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5" r:id="rId9"/>
    <p:sldId id="266" r:id="rId10"/>
    <p:sldId id="263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825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67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4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7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3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08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63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79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04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8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9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5335-B897-1149-9C9E-6418E6055FD2}" type="datetimeFigureOut">
              <a:rPr lang="en-US" smtClean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EFEF-DCE1-5548-AE39-1FDB28AB48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5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Informatics Budget and Healthcare Reimbursement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Christopher Weissman, MD, MHA</a:t>
            </a:r>
          </a:p>
          <a:p>
            <a:r>
              <a:rPr lang="en-US" dirty="0"/>
              <a:t>LTC, MC</a:t>
            </a:r>
          </a:p>
          <a:p>
            <a:r>
              <a:rPr lang="en-US" dirty="0"/>
              <a:t>Clinical Informatics Fellow</a:t>
            </a:r>
          </a:p>
        </p:txBody>
      </p:sp>
    </p:spTree>
    <p:extLst>
      <p:ext uri="{BB962C8B-B14F-4D97-AF65-F5344CB8AC3E}">
        <p14:creationId xmlns:p14="http://schemas.microsoft.com/office/powerpoint/2010/main" val="669661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Quality Payment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collection for establishing baseline started in January 2017</a:t>
            </a:r>
          </a:p>
          <a:p>
            <a:r>
              <a:rPr lang="en-US" dirty="0"/>
              <a:t>Two QPP Reimbursement models: MIPS vs. APM</a:t>
            </a:r>
          </a:p>
        </p:txBody>
      </p:sp>
    </p:spTree>
    <p:extLst>
      <p:ext uri="{BB962C8B-B14F-4D97-AF65-F5344CB8AC3E}">
        <p14:creationId xmlns:p14="http://schemas.microsoft.com/office/powerpoint/2010/main" val="1230669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MIPS?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MIPS: Merit-based Incentive Payment System will be the new merit based system.</a:t>
            </a:r>
          </a:p>
          <a:p>
            <a:pPr lvl="1"/>
            <a:r>
              <a:rPr lang="en-US" dirty="0"/>
              <a:t>Consolidation of  the Physician Quality system (PQRS) + Value-Based Modifier (VBM) and Meaningful Use into one system with 4 components (Quality, Resource Use, Meaningful Use and Clinical Practice Improvement Activities). </a:t>
            </a:r>
          </a:p>
          <a:p>
            <a:pPr lvl="1"/>
            <a:r>
              <a:rPr lang="en-US" dirty="0"/>
              <a:t>Providers who show they are providing evidence based care, using an EMR to deliver the care and are reducing cost receive an adjusted payment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793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APM?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/>
              <a:t>APMs: Alternative Payment Models incentivizes providers to deliver high quality, cost-effective care</a:t>
            </a:r>
          </a:p>
          <a:p>
            <a:pPr marL="742950" lvl="2" indent="-342900"/>
            <a:r>
              <a:rPr lang="en-US" dirty="0"/>
              <a:t>Reimbursement based on clinical condition treated, episode of care and population being treated. </a:t>
            </a:r>
          </a:p>
          <a:p>
            <a:pPr marL="742950" lvl="2" indent="-342900"/>
            <a:r>
              <a:rPr lang="en-US" dirty="0"/>
              <a:t>Advanced APMs are programs that pay an additional incentive patient (e.g. additional 5% reimbursement) for taking on more risk for caring for certain patients. </a:t>
            </a:r>
          </a:p>
          <a:p>
            <a:pPr marL="1200150" lvl="3" indent="-342900"/>
            <a:r>
              <a:rPr lang="en-US" dirty="0"/>
              <a:t>Shared Savings Program</a:t>
            </a:r>
          </a:p>
          <a:p>
            <a:pPr marL="1200150" lvl="3" indent="-342900"/>
            <a:r>
              <a:rPr lang="en-US" dirty="0"/>
              <a:t>ACOs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8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IT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systems can comprise: 30% of a healthcare institutions budget and 3% of it’s yearly operating expense</a:t>
            </a:r>
          </a:p>
          <a:p>
            <a:r>
              <a:rPr lang="en-US" dirty="0"/>
              <a:t>Expenditures can reach tens of millions of dollars.</a:t>
            </a:r>
          </a:p>
        </p:txBody>
      </p:sp>
    </p:spTree>
    <p:extLst>
      <p:ext uri="{BB962C8B-B14F-4D97-AF65-F5344CB8AC3E}">
        <p14:creationId xmlns:p14="http://schemas.microsoft.com/office/powerpoint/2010/main" val="221798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and Budgeting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Financial Accounting: financial information and company reports to external parties such as stockholders, regulators, creditors, etc. </a:t>
            </a:r>
          </a:p>
          <a:p>
            <a:pPr lvl="1"/>
            <a:r>
              <a:rPr lang="en-US" dirty="0"/>
              <a:t>These reports need to comply with Generally Accepted Accounting Principles (GAAP). </a:t>
            </a:r>
          </a:p>
          <a:p>
            <a:r>
              <a:rPr lang="en-US" dirty="0"/>
              <a:t>Managerial Accounting is segmented accounting of expenses. </a:t>
            </a:r>
          </a:p>
          <a:p>
            <a:r>
              <a:rPr lang="en-US" dirty="0"/>
              <a:t>Financial Accounting identifies how organization spends its fund globally. Managerial identifies specific areas where an organization spends it’s money. Budget and planning are internal processes. </a:t>
            </a:r>
          </a:p>
        </p:txBody>
      </p:sp>
    </p:spTree>
    <p:extLst>
      <p:ext uri="{BB962C8B-B14F-4D97-AF65-F5344CB8AC3E}">
        <p14:creationId xmlns:p14="http://schemas.microsoft.com/office/powerpoint/2010/main" val="1762709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areas of budgeting expenses: Capital Expenses and Operating Expenses. </a:t>
            </a:r>
          </a:p>
          <a:p>
            <a:pPr lvl="1"/>
            <a:r>
              <a:rPr lang="en-US" dirty="0"/>
              <a:t>Operating expenses usually come from daily cash flows and budgeting. </a:t>
            </a:r>
          </a:p>
          <a:p>
            <a:pPr lvl="1"/>
            <a:r>
              <a:rPr lang="en-US" dirty="0"/>
              <a:t>Capital expenses usually come from earnings/savings, debt (loan) or equity (stock offerings in for profit companies).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46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on Investment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Accounting Rate of Return: Take the annual rate of return (Total return of the investment divided by the life of the investment) and divide by the total cost of the investment.</a:t>
            </a:r>
          </a:p>
          <a:p>
            <a:pPr lvl="1"/>
            <a:r>
              <a:rPr lang="en-US" dirty="0"/>
              <a:t>Book example: Cost of CT scanner over 5 years is $1.3M.</a:t>
            </a:r>
          </a:p>
          <a:p>
            <a:pPr lvl="1"/>
            <a:r>
              <a:rPr lang="en-US" dirty="0"/>
              <a:t>The annual rate of return is $90,000 ($450,000 divided by 5). </a:t>
            </a:r>
          </a:p>
          <a:p>
            <a:pPr lvl="1"/>
            <a:r>
              <a:rPr lang="en-US" dirty="0"/>
              <a:t>$90,000 divided by $1.3M gives 6.92% Accounting Rate of Return. </a:t>
            </a:r>
          </a:p>
          <a:p>
            <a:r>
              <a:rPr lang="en-US" dirty="0"/>
              <a:t>Required Rate of Return: minimum return on investment an organization will tolerate</a:t>
            </a:r>
          </a:p>
          <a:p>
            <a:r>
              <a:rPr lang="en-US" dirty="0"/>
              <a:t>Payback period: how long does it take to pay off the cost of the investment. </a:t>
            </a:r>
          </a:p>
        </p:txBody>
      </p:sp>
    </p:spTree>
    <p:extLst>
      <p:ext uri="{BB962C8B-B14F-4D97-AF65-F5344CB8AC3E}">
        <p14:creationId xmlns:p14="http://schemas.microsoft.com/office/powerpoint/2010/main" val="2167023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Medicare Reimbursement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 A: Hospital Services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Diagnosis Relative Groups(DRG):</a:t>
            </a:r>
          </a:p>
          <a:p>
            <a:pPr lvl="1"/>
            <a:r>
              <a:rPr lang="en-US" dirty="0"/>
              <a:t>Set payment for a particular diagnosis. Example: a hospital will receive a payment for a services relate o managing a patient diagnosed with CHF. </a:t>
            </a:r>
          </a:p>
          <a:p>
            <a:r>
              <a:rPr lang="en-US" dirty="0"/>
              <a:t>Value-based purchasing: hospitals receive payments of penalties based on patient care outcomes:</a:t>
            </a:r>
          </a:p>
          <a:p>
            <a:pPr lvl="1"/>
            <a:r>
              <a:rPr lang="en-US" dirty="0"/>
              <a:t>Hospital Value-Based Purchasing</a:t>
            </a:r>
          </a:p>
          <a:p>
            <a:pPr lvl="1"/>
            <a:r>
              <a:rPr lang="en-US" dirty="0"/>
              <a:t>Hospital-Acquired Condition Reduction</a:t>
            </a:r>
          </a:p>
          <a:p>
            <a:pPr lvl="1"/>
            <a:r>
              <a:rPr lang="en-US" dirty="0"/>
              <a:t>Hospital Readmission Reduction Program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Part B: Physician Services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Outpatient Payment system: Facility + Provider reimbursement. </a:t>
            </a:r>
          </a:p>
          <a:p>
            <a:pPr lvl="1"/>
            <a:r>
              <a:rPr lang="en-US" dirty="0"/>
              <a:t>Facility Reimbursement rates are based on Ambulatory Care Classifications (APCs), which are a group of similar services</a:t>
            </a:r>
          </a:p>
          <a:p>
            <a:pPr lvl="1"/>
            <a:r>
              <a:rPr lang="en-US" dirty="0"/>
              <a:t>CMS identifies those services using Healthcare Common Procedure Coding System (HCPCS)</a:t>
            </a:r>
          </a:p>
          <a:p>
            <a:pPr lvl="1"/>
            <a:r>
              <a:rPr lang="en-US" dirty="0"/>
              <a:t>Providers Reimbursement based on Relative Value Unit (RVU) for the service provided</a:t>
            </a:r>
          </a:p>
          <a:p>
            <a:pPr lvl="1"/>
            <a:r>
              <a:rPr lang="en-US" dirty="0"/>
              <a:t>3 components to the RVU assigned to the provider for that service</a:t>
            </a:r>
          </a:p>
          <a:p>
            <a:pPr lvl="2"/>
            <a:r>
              <a:rPr lang="en-US" dirty="0"/>
              <a:t>Work RVU</a:t>
            </a:r>
          </a:p>
          <a:p>
            <a:pPr lvl="2"/>
            <a:r>
              <a:rPr lang="en-US" dirty="0"/>
              <a:t>Practice Expense RVU</a:t>
            </a:r>
          </a:p>
          <a:p>
            <a:pPr lvl="2"/>
            <a:r>
              <a:rPr lang="en-US" dirty="0"/>
              <a:t>Malpractice RVU</a:t>
            </a:r>
          </a:p>
        </p:txBody>
      </p:sp>
    </p:spTree>
    <p:extLst>
      <p:ext uri="{BB962C8B-B14F-4D97-AF65-F5344CB8AC3E}">
        <p14:creationId xmlns:p14="http://schemas.microsoft.com/office/powerpoint/2010/main" val="1703097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Sustainable Growth Rate (SGR): conversion factor used for Medicare Part B provider fee for service schedule to reimburse  physicians</a:t>
            </a:r>
          </a:p>
          <a:p>
            <a:pPr lvl="1"/>
            <a:r>
              <a:rPr lang="en-US" dirty="0"/>
              <a:t>premise is that Medicare spending would never increase faster than GDP. </a:t>
            </a:r>
          </a:p>
          <a:p>
            <a:pPr lvl="1"/>
            <a:r>
              <a:rPr lang="en-US" dirty="0"/>
              <a:t>This SGR is multiplied by the RVU to determine the actual payment for services. </a:t>
            </a:r>
          </a:p>
          <a:p>
            <a:r>
              <a:rPr lang="en-US" dirty="0"/>
              <a:t>Problem: negative growth rate for physician services due to cost to provide services is growing faster than GDP. </a:t>
            </a:r>
          </a:p>
        </p:txBody>
      </p:sp>
    </p:spTree>
    <p:extLst>
      <p:ext uri="{BB962C8B-B14F-4D97-AF65-F5344CB8AC3E}">
        <p14:creationId xmlns:p14="http://schemas.microsoft.com/office/powerpoint/2010/main" val="5224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Medicare Reimbursement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 C: Medicare Advantage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AKA: “Medicare Gap coverage”</a:t>
            </a:r>
          </a:p>
          <a:p>
            <a:pPr lvl="1"/>
            <a:r>
              <a:rPr lang="en-US" dirty="0"/>
              <a:t>Part C is traditional Medicare run through private insurance company</a:t>
            </a:r>
          </a:p>
          <a:p>
            <a:pPr lvl="1"/>
            <a:r>
              <a:rPr lang="en-US" dirty="0"/>
              <a:t>Cap on out-of-pocket beneficiary expenses</a:t>
            </a:r>
          </a:p>
          <a:p>
            <a:pPr lvl="1"/>
            <a:r>
              <a:rPr lang="en-US" dirty="0"/>
              <a:t>Includes services not covered by traditional Medicare such as vision, dental and prescription drugs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Part D: Prescription Drug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Supplemental prescription drug benefit to traditional Medicare and Medicare Advantage plans</a:t>
            </a:r>
          </a:p>
        </p:txBody>
      </p:sp>
    </p:spTree>
    <p:extLst>
      <p:ext uri="{BB962C8B-B14F-4D97-AF65-F5344CB8AC3E}">
        <p14:creationId xmlns:p14="http://schemas.microsoft.com/office/powerpoint/2010/main" val="2175069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MACRA?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Medicare Access and CHIP Reauthorization Act of 2015</a:t>
            </a:r>
          </a:p>
          <a:p>
            <a:pPr lvl="1"/>
            <a:r>
              <a:rPr lang="en-US" dirty="0"/>
              <a:t>Establish the creation of the Quality Payment Program (QPP) to do the following:</a:t>
            </a:r>
          </a:p>
          <a:p>
            <a:pPr lvl="2"/>
            <a:r>
              <a:rPr lang="en-US" dirty="0"/>
              <a:t>Repeal the SGR</a:t>
            </a:r>
          </a:p>
          <a:p>
            <a:pPr lvl="2"/>
            <a:r>
              <a:rPr lang="en-US" dirty="0"/>
              <a:t>Change provider reimbursement from a “volume to value” system</a:t>
            </a:r>
          </a:p>
          <a:p>
            <a:pPr lvl="2"/>
            <a:r>
              <a:rPr lang="en-US" dirty="0"/>
              <a:t>Puts all healthcare quality programs under Merit Based Incentive Payments System (MIPS)</a:t>
            </a:r>
          </a:p>
          <a:p>
            <a:pPr lvl="2"/>
            <a:r>
              <a:rPr lang="en-US" dirty="0"/>
              <a:t>Bonus payments for participating in Alternative Payment Models (APMs)</a:t>
            </a:r>
          </a:p>
        </p:txBody>
      </p:sp>
    </p:spTree>
    <p:extLst>
      <p:ext uri="{BB962C8B-B14F-4D97-AF65-F5344CB8AC3E}">
        <p14:creationId xmlns:p14="http://schemas.microsoft.com/office/powerpoint/2010/main" val="2364227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789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Informatics Budget and Healthcare Reimbursement</vt:lpstr>
      <vt:lpstr>Health IT Budget</vt:lpstr>
      <vt:lpstr>Accounting and Budgeting</vt:lpstr>
      <vt:lpstr>Expenses</vt:lpstr>
      <vt:lpstr>Return on Investment</vt:lpstr>
      <vt:lpstr>Medicare Reimbursement</vt:lpstr>
      <vt:lpstr>Medicare</vt:lpstr>
      <vt:lpstr>Medicare Reimbursement</vt:lpstr>
      <vt:lpstr>What is MACRA?</vt:lpstr>
      <vt:lpstr>The Quality Payment Program</vt:lpstr>
      <vt:lpstr>What is MIPS?</vt:lpstr>
      <vt:lpstr>What is APM?</vt:lpstr>
    </vt:vector>
  </TitlesOfParts>
  <Company>The Weissman's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Weissman</dc:creator>
  <cp:lastModifiedBy>Bob Marshall</cp:lastModifiedBy>
  <cp:revision>13</cp:revision>
  <dcterms:created xsi:type="dcterms:W3CDTF">2017-12-17T05:48:24Z</dcterms:created>
  <dcterms:modified xsi:type="dcterms:W3CDTF">2018-02-06T13:33:28Z</dcterms:modified>
</cp:coreProperties>
</file>