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5" r:id="rId5"/>
    <p:sldId id="259" r:id="rId6"/>
    <p:sldId id="276" r:id="rId7"/>
    <p:sldId id="260" r:id="rId8"/>
    <p:sldId id="261" r:id="rId9"/>
    <p:sldId id="262" r:id="rId10"/>
    <p:sldId id="263" r:id="rId11"/>
    <p:sldId id="277" r:id="rId12"/>
    <p:sldId id="264" r:id="rId13"/>
    <p:sldId id="265" r:id="rId14"/>
    <p:sldId id="266" r:id="rId15"/>
    <p:sldId id="271" r:id="rId16"/>
    <p:sldId id="270" r:id="rId17"/>
    <p:sldId id="278" r:id="rId18"/>
    <p:sldId id="267" r:id="rId19"/>
    <p:sldId id="268" r:id="rId20"/>
    <p:sldId id="272" r:id="rId21"/>
    <p:sldId id="273" r:id="rId22"/>
    <p:sldId id="274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Human Decision Making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Bob Marshall, MD MPH MISM FAAFP</a:t>
            </a:r>
          </a:p>
          <a:p>
            <a:r>
              <a:rPr lang="en-US" dirty="0"/>
              <a:t>Faculty, DoD Clinical Informatics Fellowship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2" y="34184"/>
            <a:ext cx="2247900" cy="3371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17469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Overload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overload: a gap between the volume of information and the tools we have to assimilate it.</a:t>
            </a:r>
          </a:p>
          <a:p>
            <a:r>
              <a:rPr lang="en-US" dirty="0"/>
              <a:t>Excessive information affects problem processing and tasking, which affects decision-making. </a:t>
            </a:r>
          </a:p>
          <a:p>
            <a:r>
              <a:rPr lang="en-US" dirty="0"/>
              <a:t>Crystal C. Hall and colleagues described an “illusion of knowledge”, meaning that as individuals encounter too much knowledge, it can interfere with their ability to make rational decisions.</a:t>
            </a:r>
          </a:p>
        </p:txBody>
      </p:sp>
    </p:spTree>
    <p:extLst>
      <p:ext uri="{BB962C8B-B14F-4D97-AF65-F5344CB8AC3E}">
        <p14:creationId xmlns:p14="http://schemas.microsoft.com/office/powerpoint/2010/main" val="2515705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277" y="71050"/>
            <a:ext cx="7417749" cy="67107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02741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Decision-Making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716833"/>
            <a:ext cx="10131425" cy="4534677"/>
          </a:xfrm>
        </p:spPr>
        <p:txBody>
          <a:bodyPr>
            <a:normAutofit/>
          </a:bodyPr>
          <a:lstStyle/>
          <a:p>
            <a:r>
              <a:rPr lang="en-US" dirty="0"/>
              <a:t>Consensus decision-making tries to avoid “winners” and “losers”.</a:t>
            </a:r>
          </a:p>
          <a:p>
            <a:r>
              <a:rPr lang="en-US" dirty="0"/>
              <a:t>Voting-based methods</a:t>
            </a:r>
          </a:p>
          <a:p>
            <a:pPr lvl="1"/>
            <a:r>
              <a:rPr lang="en-US" dirty="0"/>
              <a:t>Majority requires support from more than 50% of the group members.</a:t>
            </a:r>
          </a:p>
          <a:p>
            <a:pPr lvl="1"/>
            <a:r>
              <a:rPr lang="en-US" dirty="0"/>
              <a:t>Plurality: where the largest block in a group decides, even if it falls short of a majority.</a:t>
            </a:r>
          </a:p>
          <a:p>
            <a:pPr lvl="1"/>
            <a:r>
              <a:rPr lang="en-US" dirty="0"/>
              <a:t>Range voting lets each member score one or more of the available options.</a:t>
            </a:r>
          </a:p>
          <a:p>
            <a:r>
              <a:rPr lang="en-US" dirty="0"/>
              <a:t>Delphi method is a structured communication technique for groups</a:t>
            </a:r>
          </a:p>
          <a:p>
            <a:r>
              <a:rPr lang="en-US" dirty="0" err="1"/>
              <a:t>Dotmocracy</a:t>
            </a:r>
            <a:r>
              <a:rPr lang="en-US" dirty="0"/>
              <a:t> is a facilitation method that relies on the use of special forms called </a:t>
            </a:r>
            <a:r>
              <a:rPr lang="en-US" dirty="0" err="1"/>
              <a:t>Dotmocracy</a:t>
            </a:r>
            <a:r>
              <a:rPr lang="en-US" dirty="0"/>
              <a:t> Sheets</a:t>
            </a:r>
          </a:p>
          <a:p>
            <a:r>
              <a:rPr lang="en-US" dirty="0"/>
              <a:t>Participative decision-making occurs when the decision-making process is opened to a group of people for a collaborative effort.</a:t>
            </a:r>
          </a:p>
          <a:p>
            <a:r>
              <a:rPr lang="en-US" dirty="0"/>
              <a:t>Decision engineering uses a visual map of the decision-making process based on system dynamics</a:t>
            </a:r>
          </a:p>
        </p:txBody>
      </p:sp>
    </p:spTree>
    <p:extLst>
      <p:ext uri="{BB962C8B-B14F-4D97-AF65-F5344CB8AC3E}">
        <p14:creationId xmlns:p14="http://schemas.microsoft.com/office/powerpoint/2010/main" val="1809004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Decision-Making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974079"/>
            <a:ext cx="10131425" cy="3817121"/>
          </a:xfrm>
        </p:spPr>
        <p:txBody>
          <a:bodyPr>
            <a:normAutofit/>
          </a:bodyPr>
          <a:lstStyle/>
          <a:p>
            <a:r>
              <a:rPr lang="en-US" dirty="0"/>
              <a:t>Decisional balance sheet: listing the advantages and disadvantages (benefits and costs, pros and cons) of each option</a:t>
            </a:r>
          </a:p>
          <a:p>
            <a:r>
              <a:rPr lang="en-US" dirty="0"/>
              <a:t>Simple prioritization of all the options in a prioritized fashion based on objective criteria</a:t>
            </a:r>
          </a:p>
          <a:p>
            <a:r>
              <a:rPr lang="en-US" dirty="0"/>
              <a:t>Satisficing: examining alternatives only until the first acceptable one is found.</a:t>
            </a:r>
          </a:p>
          <a:p>
            <a:r>
              <a:rPr lang="en-US" dirty="0"/>
              <a:t>Acquiesce to a person in authority or an “expert“</a:t>
            </a:r>
          </a:p>
          <a:p>
            <a:r>
              <a:rPr lang="en-US" dirty="0"/>
              <a:t>Anti-authoritarianism: taking the most opposite action compared to the advice of mistrusted authorities</a:t>
            </a:r>
          </a:p>
          <a:p>
            <a:r>
              <a:rPr lang="en-US" dirty="0"/>
              <a:t>Flipism: e.g. flipping a coin, cutting a deck of playing cards, and other random or coincidence methods</a:t>
            </a:r>
          </a:p>
          <a:p>
            <a:r>
              <a:rPr lang="en-US" dirty="0"/>
              <a:t>Automated decision support: setting up criteria for automated decisions</a:t>
            </a:r>
          </a:p>
          <a:p>
            <a:r>
              <a:rPr lang="en-US" dirty="0"/>
              <a:t>Decision support systems: simple or complex (usually computer-based) systems to help with the decision process</a:t>
            </a:r>
          </a:p>
        </p:txBody>
      </p:sp>
    </p:spTree>
    <p:extLst>
      <p:ext uri="{BB962C8B-B14F-4D97-AF65-F5344CB8AC3E}">
        <p14:creationId xmlns:p14="http://schemas.microsoft.com/office/powerpoint/2010/main" val="3206556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24473"/>
          </a:xfrm>
        </p:spPr>
        <p:txBody>
          <a:bodyPr/>
          <a:lstStyle/>
          <a:p>
            <a:r>
              <a:rPr lang="en-US" dirty="0"/>
              <a:t>Steps in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735495"/>
            <a:ext cx="10131425" cy="4590660"/>
          </a:xfrm>
        </p:spPr>
        <p:txBody>
          <a:bodyPr>
            <a:normAutofit/>
          </a:bodyPr>
          <a:lstStyle/>
          <a:p>
            <a:r>
              <a:rPr lang="en-US" dirty="0"/>
              <a:t>Multiple models exist</a:t>
            </a:r>
          </a:p>
          <a:p>
            <a:pPr lvl="1"/>
            <a:r>
              <a:rPr lang="en-US" sz="1800" dirty="0"/>
              <a:t>GOFER, 1980’s by Leon Mann</a:t>
            </a:r>
          </a:p>
          <a:p>
            <a:pPr lvl="1"/>
            <a:r>
              <a:rPr lang="en-US" sz="1800" dirty="0"/>
              <a:t>DECIDE, 2008 by Kristina </a:t>
            </a:r>
            <a:r>
              <a:rPr lang="en-US" sz="1800" dirty="0" err="1"/>
              <a:t>Guo</a:t>
            </a:r>
            <a:endParaRPr lang="en-US" sz="1800" dirty="0"/>
          </a:p>
          <a:p>
            <a:pPr lvl="1"/>
            <a:r>
              <a:rPr lang="en-US" sz="1800" dirty="0"/>
              <a:t>Seven-step model by Pam Brown, Swansea, Wales</a:t>
            </a:r>
          </a:p>
          <a:p>
            <a:pPr lvl="1"/>
            <a:r>
              <a:rPr lang="en-US" sz="1800" dirty="0"/>
              <a:t>Eight-step model by John </a:t>
            </a:r>
            <a:r>
              <a:rPr lang="en-US" sz="1800" dirty="0" err="1"/>
              <a:t>Pijanowski</a:t>
            </a:r>
            <a:r>
              <a:rPr lang="en-US" sz="1800" dirty="0"/>
              <a:t>, University of Arkansas </a:t>
            </a:r>
          </a:p>
          <a:p>
            <a:pPr lvl="1"/>
            <a:r>
              <a:rPr lang="en-US" sz="1800" dirty="0"/>
              <a:t>U Mass/Dartmouth Model  (seven steps)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29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DECIDE Model – 2008, Kristina </a:t>
            </a:r>
            <a:r>
              <a:rPr lang="en-US" dirty="0" err="1"/>
              <a:t>Guo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</a:t>
            </a:r>
            <a:r>
              <a:rPr lang="en-US" dirty="0"/>
              <a:t>efine the problem</a:t>
            </a:r>
          </a:p>
          <a:p>
            <a:r>
              <a:rPr lang="en-US" b="1" dirty="0"/>
              <a:t>E</a:t>
            </a:r>
            <a:r>
              <a:rPr lang="en-US" dirty="0"/>
              <a:t>stablish or </a:t>
            </a:r>
            <a:r>
              <a:rPr lang="en-US" b="1" dirty="0"/>
              <a:t>E</a:t>
            </a:r>
            <a:r>
              <a:rPr lang="en-US" dirty="0"/>
              <a:t>numerate all the criteria (constraints)</a:t>
            </a:r>
          </a:p>
          <a:p>
            <a:r>
              <a:rPr lang="en-US" b="1" dirty="0"/>
              <a:t>C</a:t>
            </a:r>
            <a:r>
              <a:rPr lang="en-US" dirty="0"/>
              <a:t>onsider or </a:t>
            </a:r>
            <a:r>
              <a:rPr lang="en-US" b="1" dirty="0"/>
              <a:t>C</a:t>
            </a:r>
            <a:r>
              <a:rPr lang="en-US" dirty="0"/>
              <a:t>ollect all the alternatives</a:t>
            </a:r>
          </a:p>
          <a:p>
            <a:r>
              <a:rPr lang="en-US" b="1" dirty="0"/>
              <a:t>I</a:t>
            </a:r>
            <a:r>
              <a:rPr lang="en-US" dirty="0"/>
              <a:t>dentify the best alternative</a:t>
            </a:r>
          </a:p>
          <a:p>
            <a:r>
              <a:rPr lang="en-US" b="1" dirty="0"/>
              <a:t>D</a:t>
            </a:r>
            <a:r>
              <a:rPr lang="en-US" dirty="0"/>
              <a:t>evelop and implement a plan of action</a:t>
            </a:r>
          </a:p>
          <a:p>
            <a:r>
              <a:rPr lang="en-US" b="1" dirty="0"/>
              <a:t>E</a:t>
            </a:r>
            <a:r>
              <a:rPr lang="en-US" dirty="0"/>
              <a:t>valuate and monitor the solution and examine feedback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688927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995265"/>
          </a:xfrm>
        </p:spPr>
        <p:txBody>
          <a:bodyPr/>
          <a:lstStyle/>
          <a:p>
            <a:r>
              <a:rPr lang="en-US" dirty="0"/>
              <a:t>Dartmouth/U Mass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735494"/>
            <a:ext cx="10131425" cy="4366726"/>
          </a:xfrm>
        </p:spPr>
        <p:txBody>
          <a:bodyPr>
            <a:normAutofit/>
          </a:bodyPr>
          <a:lstStyle/>
          <a:p>
            <a:r>
              <a:rPr lang="en-US" dirty="0"/>
              <a:t>Identify the decision - Try to clearly define the nature of the decision you must make</a:t>
            </a:r>
          </a:p>
          <a:p>
            <a:r>
              <a:rPr lang="en-US" dirty="0"/>
              <a:t>Gather information - Collect some pertinent information before you make your decision</a:t>
            </a:r>
          </a:p>
          <a:p>
            <a:r>
              <a:rPr lang="en-US" dirty="0"/>
              <a:t>Identify alternatives -  identify several possible paths of action, or alternatives</a:t>
            </a:r>
          </a:p>
          <a:p>
            <a:r>
              <a:rPr lang="en-US" dirty="0"/>
              <a:t>Weight the evidence – imagine what it would be like if you carried out each of the alternatives to the end; place the alternatives in a priority order, based upon your own value system</a:t>
            </a:r>
          </a:p>
          <a:p>
            <a:r>
              <a:rPr lang="en-US" dirty="0"/>
              <a:t>Choose among alternatives - select the alternative (or combination of alternatives) that seems to be the best one for you</a:t>
            </a:r>
          </a:p>
          <a:p>
            <a:r>
              <a:rPr lang="en-US" dirty="0"/>
              <a:t>Take action - begin to implement the alternative you chose</a:t>
            </a:r>
          </a:p>
          <a:p>
            <a:r>
              <a:rPr lang="en-US" dirty="0"/>
              <a:t>Review your decision - consider the results of your decision and evaluate whether or not it has resolved the need you identified in Step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131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279" y="136733"/>
            <a:ext cx="9357625" cy="65973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22776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versus Irrational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thought that if humans are rational and free to make their own decisions, then they would behave according to rational choice theory</a:t>
            </a:r>
          </a:p>
          <a:p>
            <a:r>
              <a:rPr lang="en-US" dirty="0"/>
              <a:t>Rational choice theory says that a person consistently makes choices that lead to the best situation for himself or herself, taking into account all available considerations including costs and benefits</a:t>
            </a:r>
          </a:p>
          <a:p>
            <a:r>
              <a:rPr lang="en-US" dirty="0"/>
              <a:t>The rationality of these considerations is from the point of view of the person himself, so a decision is not irrational just because someone else finds it questionable.</a:t>
            </a:r>
          </a:p>
          <a:p>
            <a:r>
              <a:rPr lang="en-US" dirty="0"/>
              <a:t>In reality, however, there are some factors that affect decision-making abilities and cause people to make irrational decisions</a:t>
            </a:r>
          </a:p>
        </p:txBody>
      </p:sp>
    </p:spTree>
    <p:extLst>
      <p:ext uri="{BB962C8B-B14F-4D97-AF65-F5344CB8AC3E}">
        <p14:creationId xmlns:p14="http://schemas.microsoft.com/office/powerpoint/2010/main" val="1208542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957943"/>
          </a:xfrm>
        </p:spPr>
        <p:txBody>
          <a:bodyPr/>
          <a:lstStyle/>
          <a:p>
            <a:r>
              <a:rPr lang="en-US" dirty="0"/>
              <a:t>Cognitive and Personal Biases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567543"/>
            <a:ext cx="10131425" cy="4478694"/>
          </a:xfrm>
        </p:spPr>
        <p:txBody>
          <a:bodyPr>
            <a:normAutofit/>
          </a:bodyPr>
          <a:lstStyle/>
          <a:p>
            <a:r>
              <a:rPr lang="en-US" dirty="0"/>
              <a:t>Biases usually creep into decision-making processes</a:t>
            </a:r>
          </a:p>
          <a:p>
            <a:r>
              <a:rPr lang="en-US" dirty="0"/>
              <a:t>Selective search for evidence (also known as confirmation bias): People tend to be willing to gather facts that support certain conclusions but disregard other facts that support different conclusions.</a:t>
            </a:r>
          </a:p>
          <a:p>
            <a:r>
              <a:rPr lang="en-US" dirty="0"/>
              <a:t>Premature termination of search for evidence: People tend to accept the first alternative that looks like it might work</a:t>
            </a:r>
          </a:p>
          <a:p>
            <a:r>
              <a:rPr lang="en-US" dirty="0"/>
              <a:t>Cognitive inertia: unwillingness to change existing thought patterns in the face of new circumstances.</a:t>
            </a:r>
          </a:p>
          <a:p>
            <a:r>
              <a:rPr lang="en-US" dirty="0"/>
              <a:t>Selective perception: People actively screen out information they do not think is important</a:t>
            </a:r>
          </a:p>
          <a:p>
            <a:r>
              <a:rPr lang="en-US" dirty="0"/>
              <a:t>Wishful thinking: tendency to want to see things in a certain – usually positive – light, which can distort perception and thinking.</a:t>
            </a:r>
          </a:p>
          <a:p>
            <a:r>
              <a:rPr lang="en-US" dirty="0"/>
              <a:t>Choice-supportive bias: occurs when people distort their memories of chosen and rejected options to make the chosen options seem more attractive.</a:t>
            </a:r>
          </a:p>
        </p:txBody>
      </p:sp>
    </p:spTree>
    <p:extLst>
      <p:ext uri="{BB962C8B-B14F-4D97-AF65-F5344CB8AC3E}">
        <p14:creationId xmlns:p14="http://schemas.microsoft.com/office/powerpoint/2010/main" val="2136634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Decision-Making</a:t>
            </a:r>
          </a:p>
          <a:p>
            <a:r>
              <a:rPr lang="en-US" dirty="0"/>
              <a:t>Location in the brain</a:t>
            </a:r>
          </a:p>
          <a:p>
            <a:r>
              <a:rPr lang="en-US" dirty="0"/>
              <a:t>Environmental influences</a:t>
            </a:r>
          </a:p>
          <a:p>
            <a:r>
              <a:rPr lang="en-US" dirty="0"/>
              <a:t>Problem analysis versus decision-making</a:t>
            </a:r>
          </a:p>
          <a:p>
            <a:r>
              <a:rPr lang="en-US" dirty="0"/>
              <a:t>Group and individual decision-making processes</a:t>
            </a:r>
          </a:p>
          <a:p>
            <a:r>
              <a:rPr lang="en-US" dirty="0"/>
              <a:t>Decision-making models</a:t>
            </a:r>
          </a:p>
          <a:p>
            <a:r>
              <a:rPr lang="en-US" dirty="0"/>
              <a:t>Biases</a:t>
            </a:r>
          </a:p>
          <a:p>
            <a:r>
              <a:rPr lang="en-US" dirty="0"/>
              <a:t>Myers-Briggs and decision-making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328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032588"/>
          </a:xfrm>
        </p:spPr>
        <p:txBody>
          <a:bodyPr/>
          <a:lstStyle/>
          <a:p>
            <a:r>
              <a:rPr lang="en-US" dirty="0"/>
              <a:t>Cognitive and Personal Biases      </a:t>
            </a:r>
            <a:r>
              <a:rPr lang="en-US" sz="2800" dirty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642189"/>
            <a:ext cx="10131425" cy="4404048"/>
          </a:xfrm>
        </p:spPr>
        <p:txBody>
          <a:bodyPr>
            <a:normAutofit/>
          </a:bodyPr>
          <a:lstStyle/>
          <a:p>
            <a:r>
              <a:rPr lang="en-US" dirty="0" err="1"/>
              <a:t>Recency</a:t>
            </a:r>
            <a:r>
              <a:rPr lang="en-US" dirty="0"/>
              <a:t>: People tend to place more attention on more recent information and either ignore or forget more distant information</a:t>
            </a:r>
          </a:p>
          <a:p>
            <a:r>
              <a:rPr lang="en-US" dirty="0"/>
              <a:t>Repetition bias: willingness to believe what one has been told most often and by the greatest number of different sources</a:t>
            </a:r>
          </a:p>
          <a:p>
            <a:r>
              <a:rPr lang="en-US" dirty="0"/>
              <a:t>Anchoring and adjustment: Decisions are unduly influenced by initial information that shapes our view of subsequent information</a:t>
            </a:r>
          </a:p>
          <a:p>
            <a:r>
              <a:rPr lang="en-US" dirty="0"/>
              <a:t>Groupthink: peer pressure to conform to the opinions held by the group</a:t>
            </a:r>
          </a:p>
          <a:p>
            <a:r>
              <a:rPr lang="en-US" dirty="0"/>
              <a:t>Source credibility bias: tendency to reject a person’s statement on the basis of a bias against the person, organization or group to which the person belongs</a:t>
            </a:r>
          </a:p>
          <a:p>
            <a:r>
              <a:rPr lang="en-US" dirty="0"/>
              <a:t>Incremental decision-making and escalating commitment: People look at a decision as a small step in a process, and this tends to perpetuate a series of similar decisions.</a:t>
            </a:r>
          </a:p>
        </p:txBody>
      </p:sp>
    </p:spTree>
    <p:extLst>
      <p:ext uri="{BB962C8B-B14F-4D97-AF65-F5344CB8AC3E}">
        <p14:creationId xmlns:p14="http://schemas.microsoft.com/office/powerpoint/2010/main" val="24471691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957943"/>
          </a:xfrm>
        </p:spPr>
        <p:txBody>
          <a:bodyPr/>
          <a:lstStyle/>
          <a:p>
            <a:r>
              <a:rPr lang="en-US" dirty="0"/>
              <a:t>Cognitive and Personal Biases      </a:t>
            </a:r>
            <a:r>
              <a:rPr lang="en-US" sz="2800" dirty="0"/>
              <a:t>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567543"/>
            <a:ext cx="10131425" cy="4627984"/>
          </a:xfrm>
        </p:spPr>
        <p:txBody>
          <a:bodyPr>
            <a:normAutofit/>
          </a:bodyPr>
          <a:lstStyle/>
          <a:p>
            <a:r>
              <a:rPr lang="en-US" dirty="0"/>
              <a:t>Attribution asymmetry: attributing one’s own success to internal factors, including abilities and talents, but explain one’s failures in terms of external factors such as bad luck</a:t>
            </a:r>
          </a:p>
          <a:p>
            <a:r>
              <a:rPr lang="en-US" dirty="0"/>
              <a:t>Role fulfillment: tendency to conform to others’ decision-making expectations</a:t>
            </a:r>
          </a:p>
          <a:p>
            <a:r>
              <a:rPr lang="en-US" dirty="0"/>
              <a:t>Underestimating uncertainty and the illusion of control: People tend to underestimate future uncertainty because of a tendency to believe they have more control over events than they really do</a:t>
            </a:r>
          </a:p>
          <a:p>
            <a:r>
              <a:rPr lang="en-US" dirty="0"/>
              <a:t>Framing bias: best avoided by increasing numeracy* and presenting data in several formats</a:t>
            </a:r>
          </a:p>
          <a:p>
            <a:pPr lvl="1"/>
            <a:r>
              <a:rPr lang="en-US" dirty="0"/>
              <a:t>Sunk-cost fallacy – involves an individual making a decision about a current situation based on what they have previously invested in the situation</a:t>
            </a:r>
          </a:p>
          <a:p>
            <a:r>
              <a:rPr lang="en-US" dirty="0"/>
              <a:t>Prospect theory: idea that when faced with a decision-making event, an individual is more likely to take on a risk when evaluating potential losses, and are more likely to avoid risks when evaluating potential gains.</a:t>
            </a:r>
          </a:p>
          <a:p>
            <a:r>
              <a:rPr lang="en-US" dirty="0"/>
              <a:t>Optimism bias: tendency to overestimate the likelihood of positive events occurring in the future and underestimate the likelihood of negative life events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21631" y="6358073"/>
            <a:ext cx="7810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*Numeracy</a:t>
            </a:r>
            <a:r>
              <a:rPr lang="en-US" dirty="0"/>
              <a:t> complements literacy and is sometimes called ‘mathematical literacy’</a:t>
            </a:r>
          </a:p>
        </p:txBody>
      </p:sp>
    </p:spTree>
    <p:extLst>
      <p:ext uri="{BB962C8B-B14F-4D97-AF65-F5344CB8AC3E}">
        <p14:creationId xmlns:p14="http://schemas.microsoft.com/office/powerpoint/2010/main" val="24589463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976604"/>
          </a:xfrm>
        </p:spPr>
        <p:txBody>
          <a:bodyPr/>
          <a:lstStyle/>
          <a:p>
            <a:r>
              <a:rPr lang="en-US" dirty="0"/>
              <a:t>Influence of Myers-Briggs Type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586205"/>
            <a:ext cx="10131425" cy="4665305"/>
          </a:xfrm>
        </p:spPr>
        <p:txBody>
          <a:bodyPr>
            <a:normAutofit/>
          </a:bodyPr>
          <a:lstStyle/>
          <a:p>
            <a:r>
              <a:rPr lang="en-US" dirty="0"/>
              <a:t>According to Isabel Briggs Myers, a person’s decision-making process depends to a significant degree on their cognitive style</a:t>
            </a:r>
          </a:p>
          <a:p>
            <a:r>
              <a:rPr lang="en-US" dirty="0"/>
              <a:t>Myers developed a set of four bipolar dimensions, called the Myers-Briggs Type Indicator (MBTI)</a:t>
            </a:r>
          </a:p>
          <a:p>
            <a:r>
              <a:rPr lang="en-US" dirty="0"/>
              <a:t>The terminal points on these dimensions are: </a:t>
            </a:r>
            <a:r>
              <a:rPr lang="en-US" i="1" dirty="0"/>
              <a:t>thinking </a:t>
            </a:r>
            <a:r>
              <a:rPr lang="en-US" dirty="0"/>
              <a:t>and </a:t>
            </a:r>
            <a:r>
              <a:rPr lang="en-US" i="1" dirty="0"/>
              <a:t>feeling</a:t>
            </a:r>
            <a:r>
              <a:rPr lang="en-US" dirty="0"/>
              <a:t>; </a:t>
            </a:r>
            <a:r>
              <a:rPr lang="en-US" i="1" dirty="0"/>
              <a:t>extroversion </a:t>
            </a:r>
            <a:r>
              <a:rPr lang="en-US" dirty="0"/>
              <a:t>and </a:t>
            </a:r>
            <a:r>
              <a:rPr lang="en-US" i="1" dirty="0"/>
              <a:t>introversion</a:t>
            </a:r>
            <a:r>
              <a:rPr lang="en-US" dirty="0"/>
              <a:t>; </a:t>
            </a:r>
            <a:r>
              <a:rPr lang="en-US" i="1" dirty="0"/>
              <a:t>judgment </a:t>
            </a:r>
            <a:r>
              <a:rPr lang="en-US" dirty="0"/>
              <a:t>and </a:t>
            </a:r>
            <a:r>
              <a:rPr lang="en-US" i="1" dirty="0"/>
              <a:t>perception</a:t>
            </a:r>
            <a:r>
              <a:rPr lang="en-US" dirty="0"/>
              <a:t>; and </a:t>
            </a:r>
            <a:r>
              <a:rPr lang="en-US" i="1" dirty="0"/>
              <a:t>sensing </a:t>
            </a:r>
            <a:r>
              <a:rPr lang="en-US" dirty="0"/>
              <a:t>and </a:t>
            </a:r>
            <a:r>
              <a:rPr lang="en-US" i="1" dirty="0"/>
              <a:t>intuition</a:t>
            </a:r>
          </a:p>
          <a:p>
            <a:r>
              <a:rPr lang="en-US" dirty="0"/>
              <a:t>A person’s decision-making style correlates well with how they score on these four dimensions</a:t>
            </a:r>
          </a:p>
          <a:p>
            <a:r>
              <a:rPr lang="en-US" dirty="0"/>
              <a:t>For example, someone who scored near the thinking, extroversion, sensing, and judgment ends of the dimensions would tend to have a logical, analytical, objective, critical and empirical decision-making style</a:t>
            </a:r>
          </a:p>
          <a:p>
            <a:r>
              <a:rPr lang="en-US" dirty="0"/>
              <a:t>Research has found that American, Japanese and Chinese business leaders each exhibit a distinctive national style of decision-making</a:t>
            </a:r>
          </a:p>
        </p:txBody>
      </p:sp>
    </p:spTree>
    <p:extLst>
      <p:ext uri="{BB962C8B-B14F-4D97-AF65-F5344CB8AC3E}">
        <p14:creationId xmlns:p14="http://schemas.microsoft.com/office/powerpoint/2010/main" val="984744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680815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432" y="1350236"/>
            <a:ext cx="7597682" cy="5419680"/>
          </a:xfrm>
        </p:spPr>
      </p:pic>
    </p:spTree>
    <p:extLst>
      <p:ext uri="{BB962C8B-B14F-4D97-AF65-F5344CB8AC3E}">
        <p14:creationId xmlns:p14="http://schemas.microsoft.com/office/powerpoint/2010/main" val="306762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Decision-making can be regarded as a problem-solving activity terminated by a solution deemed to be satisfactory.</a:t>
            </a:r>
          </a:p>
          <a:p>
            <a:r>
              <a:rPr lang="en-US" dirty="0"/>
              <a:t>It is a process which can be more or less rational/irrational and can be based on explicit or tacit knowledge.</a:t>
            </a:r>
          </a:p>
          <a:p>
            <a:r>
              <a:rPr lang="en-US" dirty="0"/>
              <a:t>A major part of decision-making involves analysis of a finite set of alternatives described in terms of evaluative criteria.</a:t>
            </a:r>
          </a:p>
          <a:p>
            <a:r>
              <a:rPr lang="en-US" dirty="0"/>
              <a:t>Logical decision-making is an important part of all science-based professions, where specialists apply their knowledge in a given area to make informed decisions.</a:t>
            </a:r>
          </a:p>
          <a:p>
            <a:r>
              <a:rPr lang="en-US" dirty="0"/>
              <a:t>Research shows that in situations with higher time pressure, higher stakes, or increased ambiguities, experts may use intuitive decision-making rather than structured approaches.</a:t>
            </a:r>
          </a:p>
        </p:txBody>
      </p:sp>
    </p:spTree>
    <p:extLst>
      <p:ext uri="{BB962C8B-B14F-4D97-AF65-F5344CB8AC3E}">
        <p14:creationId xmlns:p14="http://schemas.microsoft.com/office/powerpoint/2010/main" val="3395406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Frontal lobe - regulates </a:t>
            </a:r>
            <a:r>
              <a:rPr lang="en-US" dirty="0">
                <a:solidFill>
                  <a:srgbClr val="FFFF00"/>
                </a:solidFill>
              </a:rPr>
              <a:t>decision making</a:t>
            </a:r>
            <a:r>
              <a:rPr lang="en-US" dirty="0"/>
              <a:t>, problem solving, control of purposeful behaviors, consciousness &amp; emotion</a:t>
            </a:r>
          </a:p>
          <a:p>
            <a:r>
              <a:rPr lang="en-US" dirty="0"/>
              <a:t>Parietal lobe - receives &amp; processes sensory information from the body. Also is where letters from words &amp; words themselves combine into thoughts</a:t>
            </a:r>
          </a:p>
          <a:p>
            <a:r>
              <a:rPr lang="en-US" dirty="0"/>
              <a:t>Temporal lobe - regulates memory, emotions, hearing, language &amp; learning</a:t>
            </a:r>
          </a:p>
          <a:p>
            <a:r>
              <a:rPr lang="en-US" dirty="0"/>
              <a:t>Cerebellum - regulates the initiation &amp; timing of movement; important for maintaining balance &amp; posture. Also helps modulate the force, steadiness &amp; range of movement</a:t>
            </a:r>
          </a:p>
        </p:txBody>
      </p:sp>
    </p:spTree>
    <p:extLst>
      <p:ext uri="{BB962C8B-B14F-4D97-AF65-F5344CB8AC3E}">
        <p14:creationId xmlns:p14="http://schemas.microsoft.com/office/powerpoint/2010/main" val="3914747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Influences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Environmental complexity: factor that influences cognitive function.</a:t>
            </a:r>
          </a:p>
          <a:p>
            <a:r>
              <a:rPr lang="en-US" dirty="0"/>
              <a:t>A complex environment: environment with a large number of different possible states which come and go over time.</a:t>
            </a:r>
          </a:p>
          <a:p>
            <a:r>
              <a:rPr lang="en-US" dirty="0"/>
              <a:t>More complex environments correlate with higher cognitive function, which means that a decision can be influenced by the location.</a:t>
            </a:r>
          </a:p>
          <a:p>
            <a:r>
              <a:rPr lang="en-US" dirty="0"/>
              <a:t>In complex environment studies, cognitive function was greatly affected by the higher measure of environmental complexity, making it easier to think about the situation and make a better decision.</a:t>
            </a:r>
          </a:p>
        </p:txBody>
      </p:sp>
    </p:spTree>
    <p:extLst>
      <p:ext uri="{BB962C8B-B14F-4D97-AF65-F5344CB8AC3E}">
        <p14:creationId xmlns:p14="http://schemas.microsoft.com/office/powerpoint/2010/main" val="2311343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086" y="281869"/>
            <a:ext cx="8101413" cy="64811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1272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analysis versus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810139"/>
            <a:ext cx="10131425" cy="4292081"/>
          </a:xfrm>
        </p:spPr>
        <p:txBody>
          <a:bodyPr>
            <a:normAutofit/>
          </a:bodyPr>
          <a:lstStyle/>
          <a:p>
            <a:r>
              <a:rPr lang="en-US" b="1" dirty="0"/>
              <a:t>Characteristics of problem analysis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Analyze performance: what should the results be against what they actually are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Problems are merely deviations from performance standards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Problems must be precisely identified and described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Problems are caused by change from a distinctive feature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Something can always be used to distinguish between what has and hasn't been affected by a cause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Causes of problems can be deduced from relevant changes found in analyzing the problem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Most likely cause of a problem is the one that exactly explains all the facts (or explains more of the facts than any other potential cause)</a:t>
            </a:r>
          </a:p>
        </p:txBody>
      </p:sp>
    </p:spTree>
    <p:extLst>
      <p:ext uri="{BB962C8B-B14F-4D97-AF65-F5344CB8AC3E}">
        <p14:creationId xmlns:p14="http://schemas.microsoft.com/office/powerpoint/2010/main" val="1851933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957943"/>
          </a:xfrm>
        </p:spPr>
        <p:txBody>
          <a:bodyPr/>
          <a:lstStyle/>
          <a:p>
            <a:r>
              <a:rPr lang="en-US" dirty="0"/>
              <a:t>Problem analysis versus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567543"/>
            <a:ext cx="10131425" cy="485191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Characteristics of decision-making</a:t>
            </a:r>
          </a:p>
          <a:p>
            <a:pPr lvl="1"/>
            <a:r>
              <a:rPr lang="en-US" i="1" dirty="0"/>
              <a:t> </a:t>
            </a:r>
            <a:r>
              <a:rPr lang="en-US" sz="1800" dirty="0"/>
              <a:t>Objectives must first be established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Objectives must be classified and placed in order of importance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Alternative actions must be developed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The alternatives must be evaluated against all the objectives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The alternative that is able to achieve all the objectives is the tentative decision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The tentative decision is evaluated for more possible consequences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Decisive actions are taken, and additional actions are taken to prevent any adverse consequences from becoming problems and starting both systems (problem analysis and decision-making) all over again</a:t>
            </a:r>
          </a:p>
          <a:p>
            <a:pPr lvl="1"/>
            <a:r>
              <a:rPr lang="en-US" sz="1800" i="1" dirty="0"/>
              <a:t> </a:t>
            </a:r>
            <a:r>
              <a:rPr lang="en-US" sz="1800" dirty="0"/>
              <a:t>There are generally followed steps that result in a decision model, and that model can be used to determine an optimal production plan</a:t>
            </a:r>
          </a:p>
          <a:p>
            <a:pPr lvl="1"/>
            <a:r>
              <a:rPr lang="en-US" sz="1800" dirty="0"/>
              <a:t>In a situation featuring conflict, role-playing may be helpful for predicting decisions to be made by involved parties</a:t>
            </a:r>
          </a:p>
        </p:txBody>
      </p:sp>
    </p:spTree>
    <p:extLst>
      <p:ext uri="{BB962C8B-B14F-4D97-AF65-F5344CB8AC3E}">
        <p14:creationId xmlns:p14="http://schemas.microsoft.com/office/powerpoint/2010/main" val="3437306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Paralysis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Analysis paralysis is the state of over-analyzing (or overthinking) a situation so that a decision or action is never taken; in effect paralyzing the outcome/ever achieving the outcome</a:t>
            </a:r>
          </a:p>
        </p:txBody>
      </p:sp>
    </p:spTree>
    <p:extLst>
      <p:ext uri="{BB962C8B-B14F-4D97-AF65-F5344CB8AC3E}">
        <p14:creationId xmlns:p14="http://schemas.microsoft.com/office/powerpoint/2010/main" val="404441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444</TotalTime>
  <Words>1840</Words>
  <Application>Microsoft Office PowerPoint</Application>
  <PresentationFormat>Widescreen</PresentationFormat>
  <Paragraphs>132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Celestial</vt:lpstr>
      <vt:lpstr>Human Decision Making</vt:lpstr>
      <vt:lpstr>Learning Objectives</vt:lpstr>
      <vt:lpstr>Overview</vt:lpstr>
      <vt:lpstr>Brain Mapping</vt:lpstr>
      <vt:lpstr>Environmental Influences</vt:lpstr>
      <vt:lpstr>PowerPoint Presentation</vt:lpstr>
      <vt:lpstr>Problem analysis versus Decision-Making</vt:lpstr>
      <vt:lpstr>Problem analysis versus Decision-Making</vt:lpstr>
      <vt:lpstr>Analysis Paralysis</vt:lpstr>
      <vt:lpstr>Information Overload</vt:lpstr>
      <vt:lpstr>PowerPoint Presentation</vt:lpstr>
      <vt:lpstr>Group Decision-Making Techniques</vt:lpstr>
      <vt:lpstr>Individual Decision-Making Techniques</vt:lpstr>
      <vt:lpstr>Steps in Decision-Making</vt:lpstr>
      <vt:lpstr>DECIDE Model – 2008, Kristina Guo</vt:lpstr>
      <vt:lpstr>Dartmouth/U Mass Model</vt:lpstr>
      <vt:lpstr>PowerPoint Presentation</vt:lpstr>
      <vt:lpstr>Rational versus Irrational</vt:lpstr>
      <vt:lpstr>Cognitive and Personal Biases      </vt:lpstr>
      <vt:lpstr>Cognitive and Personal Biases      cont.</vt:lpstr>
      <vt:lpstr>Cognitive and Personal Biases      cont.</vt:lpstr>
      <vt:lpstr>Influence of Myers-Briggs Type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Decision Making</dc:title>
  <dc:creator>Bob Marshall</dc:creator>
  <cp:lastModifiedBy>Bob Marshall</cp:lastModifiedBy>
  <cp:revision>15</cp:revision>
  <dcterms:created xsi:type="dcterms:W3CDTF">2016-10-09T20:45:07Z</dcterms:created>
  <dcterms:modified xsi:type="dcterms:W3CDTF">2016-10-10T04:09:21Z</dcterms:modified>
</cp:coreProperties>
</file>