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3"/>
  </p:notesMasterIdLst>
  <p:handoutMasterIdLst>
    <p:handoutMasterId r:id="rId54"/>
  </p:handoutMasterIdLst>
  <p:sldIdLst>
    <p:sldId id="310" r:id="rId2"/>
    <p:sldId id="292" r:id="rId3"/>
    <p:sldId id="265" r:id="rId4"/>
    <p:sldId id="266" r:id="rId5"/>
    <p:sldId id="281" r:id="rId6"/>
    <p:sldId id="293" r:id="rId7"/>
    <p:sldId id="261" r:id="rId8"/>
    <p:sldId id="268" r:id="rId9"/>
    <p:sldId id="267" r:id="rId10"/>
    <p:sldId id="269" r:id="rId11"/>
    <p:sldId id="271" r:id="rId12"/>
    <p:sldId id="272" r:id="rId13"/>
    <p:sldId id="296" r:id="rId14"/>
    <p:sldId id="273" r:id="rId15"/>
    <p:sldId id="288" r:id="rId16"/>
    <p:sldId id="276" r:id="rId17"/>
    <p:sldId id="275" r:id="rId18"/>
    <p:sldId id="277" r:id="rId19"/>
    <p:sldId id="278" r:id="rId20"/>
    <p:sldId id="279" r:id="rId21"/>
    <p:sldId id="287" r:id="rId22"/>
    <p:sldId id="280" r:id="rId23"/>
    <p:sldId id="284" r:id="rId24"/>
    <p:sldId id="286" r:id="rId25"/>
    <p:sldId id="285" r:id="rId26"/>
    <p:sldId id="311" r:id="rId27"/>
    <p:sldId id="260" r:id="rId28"/>
    <p:sldId id="282" r:id="rId29"/>
    <p:sldId id="283" r:id="rId30"/>
    <p:sldId id="290" r:id="rId31"/>
    <p:sldId id="298" r:id="rId32"/>
    <p:sldId id="291" r:id="rId33"/>
    <p:sldId id="299" r:id="rId34"/>
    <p:sldId id="262" r:id="rId35"/>
    <p:sldId id="312" r:id="rId36"/>
    <p:sldId id="313" r:id="rId37"/>
    <p:sldId id="314" r:id="rId38"/>
    <p:sldId id="315" r:id="rId39"/>
    <p:sldId id="316" r:id="rId40"/>
    <p:sldId id="317" r:id="rId41"/>
    <p:sldId id="318" r:id="rId42"/>
    <p:sldId id="301" r:id="rId43"/>
    <p:sldId id="302" r:id="rId44"/>
    <p:sldId id="303" r:id="rId45"/>
    <p:sldId id="304" r:id="rId46"/>
    <p:sldId id="305" r:id="rId47"/>
    <p:sldId id="306" r:id="rId48"/>
    <p:sldId id="307" r:id="rId49"/>
    <p:sldId id="308" r:id="rId50"/>
    <p:sldId id="294" r:id="rId51"/>
    <p:sldId id="295"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p:cViewPr>
        <p:scale>
          <a:sx n="110" d="100"/>
          <a:sy n="110" d="100"/>
        </p:scale>
        <p:origin x="-1974" y="-138"/>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8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C083C927-8137-4DA0-B803-D44CEF44BA5E}" type="datetimeFigureOut">
              <a:rPr lang="en-US" smtClean="0"/>
              <a:t>9/27/2017</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306A0A95-593E-4722-A39E-8A4899B709F2}" type="slidenum">
              <a:rPr lang="en-US" smtClean="0"/>
              <a:t>‹#›</a:t>
            </a:fld>
            <a:endParaRPr lang="en-US"/>
          </a:p>
        </p:txBody>
      </p:sp>
    </p:spTree>
    <p:extLst>
      <p:ext uri="{BB962C8B-B14F-4D97-AF65-F5344CB8AC3E}">
        <p14:creationId xmlns:p14="http://schemas.microsoft.com/office/powerpoint/2010/main" val="452006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D9265C26-6629-45B2-916B-E6A9016C8E93}" type="datetimeFigureOut">
              <a:rPr lang="en-US" smtClean="0"/>
              <a:t>9/27/2017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D038184C-BD2F-457D-9E37-20EB0443B920}" type="slidenum">
              <a:rPr lang="en-US" smtClean="0"/>
              <a:t>‹#›</a:t>
            </a:fld>
            <a:endParaRPr lang="en-US"/>
          </a:p>
        </p:txBody>
      </p:sp>
      <p:sp>
        <p:nvSpPr>
          <p:cNvPr id="8" name="Header Placeholder 7"/>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2208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38184C-BD2F-457D-9E37-20EB0443B920}" type="slidenum">
              <a:rPr lang="en-US" smtClean="0"/>
              <a:t>17</a:t>
            </a:fld>
            <a:endParaRPr lang="en-US"/>
          </a:p>
        </p:txBody>
      </p:sp>
    </p:spTree>
    <p:extLst>
      <p:ext uri="{BB962C8B-B14F-4D97-AF65-F5344CB8AC3E}">
        <p14:creationId xmlns:p14="http://schemas.microsoft.com/office/powerpoint/2010/main" val="259006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55DCA-6A9F-4D7F-B66D-5D9767C3758D}" type="slidenum">
              <a:rPr lang="en-US" smtClean="0"/>
              <a:t>34</a:t>
            </a:fld>
            <a:endParaRPr lang="en-US"/>
          </a:p>
        </p:txBody>
      </p:sp>
    </p:spTree>
    <p:extLst>
      <p:ext uri="{BB962C8B-B14F-4D97-AF65-F5344CB8AC3E}">
        <p14:creationId xmlns:p14="http://schemas.microsoft.com/office/powerpoint/2010/main" val="23521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7470E5C-2A8E-4141-A134-7884EE577EE7}" type="datetimeFigureOut">
              <a:rPr lang="en-US" smtClean="0"/>
              <a:t>9/27/2017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1051D9-3822-4CF1-BFE6-B0A3399A788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70E5C-2A8E-4141-A134-7884EE577EE7}"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70E5C-2A8E-4141-A134-7884EE577EE7}"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470E5C-2A8E-4141-A134-7884EE577EE7}"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70E5C-2A8E-4141-A134-7884EE577EE7}"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470E5C-2A8E-4141-A134-7884EE577EE7}"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051D9-3822-4CF1-BFE6-B0A3399A788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470E5C-2A8E-4141-A134-7884EE577EE7}"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70E5C-2A8E-4141-A134-7884EE577EE7}"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0E5C-2A8E-4141-A134-7884EE577EE7}"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470E5C-2A8E-4141-A134-7884EE577EE7}" type="datetimeFigureOut">
              <a:rPr lang="en-US" smtClean="0"/>
              <a:t>9/27/2017</a:t>
            </a:fld>
            <a:endParaRPr lang="en-US"/>
          </a:p>
        </p:txBody>
      </p:sp>
      <p:sp>
        <p:nvSpPr>
          <p:cNvPr id="7" name="Slide Number Placeholder 6"/>
          <p:cNvSpPr>
            <a:spLocks noGrp="1"/>
          </p:cNvSpPr>
          <p:nvPr>
            <p:ph type="sldNum" sz="quarter" idx="12"/>
          </p:nvPr>
        </p:nvSpPr>
        <p:spPr/>
        <p:txBody>
          <a:bodyPr/>
          <a:lstStyle/>
          <a:p>
            <a:fld id="{981051D9-3822-4CF1-BFE6-B0A3399A788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70E5C-2A8E-4141-A134-7884EE577EE7}" type="datetimeFigureOut">
              <a:rPr lang="en-US" smtClean="0"/>
              <a:t>9/27/2017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81051D9-3822-4CF1-BFE6-B0A3399A78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7470E5C-2A8E-4141-A134-7884EE577EE7}" type="datetimeFigureOut">
              <a:rPr lang="en-US" smtClean="0"/>
              <a:t>9/27/2017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1051D9-3822-4CF1-BFE6-B0A3399A78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76200"/>
            <a:ext cx="3313355" cy="2209800"/>
          </a:xfrm>
        </p:spPr>
        <p:txBody>
          <a:bodyPr>
            <a:noAutofit/>
          </a:bodyPr>
          <a:lstStyle/>
          <a:p>
            <a:pPr algn="ctr"/>
            <a:r>
              <a:rPr lang="en-US" dirty="0" smtClean="0"/>
              <a:t>Evaluation </a:t>
            </a:r>
            <a:br>
              <a:rPr lang="en-US" dirty="0" smtClean="0"/>
            </a:br>
            <a:r>
              <a:rPr lang="en-US" dirty="0" smtClean="0"/>
              <a:t>&amp; Management</a:t>
            </a:r>
            <a:br>
              <a:rPr lang="en-US" dirty="0" smtClean="0"/>
            </a:br>
            <a:r>
              <a:rPr lang="en-US" dirty="0" smtClean="0"/>
              <a:t>Coding</a:t>
            </a:r>
            <a:endParaRPr lang="en-US" dirty="0"/>
          </a:p>
        </p:txBody>
      </p:sp>
      <p:sp>
        <p:nvSpPr>
          <p:cNvPr id="3" name="Subtitle 2"/>
          <p:cNvSpPr>
            <a:spLocks noGrp="1"/>
          </p:cNvSpPr>
          <p:nvPr>
            <p:ph type="subTitle" idx="1"/>
          </p:nvPr>
        </p:nvSpPr>
        <p:spPr>
          <a:xfrm>
            <a:off x="4724400" y="4495800"/>
            <a:ext cx="3309803" cy="1489229"/>
          </a:xfrm>
        </p:spPr>
        <p:txBody>
          <a:bodyPr>
            <a:normAutofit fontScale="85000" lnSpcReduction="20000"/>
          </a:bodyPr>
          <a:lstStyle/>
          <a:p>
            <a:r>
              <a:rPr lang="en-US" dirty="0" smtClean="0"/>
              <a:t>Presented by:</a:t>
            </a:r>
          </a:p>
          <a:p>
            <a:r>
              <a:rPr lang="en-US" dirty="0" smtClean="0"/>
              <a:t>Hailey Trapier, CPC</a:t>
            </a:r>
          </a:p>
          <a:p>
            <a:r>
              <a:rPr lang="en-US" dirty="0" smtClean="0"/>
              <a:t>Jessica Acosta, CMB</a:t>
            </a:r>
          </a:p>
          <a:p>
            <a:endParaRPr lang="en-US" dirty="0"/>
          </a:p>
          <a:p>
            <a:r>
              <a:rPr lang="en-US" dirty="0"/>
              <a:t>Outpatient Coding </a:t>
            </a:r>
            <a:r>
              <a:rPr lang="en-US" dirty="0" smtClean="0"/>
              <a:t>Team</a:t>
            </a:r>
          </a:p>
          <a:p>
            <a:r>
              <a:rPr lang="en-US" dirty="0" smtClean="0"/>
              <a:t>Department </a:t>
            </a:r>
            <a:r>
              <a:rPr lang="en-US" dirty="0"/>
              <a:t>of Pediatrics</a:t>
            </a:r>
          </a:p>
          <a:p>
            <a:endParaRPr lang="en-US" dirty="0" smtClean="0"/>
          </a:p>
        </p:txBody>
      </p:sp>
    </p:spTree>
    <p:extLst>
      <p:ext uri="{BB962C8B-B14F-4D97-AF65-F5344CB8AC3E}">
        <p14:creationId xmlns:p14="http://schemas.microsoft.com/office/powerpoint/2010/main" val="155432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3757110" cy="799064"/>
          </a:xfrm>
        </p:spPr>
        <p:txBody>
          <a:bodyPr anchor="ctr">
            <a:normAutofit/>
          </a:bodyPr>
          <a:lstStyle/>
          <a:p>
            <a:r>
              <a:rPr lang="en-US" b="1" dirty="0" smtClean="0"/>
              <a:t>HPI Elements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3138428"/>
              </p:ext>
            </p:extLst>
          </p:nvPr>
        </p:nvGraphicFramePr>
        <p:xfrm>
          <a:off x="535269" y="1066800"/>
          <a:ext cx="8075331" cy="4343400"/>
        </p:xfrm>
        <a:graphic>
          <a:graphicData uri="http://schemas.openxmlformats.org/drawingml/2006/table">
            <a:tbl>
              <a:tblPr firstRow="1" bandRow="1">
                <a:tableStyleId>{5C22544A-7EE6-4342-B048-85BDC9FD1C3A}</a:tableStyleId>
              </a:tblPr>
              <a:tblGrid>
                <a:gridCol w="1265260"/>
                <a:gridCol w="3262384"/>
                <a:gridCol w="3547687"/>
              </a:tblGrid>
              <a:tr h="279239">
                <a:tc>
                  <a:txBody>
                    <a:bodyPr/>
                    <a:lstStyle/>
                    <a:p>
                      <a:pPr algn="ctr" rtl="0" fontAlgn="ctr"/>
                      <a:r>
                        <a:rPr lang="en-US" sz="1600" u="none" strike="noStrike" dirty="0">
                          <a:effectLst/>
                        </a:rPr>
                        <a:t>ELEMENT</a:t>
                      </a:r>
                      <a:endParaRPr lang="en-US" sz="1600" b="1" i="0" u="none" strike="noStrike" dirty="0">
                        <a:solidFill>
                          <a:srgbClr val="000000"/>
                        </a:solidFill>
                        <a:effectLst/>
                        <a:latin typeface="Arial"/>
                      </a:endParaRPr>
                    </a:p>
                  </a:txBody>
                  <a:tcPr marL="9126" marR="9126" marT="9126" marB="0" anchor="ctr"/>
                </a:tc>
                <a:tc>
                  <a:txBody>
                    <a:bodyPr/>
                    <a:lstStyle/>
                    <a:p>
                      <a:pPr algn="ctr" rtl="0" fontAlgn="ctr"/>
                      <a:r>
                        <a:rPr lang="en-US" sz="1600" u="none" strike="noStrike" dirty="0">
                          <a:effectLst/>
                        </a:rPr>
                        <a:t>DEFINITIONS</a:t>
                      </a:r>
                      <a:endParaRPr lang="en-US" sz="1600" b="1" i="0" u="none" strike="noStrike" dirty="0">
                        <a:solidFill>
                          <a:srgbClr val="000000"/>
                        </a:solidFill>
                        <a:effectLst/>
                        <a:latin typeface="Arial"/>
                      </a:endParaRPr>
                    </a:p>
                  </a:txBody>
                  <a:tcPr marL="9126" marR="9126" marT="9126" marB="0" anchor="ctr"/>
                </a:tc>
                <a:tc>
                  <a:txBody>
                    <a:bodyPr/>
                    <a:lstStyle/>
                    <a:p>
                      <a:pPr algn="ctr" rtl="0" fontAlgn="ctr"/>
                      <a:r>
                        <a:rPr lang="en-US" sz="1600" u="none" strike="noStrike" dirty="0">
                          <a:effectLst/>
                        </a:rPr>
                        <a:t>EXAMPLE</a:t>
                      </a:r>
                      <a:endParaRPr lang="en-US" sz="1600" b="1" i="0" u="none" strike="noStrike" dirty="0">
                        <a:solidFill>
                          <a:srgbClr val="000000"/>
                        </a:solidFill>
                        <a:effectLst/>
                        <a:latin typeface="Arial"/>
                      </a:endParaRPr>
                    </a:p>
                  </a:txBody>
                  <a:tcPr marL="9126" marR="9126" marT="9126" marB="0" anchor="ctr"/>
                </a:tc>
              </a:tr>
              <a:tr h="366501">
                <a:tc>
                  <a:txBody>
                    <a:bodyPr/>
                    <a:lstStyle/>
                    <a:p>
                      <a:pPr algn="ctr" rtl="0" fontAlgn="ctr"/>
                      <a:r>
                        <a:rPr lang="en-US" sz="1050" u="none" strike="noStrike" dirty="0">
                          <a:effectLst/>
                        </a:rPr>
                        <a:t>Location</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Place or where on the body is patient experiencing sign/symptom</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Pain in </a:t>
                      </a:r>
                      <a:r>
                        <a:rPr lang="en-US" sz="1050" u="sng" strike="noStrike" dirty="0">
                          <a:effectLst/>
                        </a:rPr>
                        <a:t>groin</a:t>
                      </a:r>
                      <a:endParaRPr lang="en-US" sz="1050" b="0" i="0" u="none" strike="noStrike" dirty="0">
                        <a:solidFill>
                          <a:srgbClr val="000000"/>
                        </a:solidFill>
                        <a:effectLst/>
                        <a:latin typeface="Arial"/>
                      </a:endParaRPr>
                    </a:p>
                  </a:txBody>
                  <a:tcPr marL="9126" marR="9126" marT="9126" marB="0" anchor="ctr"/>
                </a:tc>
              </a:tr>
              <a:tr h="329331">
                <a:tc>
                  <a:txBody>
                    <a:bodyPr/>
                    <a:lstStyle/>
                    <a:p>
                      <a:pPr algn="ctr" rtl="0" fontAlgn="ctr"/>
                      <a:r>
                        <a:rPr lang="en-US" sz="1050" u="none" strike="noStrike" dirty="0">
                          <a:effectLst/>
                        </a:rPr>
                        <a:t>Quality</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Description identifying the type of sign/symptom</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sng" strike="noStrike" dirty="0">
                          <a:effectLst/>
                        </a:rPr>
                        <a:t>Burning</a:t>
                      </a:r>
                      <a:r>
                        <a:rPr lang="en-US" sz="1050" u="none" strike="noStrike" dirty="0">
                          <a:effectLst/>
                        </a:rPr>
                        <a:t> pain in groin</a:t>
                      </a:r>
                      <a:endParaRPr lang="en-US" sz="1050" b="0" i="1" u="sng" strike="noStrike" dirty="0">
                        <a:solidFill>
                          <a:srgbClr val="000000"/>
                        </a:solidFill>
                        <a:effectLst/>
                        <a:latin typeface="Arial"/>
                      </a:endParaRPr>
                    </a:p>
                  </a:txBody>
                  <a:tcPr marL="9126" marR="9126" marT="9126" marB="0" anchor="ctr"/>
                </a:tc>
              </a:tr>
              <a:tr h="357775">
                <a:tc>
                  <a:txBody>
                    <a:bodyPr/>
                    <a:lstStyle/>
                    <a:p>
                      <a:pPr algn="ctr" rtl="0" fontAlgn="ctr"/>
                      <a:r>
                        <a:rPr lang="en-US" sz="1050" u="none" strike="noStrike" dirty="0">
                          <a:effectLst/>
                        </a:rPr>
                        <a:t>Severity</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Degree of sign/symptom, often by using a self-assessment scale to measure subjective level</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History of </a:t>
                      </a:r>
                      <a:r>
                        <a:rPr lang="en-US" sz="1050" u="sng" strike="noStrike" dirty="0">
                          <a:effectLst/>
                        </a:rPr>
                        <a:t>mild</a:t>
                      </a:r>
                      <a:r>
                        <a:rPr lang="en-US" sz="1050" u="none" strike="noStrike" dirty="0">
                          <a:effectLst/>
                        </a:rPr>
                        <a:t> burning pain in groin, becoming more </a:t>
                      </a:r>
                      <a:r>
                        <a:rPr lang="en-US" sz="1050" u="sng" strike="noStrike" dirty="0">
                          <a:effectLst/>
                        </a:rPr>
                        <a:t>intense</a:t>
                      </a:r>
                      <a:endParaRPr lang="en-US" sz="1050" b="0" i="0" u="none" strike="noStrike" dirty="0">
                        <a:solidFill>
                          <a:srgbClr val="000000"/>
                        </a:solidFill>
                        <a:effectLst/>
                        <a:latin typeface="Arial"/>
                      </a:endParaRPr>
                    </a:p>
                  </a:txBody>
                  <a:tcPr marL="9126" marR="9126" marT="9126" marB="0" anchor="ctr"/>
                </a:tc>
              </a:tr>
              <a:tr h="357775">
                <a:tc>
                  <a:txBody>
                    <a:bodyPr/>
                    <a:lstStyle/>
                    <a:p>
                      <a:pPr algn="ctr" rtl="0" fontAlgn="ctr"/>
                      <a:r>
                        <a:rPr lang="en-US" sz="1050" u="none" strike="noStrike" dirty="0">
                          <a:effectLst/>
                        </a:rPr>
                        <a:t>Duration</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Length of time the patient has been experiencing the sign/symptom</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History of mild burning pain in groin becoming more intense for </a:t>
                      </a:r>
                      <a:r>
                        <a:rPr lang="en-US" sz="1050" u="sng" strike="noStrike" dirty="0">
                          <a:effectLst/>
                        </a:rPr>
                        <a:t>last two weeks</a:t>
                      </a:r>
                      <a:endParaRPr lang="en-US" sz="1050" b="0" i="0" u="none" strike="noStrike" dirty="0">
                        <a:solidFill>
                          <a:srgbClr val="000000"/>
                        </a:solidFill>
                        <a:effectLst/>
                        <a:latin typeface="Arial"/>
                      </a:endParaRPr>
                    </a:p>
                  </a:txBody>
                  <a:tcPr marL="9126" marR="9126" marT="9126" marB="0" anchor="ctr"/>
                </a:tc>
              </a:tr>
              <a:tr h="532301">
                <a:tc>
                  <a:txBody>
                    <a:bodyPr/>
                    <a:lstStyle/>
                    <a:p>
                      <a:pPr algn="ctr" rtl="0" fontAlgn="ctr"/>
                      <a:r>
                        <a:rPr lang="en-US" sz="1050" u="none" strike="noStrike" dirty="0">
                          <a:effectLst/>
                        </a:rPr>
                        <a:t>Timing</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Regulation of occurrence, when the patient experiences the sign/symptom</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History of </a:t>
                      </a:r>
                      <a:r>
                        <a:rPr lang="en-US" sz="1050" u="sng" strike="noStrike" dirty="0">
                          <a:effectLst/>
                        </a:rPr>
                        <a:t>intermittent</a:t>
                      </a:r>
                      <a:r>
                        <a:rPr lang="en-US" sz="1050" u="none" strike="noStrike" dirty="0">
                          <a:effectLst/>
                        </a:rPr>
                        <a:t> mild burning pain in groin becoming more intense and </a:t>
                      </a:r>
                      <a:r>
                        <a:rPr lang="en-US" sz="1050" u="sng" strike="noStrike" dirty="0">
                          <a:effectLst/>
                        </a:rPr>
                        <a:t>frequent</a:t>
                      </a:r>
                      <a:r>
                        <a:rPr lang="en-US" sz="1050" u="none" strike="noStrike" dirty="0">
                          <a:effectLst/>
                        </a:rPr>
                        <a:t> for the last two weeks</a:t>
                      </a:r>
                      <a:endParaRPr lang="en-US" sz="1050" b="0" i="0" u="none" strike="noStrike" dirty="0">
                        <a:solidFill>
                          <a:srgbClr val="000000"/>
                        </a:solidFill>
                        <a:effectLst/>
                        <a:latin typeface="Arial"/>
                      </a:endParaRPr>
                    </a:p>
                  </a:txBody>
                  <a:tcPr marL="9126" marR="9126" marT="9126" marB="0" anchor="ctr"/>
                </a:tc>
              </a:tr>
              <a:tr h="706827">
                <a:tc>
                  <a:txBody>
                    <a:bodyPr/>
                    <a:lstStyle/>
                    <a:p>
                      <a:pPr algn="ctr" rtl="0" fontAlgn="ctr"/>
                      <a:r>
                        <a:rPr lang="en-US" sz="1050" u="none" strike="noStrike" dirty="0">
                          <a:effectLst/>
                        </a:rPr>
                        <a:t>Context</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Circumstances of where the patient is or what the patient is doing when sign/symptom is experienced</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History of intermittent mild burning pain in groin becoming more intense and frequent for the last two weeks </a:t>
                      </a:r>
                      <a:r>
                        <a:rPr lang="en-US" sz="1050" u="sng" strike="noStrike" dirty="0">
                          <a:effectLst/>
                        </a:rPr>
                        <a:t>since bent down to pick up child and continues to feel pain when bending</a:t>
                      </a:r>
                      <a:endParaRPr lang="en-US" sz="1050" b="0" i="0" u="none" strike="noStrike" dirty="0">
                        <a:solidFill>
                          <a:srgbClr val="000000"/>
                        </a:solidFill>
                        <a:effectLst/>
                        <a:latin typeface="Arial"/>
                      </a:endParaRPr>
                    </a:p>
                  </a:txBody>
                  <a:tcPr marL="9126" marR="9126" marT="9126" marB="0" anchor="ctr"/>
                </a:tc>
              </a:tr>
              <a:tr h="881350">
                <a:tc>
                  <a:txBody>
                    <a:bodyPr/>
                    <a:lstStyle/>
                    <a:p>
                      <a:pPr algn="ctr" rtl="0" fontAlgn="ctr"/>
                      <a:r>
                        <a:rPr lang="en-US" sz="1050" u="none" strike="noStrike" dirty="0">
                          <a:effectLst/>
                        </a:rPr>
                        <a:t>Modifying Factors</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Altering elements, conditions that change or alter the sign/symptom</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History of intermittent mild burning pain in groin becoming more intense and frequent for the last two weeks since bent down to pick up child and continues to feel pain when bending, </a:t>
                      </a:r>
                      <a:r>
                        <a:rPr lang="en-US" sz="1050" u="sng" strike="noStrike" dirty="0">
                          <a:effectLst/>
                        </a:rPr>
                        <a:t>currently taking Motrin without relief</a:t>
                      </a:r>
                      <a:endParaRPr lang="en-US" sz="1050" b="0" i="0" u="none" strike="noStrike" dirty="0">
                        <a:solidFill>
                          <a:srgbClr val="000000"/>
                        </a:solidFill>
                        <a:effectLst/>
                        <a:latin typeface="Arial"/>
                      </a:endParaRPr>
                    </a:p>
                  </a:txBody>
                  <a:tcPr marL="9126" marR="9126" marT="9126" marB="0" anchor="ctr"/>
                </a:tc>
              </a:tr>
              <a:tr h="532301">
                <a:tc>
                  <a:txBody>
                    <a:bodyPr/>
                    <a:lstStyle/>
                    <a:p>
                      <a:pPr algn="ctr" rtl="0" fontAlgn="ctr"/>
                      <a:r>
                        <a:rPr lang="en-US" sz="1050" u="none" strike="noStrike" dirty="0">
                          <a:effectLst/>
                        </a:rPr>
                        <a:t>Associated Signs and symptoms</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What other signs/symptoms does the patient have</a:t>
                      </a:r>
                      <a:endParaRPr lang="en-US" sz="1050" b="0" i="0" u="none" strike="noStrike" dirty="0">
                        <a:solidFill>
                          <a:srgbClr val="000000"/>
                        </a:solidFill>
                        <a:effectLst/>
                        <a:latin typeface="Arial"/>
                      </a:endParaRPr>
                    </a:p>
                  </a:txBody>
                  <a:tcPr marL="9126" marR="9126" marT="9126" marB="0" anchor="ctr"/>
                </a:tc>
                <a:tc>
                  <a:txBody>
                    <a:bodyPr/>
                    <a:lstStyle/>
                    <a:p>
                      <a:pPr algn="ctr" rtl="0" fontAlgn="ctr"/>
                      <a:r>
                        <a:rPr lang="en-US" sz="1050" u="none" strike="noStrike" dirty="0">
                          <a:effectLst/>
                        </a:rPr>
                        <a:t>Nausea with vomiting; pain in arm, shoulder or leg</a:t>
                      </a:r>
                      <a:endParaRPr lang="en-US" sz="1050" b="0" i="0" u="none" strike="noStrike" dirty="0">
                        <a:solidFill>
                          <a:srgbClr val="000000"/>
                        </a:solidFill>
                        <a:effectLst/>
                        <a:latin typeface="Arial"/>
                      </a:endParaRPr>
                    </a:p>
                  </a:txBody>
                  <a:tcPr marL="9126" marR="9126" marT="9126" marB="0" anchor="ctr"/>
                </a:tc>
              </a:tr>
            </a:tbl>
          </a:graphicData>
        </a:graphic>
      </p:graphicFrame>
      <p:sp>
        <p:nvSpPr>
          <p:cNvPr id="3" name="Rectangle 2"/>
          <p:cNvSpPr/>
          <p:nvPr/>
        </p:nvSpPr>
        <p:spPr>
          <a:xfrm>
            <a:off x="419100" y="5445949"/>
            <a:ext cx="8305800" cy="1031051"/>
          </a:xfrm>
          <a:prstGeom prst="rect">
            <a:avLst/>
          </a:prstGeom>
        </p:spPr>
        <p:txBody>
          <a:bodyPr wrap="square">
            <a:spAutoFit/>
          </a:bodyPr>
          <a:lstStyle/>
          <a:p>
            <a:r>
              <a:rPr lang="en-US" sz="1300" b="1" u="sng" dirty="0" smtClean="0"/>
              <a:t>***Who can document HPI?</a:t>
            </a:r>
            <a:r>
              <a:rPr lang="en-US" sz="1300" dirty="0"/>
              <a:t> </a:t>
            </a:r>
            <a:r>
              <a:rPr lang="en-US" sz="1300" dirty="0" smtClean="0"/>
              <a:t> </a:t>
            </a:r>
          </a:p>
          <a:p>
            <a:pPr marL="171450" indent="-171450">
              <a:buFont typeface="Arial" panose="020B0604020202020204" pitchFamily="34" charset="0"/>
              <a:buChar char="•"/>
            </a:pPr>
            <a:r>
              <a:rPr lang="en-US" sz="1200" dirty="0" smtClean="0"/>
              <a:t>The </a:t>
            </a:r>
            <a:r>
              <a:rPr lang="en-US" sz="1200" dirty="0"/>
              <a:t>nurses CAN document in the HPI if they do not sign </a:t>
            </a:r>
            <a:r>
              <a:rPr lang="en-US" sz="1200" dirty="0" smtClean="0"/>
              <a:t>their name/initials.  </a:t>
            </a:r>
          </a:p>
          <a:p>
            <a:pPr marL="171450" indent="-171450">
              <a:buFont typeface="Arial" panose="020B0604020202020204" pitchFamily="34" charset="0"/>
              <a:buChar char="•"/>
            </a:pPr>
            <a:r>
              <a:rPr lang="en-US" sz="1200" dirty="0" smtClean="0"/>
              <a:t>Provider </a:t>
            </a:r>
            <a:r>
              <a:rPr lang="en-US" sz="1200" dirty="0"/>
              <a:t>MUST take </a:t>
            </a:r>
            <a:r>
              <a:rPr lang="en-US" sz="1200" dirty="0" smtClean="0"/>
              <a:t>over the S/O note. </a:t>
            </a:r>
          </a:p>
          <a:p>
            <a:pPr marL="171450" indent="-171450">
              <a:buFont typeface="Arial" panose="020B0604020202020204" pitchFamily="34" charset="0"/>
              <a:buChar char="•"/>
            </a:pPr>
            <a:r>
              <a:rPr lang="en-US" sz="1200" dirty="0" smtClean="0"/>
              <a:t>Providers </a:t>
            </a:r>
            <a:r>
              <a:rPr lang="en-US" sz="1200" dirty="0"/>
              <a:t>can NOT  state, "I agree with above" in the HPI section or "</a:t>
            </a:r>
            <a:r>
              <a:rPr lang="en-US" sz="1200" dirty="0" smtClean="0"/>
              <a:t>I agree </a:t>
            </a:r>
            <a:r>
              <a:rPr lang="en-US" sz="1200" dirty="0"/>
              <a:t>with nursing notes above."  They must take over the nursing </a:t>
            </a:r>
            <a:r>
              <a:rPr lang="en-US" sz="1200" dirty="0" smtClean="0"/>
              <a:t>statements in </a:t>
            </a:r>
            <a:r>
              <a:rPr lang="en-US" sz="1200" dirty="0"/>
              <a:t>the HPI and they can choose to leave it, add on, edit it, etc.</a:t>
            </a:r>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511200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nchor="ctr"/>
          <a:lstStyle/>
          <a:p>
            <a:r>
              <a:rPr lang="en-US" b="1" dirty="0" smtClean="0"/>
              <a:t>Review of Systems (ROS)</a:t>
            </a:r>
            <a:endParaRPr lang="en-US" b="1" dirty="0"/>
          </a:p>
        </p:txBody>
      </p:sp>
      <p:sp>
        <p:nvSpPr>
          <p:cNvPr id="3" name="Content Placeholder 2"/>
          <p:cNvSpPr>
            <a:spLocks noGrp="1"/>
          </p:cNvSpPr>
          <p:nvPr>
            <p:ph sz="quarter" idx="13"/>
          </p:nvPr>
        </p:nvSpPr>
        <p:spPr>
          <a:xfrm>
            <a:off x="1042416" y="1828800"/>
            <a:ext cx="3419856" cy="4495800"/>
          </a:xfrm>
        </p:spPr>
        <p:txBody>
          <a:bodyPr>
            <a:noAutofit/>
          </a:bodyPr>
          <a:lstStyle/>
          <a:p>
            <a:r>
              <a:rPr lang="en-US" altLang="en-US" sz="1600" dirty="0"/>
              <a:t>Constitutional</a:t>
            </a:r>
          </a:p>
          <a:p>
            <a:r>
              <a:rPr lang="en-US" altLang="en-US" sz="1600" dirty="0"/>
              <a:t>Eyes</a:t>
            </a:r>
          </a:p>
          <a:p>
            <a:r>
              <a:rPr lang="en-US" altLang="en-US" sz="1600" dirty="0"/>
              <a:t>ENMT</a:t>
            </a:r>
          </a:p>
          <a:p>
            <a:r>
              <a:rPr lang="en-US" altLang="en-US" sz="1600" dirty="0"/>
              <a:t>Cardiovascular</a:t>
            </a:r>
          </a:p>
          <a:p>
            <a:r>
              <a:rPr lang="en-US" altLang="en-US" sz="1600" dirty="0"/>
              <a:t>Respiratory</a:t>
            </a:r>
          </a:p>
          <a:p>
            <a:r>
              <a:rPr lang="en-US" altLang="en-US" sz="1600" dirty="0"/>
              <a:t>Gastrointestinal</a:t>
            </a:r>
          </a:p>
          <a:p>
            <a:r>
              <a:rPr lang="en-US" altLang="en-US" sz="1600" dirty="0"/>
              <a:t>Genitourinary</a:t>
            </a:r>
          </a:p>
          <a:p>
            <a:r>
              <a:rPr lang="en-US" altLang="en-US" sz="1600" dirty="0"/>
              <a:t>Musculoskeletal</a:t>
            </a:r>
          </a:p>
          <a:p>
            <a:r>
              <a:rPr lang="en-US" altLang="en-US" sz="1600" dirty="0"/>
              <a:t>Skin</a:t>
            </a:r>
          </a:p>
          <a:p>
            <a:r>
              <a:rPr lang="en-US" altLang="en-US" sz="1600" dirty="0"/>
              <a:t>Neurological</a:t>
            </a:r>
          </a:p>
          <a:p>
            <a:r>
              <a:rPr lang="en-US" altLang="en-US" sz="1600" dirty="0"/>
              <a:t>Psychiatric</a:t>
            </a:r>
          </a:p>
          <a:p>
            <a:r>
              <a:rPr lang="en-US" altLang="en-US" sz="1600" dirty="0"/>
              <a:t>Endocrine</a:t>
            </a:r>
          </a:p>
          <a:p>
            <a:r>
              <a:rPr lang="en-US" altLang="en-US" sz="1600" dirty="0"/>
              <a:t>Hematologic/Lymphatic</a:t>
            </a:r>
          </a:p>
          <a:p>
            <a:r>
              <a:rPr lang="en-US" altLang="en-US" sz="1600" dirty="0"/>
              <a:t>Allergic/Immunologic</a:t>
            </a:r>
          </a:p>
        </p:txBody>
      </p:sp>
      <p:sp>
        <p:nvSpPr>
          <p:cNvPr id="4" name="Content Placeholder 3"/>
          <p:cNvSpPr>
            <a:spLocks noGrp="1"/>
          </p:cNvSpPr>
          <p:nvPr>
            <p:ph sz="quarter" idx="14"/>
          </p:nvPr>
        </p:nvSpPr>
        <p:spPr>
          <a:xfrm>
            <a:off x="4849019" y="1979930"/>
            <a:ext cx="3761581" cy="4434840"/>
          </a:xfrm>
        </p:spPr>
        <p:txBody>
          <a:bodyPr>
            <a:normAutofit fontScale="62500" lnSpcReduction="20000"/>
          </a:bodyPr>
          <a:lstStyle/>
          <a:p>
            <a:pPr marL="0" indent="0" algn="ctr">
              <a:buNone/>
            </a:pPr>
            <a:r>
              <a:rPr lang="en-US" sz="5100" u="sng" dirty="0" smtClean="0"/>
              <a:t>*ROS TIPS*</a:t>
            </a:r>
            <a:endParaRPr lang="en-US" dirty="0" smtClean="0"/>
          </a:p>
          <a:p>
            <a:pPr marL="0" indent="0">
              <a:buNone/>
            </a:pPr>
            <a:endParaRPr lang="en-US" dirty="0" smtClean="0"/>
          </a:p>
          <a:p>
            <a:pPr marL="0" indent="0">
              <a:buNone/>
            </a:pPr>
            <a:r>
              <a:rPr lang="en-US" dirty="0" smtClean="0"/>
              <a:t>ROS documentation doesn’t have to be located under a heading “ROS”.  It can be pulled from the HPI dictation. </a:t>
            </a:r>
          </a:p>
          <a:p>
            <a:pPr marL="0" indent="0">
              <a:buNone/>
            </a:pPr>
            <a:endParaRPr lang="en-US" dirty="0"/>
          </a:p>
          <a:p>
            <a:pPr marL="0" indent="0">
              <a:buNone/>
            </a:pPr>
            <a:r>
              <a:rPr lang="en-US" dirty="0" smtClean="0"/>
              <a:t>For example: </a:t>
            </a:r>
          </a:p>
          <a:p>
            <a:pPr marL="0" indent="0">
              <a:buNone/>
            </a:pPr>
            <a:r>
              <a:rPr lang="en-US" dirty="0" smtClean="0"/>
              <a:t>“Patient presents for nausea, and fever.  Patient denies chest pain, shortness of breath, wheezing, and vomiting” </a:t>
            </a:r>
          </a:p>
          <a:p>
            <a:pPr marL="0" indent="0">
              <a:buNone/>
            </a:pPr>
            <a:endParaRPr lang="en-US" dirty="0"/>
          </a:p>
          <a:p>
            <a:pPr marL="0" indent="0">
              <a:buNone/>
            </a:pPr>
            <a:r>
              <a:rPr lang="en-US" dirty="0" smtClean="0"/>
              <a:t>All ROS negative statement –</a:t>
            </a:r>
          </a:p>
          <a:p>
            <a:pPr marL="0" indent="0">
              <a:buNone/>
            </a:pPr>
            <a:r>
              <a:rPr lang="en-US" dirty="0" smtClean="0"/>
              <a:t>Must list at least one system, then include statement of remainder of a complete(or ALL )ROS negative. </a:t>
            </a:r>
          </a:p>
          <a:p>
            <a:pPr marL="0" indent="0">
              <a:buNone/>
            </a:pPr>
            <a:endParaRPr lang="en-US" dirty="0"/>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339871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143000"/>
          </a:xfrm>
        </p:spPr>
        <p:txBody>
          <a:bodyPr anchor="ctr">
            <a:normAutofit fontScale="90000"/>
          </a:bodyPr>
          <a:lstStyle/>
          <a:p>
            <a:r>
              <a:rPr lang="en-US" b="1" dirty="0" smtClean="0"/>
              <a:t>Past, Family, Social, History (PFSH)</a:t>
            </a:r>
            <a:endParaRPr lang="en-US" b="1" dirty="0"/>
          </a:p>
        </p:txBody>
      </p:sp>
      <p:sp>
        <p:nvSpPr>
          <p:cNvPr id="3" name="Content Placeholder 2"/>
          <p:cNvSpPr>
            <a:spLocks noGrp="1"/>
          </p:cNvSpPr>
          <p:nvPr>
            <p:ph sz="quarter" idx="13"/>
          </p:nvPr>
        </p:nvSpPr>
        <p:spPr>
          <a:xfrm>
            <a:off x="1042416" y="1752600"/>
            <a:ext cx="4215384" cy="4267200"/>
          </a:xfrm>
        </p:spPr>
        <p:txBody>
          <a:bodyPr>
            <a:normAutofit fontScale="92500" lnSpcReduction="20000"/>
          </a:bodyPr>
          <a:lstStyle/>
          <a:p>
            <a:r>
              <a:rPr lang="en-US" altLang="en-US" sz="2400" dirty="0"/>
              <a:t>Past history</a:t>
            </a:r>
          </a:p>
          <a:p>
            <a:pPr lvl="1"/>
            <a:r>
              <a:rPr lang="en-US" altLang="en-US" dirty="0" smtClean="0"/>
              <a:t>illnesses</a:t>
            </a:r>
            <a:r>
              <a:rPr lang="en-US" altLang="en-US" dirty="0"/>
              <a:t>, operations, </a:t>
            </a:r>
            <a:r>
              <a:rPr lang="en-US" altLang="en-US" dirty="0" smtClean="0"/>
              <a:t>injuries, allergies, and medications </a:t>
            </a:r>
          </a:p>
          <a:p>
            <a:pPr lvl="1"/>
            <a:endParaRPr lang="en-US" altLang="en-US" dirty="0" smtClean="0"/>
          </a:p>
          <a:p>
            <a:r>
              <a:rPr lang="en-US" altLang="en-US" sz="2400" dirty="0" smtClean="0"/>
              <a:t>Family history</a:t>
            </a:r>
          </a:p>
          <a:p>
            <a:pPr lvl="1"/>
            <a:r>
              <a:rPr lang="en-US" altLang="en-US" dirty="0" smtClean="0"/>
              <a:t>Family medical history.  Including </a:t>
            </a:r>
            <a:r>
              <a:rPr lang="en-US" altLang="en-US" dirty="0"/>
              <a:t>diseases which may be hereditary or place the patient at </a:t>
            </a:r>
            <a:r>
              <a:rPr lang="en-US" altLang="en-US" dirty="0" smtClean="0"/>
              <a:t>risk</a:t>
            </a:r>
          </a:p>
          <a:p>
            <a:pPr lvl="1"/>
            <a:endParaRPr lang="en-US" altLang="en-US" dirty="0"/>
          </a:p>
          <a:p>
            <a:r>
              <a:rPr lang="en-US" altLang="en-US" sz="2400" dirty="0"/>
              <a:t>Social history</a:t>
            </a:r>
          </a:p>
          <a:p>
            <a:pPr lvl="1"/>
            <a:r>
              <a:rPr lang="en-US" altLang="en-US" dirty="0" smtClean="0"/>
              <a:t>Student, work, siblings, who they live with, use of tobacco etc...</a:t>
            </a:r>
          </a:p>
          <a:p>
            <a:pPr marL="667512" lvl="2" indent="0">
              <a:buNone/>
            </a:pPr>
            <a:endParaRPr lang="en-US" altLang="en-US" dirty="0"/>
          </a:p>
          <a:p>
            <a:endParaRPr lang="en-US" dirty="0"/>
          </a:p>
        </p:txBody>
      </p:sp>
      <p:sp>
        <p:nvSpPr>
          <p:cNvPr id="4" name="Content Placeholder 3"/>
          <p:cNvSpPr>
            <a:spLocks noGrp="1"/>
          </p:cNvSpPr>
          <p:nvPr>
            <p:ph sz="quarter" idx="14"/>
          </p:nvPr>
        </p:nvSpPr>
        <p:spPr>
          <a:xfrm>
            <a:off x="5190744" y="2161031"/>
            <a:ext cx="3419856" cy="3096769"/>
          </a:xfrm>
        </p:spPr>
        <p:txBody>
          <a:bodyPr>
            <a:normAutofit fontScale="77500" lnSpcReduction="20000"/>
          </a:bodyPr>
          <a:lstStyle/>
          <a:p>
            <a:pPr marL="0" indent="0" algn="ctr">
              <a:buNone/>
            </a:pPr>
            <a:r>
              <a:rPr lang="en-US" sz="3200" u="sng" dirty="0" smtClean="0"/>
              <a:t>*PFSH TIP*</a:t>
            </a:r>
          </a:p>
          <a:p>
            <a:pPr marL="0" indent="0">
              <a:buNone/>
            </a:pPr>
            <a:endParaRPr lang="en-US" sz="1800" dirty="0" smtClean="0"/>
          </a:p>
          <a:p>
            <a:pPr marL="0" indent="0" algn="ctr">
              <a:buNone/>
            </a:pPr>
            <a:r>
              <a:rPr lang="en-US" sz="1800" dirty="0" smtClean="0"/>
              <a:t>Allergies can be counted towards Past History or ROS</a:t>
            </a:r>
          </a:p>
          <a:p>
            <a:pPr marL="0" indent="0" algn="ctr">
              <a:buNone/>
            </a:pPr>
            <a:endParaRPr lang="en-US" sz="1800" dirty="0"/>
          </a:p>
          <a:p>
            <a:endParaRPr lang="en-US" sz="1800" dirty="0"/>
          </a:p>
          <a:p>
            <a:r>
              <a:rPr lang="en-US" sz="1800" i="1" dirty="0"/>
              <a:t>Per DOD Guideline: </a:t>
            </a:r>
            <a:endParaRPr lang="en-US" sz="1800" dirty="0"/>
          </a:p>
          <a:p>
            <a:pPr marL="68580" indent="0">
              <a:buNone/>
            </a:pPr>
            <a:r>
              <a:rPr lang="en-US" sz="1800" i="1" dirty="0" err="1"/>
              <a:t>Autocite</a:t>
            </a:r>
            <a:r>
              <a:rPr lang="en-US" sz="1800" i="1" dirty="0"/>
              <a:t> information will not be considered when determining the appropriate ICD-CM, E&amp;M, and/or Procedure code to be assigned to the encounter, </a:t>
            </a:r>
            <a:r>
              <a:rPr lang="en-US" sz="1800" i="1" u="sng" dirty="0"/>
              <a:t>unless pertinent findings are acknowledged within the body of the providers’ notes</a:t>
            </a:r>
            <a:endParaRPr lang="en-US" sz="1800" u="sng" dirty="0" smtClean="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2905721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39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5697071" y="2169459"/>
            <a:ext cx="3276600" cy="2209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97071" y="2133600"/>
            <a:ext cx="3276600" cy="228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533400" y="914400"/>
            <a:ext cx="3757110" cy="1143000"/>
          </a:xfrm>
        </p:spPr>
        <p:txBody>
          <a:bodyPr anchor="ctr">
            <a:normAutofit/>
          </a:bodyPr>
          <a:lstStyle/>
          <a:p>
            <a:r>
              <a:rPr lang="en-US" b="1" dirty="0" smtClean="0"/>
              <a:t>Physical Exam </a:t>
            </a:r>
            <a:endParaRPr lang="en-US" b="1" dirty="0"/>
          </a:p>
        </p:txBody>
      </p:sp>
    </p:spTree>
    <p:extLst>
      <p:ext uri="{BB962C8B-B14F-4D97-AF65-F5344CB8AC3E}">
        <p14:creationId xmlns:p14="http://schemas.microsoft.com/office/powerpoint/2010/main" val="3321815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2918910" cy="1143000"/>
          </a:xfrm>
        </p:spPr>
        <p:txBody>
          <a:bodyPr anchor="ctr">
            <a:normAutofit/>
          </a:bodyPr>
          <a:lstStyle/>
          <a:p>
            <a:r>
              <a:rPr lang="en-US" sz="3100" b="1" dirty="0" smtClean="0"/>
              <a:t>1995 Exam Guidelines </a:t>
            </a:r>
            <a:endParaRPr lang="en-US" sz="3100" b="1" dirty="0"/>
          </a:p>
        </p:txBody>
      </p:sp>
      <p:sp>
        <p:nvSpPr>
          <p:cNvPr id="3" name="Content Placeholder 2"/>
          <p:cNvSpPr>
            <a:spLocks noGrp="1"/>
          </p:cNvSpPr>
          <p:nvPr>
            <p:ph sz="quarter" idx="13"/>
          </p:nvPr>
        </p:nvSpPr>
        <p:spPr>
          <a:xfrm>
            <a:off x="914400" y="1524000"/>
            <a:ext cx="3419856" cy="5105400"/>
          </a:xfrm>
        </p:spPr>
        <p:txBody>
          <a:bodyPr>
            <a:normAutofit/>
          </a:bodyPr>
          <a:lstStyle/>
          <a:p>
            <a:r>
              <a:rPr lang="en-US" altLang="en-US" sz="1800" b="1" dirty="0"/>
              <a:t>Problem Focused </a:t>
            </a:r>
            <a:r>
              <a:rPr lang="en-US" altLang="en-US" sz="1600" dirty="0"/>
              <a:t>– limited exam  of the affected body area / organ system</a:t>
            </a:r>
          </a:p>
          <a:p>
            <a:pPr lvl="1"/>
            <a:r>
              <a:rPr lang="en-US" altLang="en-US" sz="1300" dirty="0"/>
              <a:t>1 System</a:t>
            </a:r>
          </a:p>
          <a:p>
            <a:r>
              <a:rPr lang="en-US" altLang="en-US" sz="1800" b="1" dirty="0"/>
              <a:t>Expanded Problem Focused </a:t>
            </a:r>
            <a:r>
              <a:rPr lang="en-US" altLang="en-US" sz="1600" dirty="0"/>
              <a:t>– limited exam of affected body area / organ system and other symptomatic or related organ system(s)</a:t>
            </a:r>
          </a:p>
          <a:p>
            <a:pPr lvl="1"/>
            <a:r>
              <a:rPr lang="en-US" altLang="en-US" sz="1300" dirty="0"/>
              <a:t>2-7 Systems</a:t>
            </a:r>
          </a:p>
          <a:p>
            <a:r>
              <a:rPr lang="en-US" altLang="en-US" sz="1800" b="1" dirty="0"/>
              <a:t>Detailed</a:t>
            </a:r>
            <a:r>
              <a:rPr lang="en-US" altLang="en-US" sz="1600" dirty="0"/>
              <a:t> – extended exam of  affected body area(s) and other symptomatic or related organ system(s)</a:t>
            </a:r>
          </a:p>
          <a:p>
            <a:pPr lvl="1"/>
            <a:r>
              <a:rPr lang="en-US" altLang="en-US" sz="1300" dirty="0"/>
              <a:t>2-7 Systems</a:t>
            </a:r>
          </a:p>
          <a:p>
            <a:r>
              <a:rPr lang="en-US" altLang="en-US" sz="1800" b="1" dirty="0"/>
              <a:t>Comprehensive</a:t>
            </a:r>
            <a:r>
              <a:rPr lang="en-US" altLang="en-US" sz="1600" dirty="0"/>
              <a:t> – a general multi-system exam </a:t>
            </a:r>
            <a:endParaRPr lang="en-US" altLang="en-US" sz="1600" dirty="0" smtClean="0"/>
          </a:p>
          <a:p>
            <a:pPr lvl="1"/>
            <a:r>
              <a:rPr lang="en-US" altLang="en-US" sz="1100" dirty="0" smtClean="0"/>
              <a:t>8 </a:t>
            </a:r>
            <a:r>
              <a:rPr lang="en-US" altLang="en-US" sz="1100" dirty="0"/>
              <a:t>or more Systems</a:t>
            </a:r>
            <a:endParaRPr lang="en-US" altLang="en-US" dirty="0"/>
          </a:p>
          <a:p>
            <a:pPr marL="0" indent="0">
              <a:buNone/>
            </a:pPr>
            <a:endParaRPr lang="en-US" dirty="0"/>
          </a:p>
        </p:txBody>
      </p:sp>
      <p:sp>
        <p:nvSpPr>
          <p:cNvPr id="5" name="Content Placeholder 4"/>
          <p:cNvSpPr>
            <a:spLocks noGrp="1"/>
          </p:cNvSpPr>
          <p:nvPr>
            <p:ph sz="quarter" idx="14"/>
          </p:nvPr>
        </p:nvSpPr>
        <p:spPr>
          <a:xfrm>
            <a:off x="4572000" y="1447800"/>
            <a:ext cx="4038600" cy="5105400"/>
          </a:xfrm>
        </p:spPr>
        <p:txBody>
          <a:bodyPr>
            <a:normAutofit fontScale="85000" lnSpcReduction="20000"/>
          </a:bodyPr>
          <a:lstStyle/>
          <a:p>
            <a:r>
              <a:rPr lang="en-US" altLang="en-US" sz="1800" b="1" u="sng" dirty="0"/>
              <a:t>Body areas:</a:t>
            </a:r>
          </a:p>
          <a:p>
            <a:pPr lvl="1"/>
            <a:r>
              <a:rPr lang="en-US" altLang="en-US" sz="1600" dirty="0"/>
              <a:t>Head, including face</a:t>
            </a:r>
          </a:p>
          <a:p>
            <a:pPr lvl="1"/>
            <a:r>
              <a:rPr lang="en-US" altLang="en-US" sz="1600" dirty="0"/>
              <a:t>Neck</a:t>
            </a:r>
          </a:p>
          <a:p>
            <a:pPr lvl="1"/>
            <a:r>
              <a:rPr lang="en-US" altLang="en-US" sz="1600" dirty="0"/>
              <a:t>Chest, including breast &amp; axillae</a:t>
            </a:r>
          </a:p>
          <a:p>
            <a:pPr lvl="1"/>
            <a:r>
              <a:rPr lang="en-US" altLang="en-US" sz="1600" dirty="0"/>
              <a:t>Abdomen</a:t>
            </a:r>
          </a:p>
          <a:p>
            <a:pPr lvl="1"/>
            <a:r>
              <a:rPr lang="en-US" altLang="en-US" sz="1600" dirty="0"/>
              <a:t>Genitalia, groin, buttocks</a:t>
            </a:r>
          </a:p>
          <a:p>
            <a:pPr lvl="1"/>
            <a:r>
              <a:rPr lang="en-US" altLang="en-US" sz="1600" dirty="0"/>
              <a:t>Back, including spine</a:t>
            </a:r>
          </a:p>
          <a:p>
            <a:pPr lvl="1"/>
            <a:r>
              <a:rPr lang="en-US" altLang="en-US" sz="1600" dirty="0"/>
              <a:t>Each </a:t>
            </a:r>
            <a:r>
              <a:rPr lang="en-US" altLang="en-US" sz="1600" dirty="0" smtClean="0"/>
              <a:t>extremity</a:t>
            </a:r>
          </a:p>
          <a:p>
            <a:pPr marL="365760" lvl="1" indent="0">
              <a:buNone/>
            </a:pPr>
            <a:endParaRPr lang="en-US" altLang="en-US" sz="600" dirty="0" smtClean="0"/>
          </a:p>
          <a:p>
            <a:pPr marL="365760" lvl="1" indent="0">
              <a:buNone/>
            </a:pPr>
            <a:r>
              <a:rPr lang="en-US" altLang="en-US" sz="1600" b="1" dirty="0" smtClean="0">
                <a:solidFill>
                  <a:srgbClr val="FF0000"/>
                </a:solidFill>
              </a:rPr>
              <a:t>**Can’t double dip between body areas or organ systems.  One or the other**</a:t>
            </a:r>
          </a:p>
          <a:p>
            <a:endParaRPr lang="en-US" altLang="en-US" sz="800" b="1" dirty="0" smtClean="0"/>
          </a:p>
          <a:p>
            <a:r>
              <a:rPr lang="en-US" altLang="en-US" sz="1800" b="1" u="sng" dirty="0" smtClean="0"/>
              <a:t>Organ </a:t>
            </a:r>
            <a:r>
              <a:rPr lang="en-US" altLang="en-US" sz="1800" b="1" u="sng" dirty="0"/>
              <a:t>systems</a:t>
            </a:r>
          </a:p>
          <a:p>
            <a:pPr lvl="1"/>
            <a:r>
              <a:rPr lang="en-US" altLang="en-US" sz="1600" dirty="0"/>
              <a:t>Constitutional</a:t>
            </a:r>
          </a:p>
          <a:p>
            <a:pPr lvl="1"/>
            <a:r>
              <a:rPr lang="en-US" altLang="en-US" sz="1600" dirty="0"/>
              <a:t>Eyes</a:t>
            </a:r>
          </a:p>
          <a:p>
            <a:pPr lvl="1"/>
            <a:r>
              <a:rPr lang="en-US" altLang="en-US" sz="1600" dirty="0"/>
              <a:t>ENMT</a:t>
            </a:r>
          </a:p>
          <a:p>
            <a:pPr lvl="1"/>
            <a:r>
              <a:rPr lang="en-US" altLang="en-US" sz="1600" dirty="0"/>
              <a:t>Cardiovascular</a:t>
            </a:r>
          </a:p>
          <a:p>
            <a:pPr lvl="1"/>
            <a:r>
              <a:rPr lang="en-US" altLang="en-US" sz="1600" dirty="0"/>
              <a:t>GI</a:t>
            </a:r>
          </a:p>
          <a:p>
            <a:pPr lvl="1"/>
            <a:r>
              <a:rPr lang="en-US" altLang="en-US" sz="1600" dirty="0" smtClean="0"/>
              <a:t>GU</a:t>
            </a:r>
          </a:p>
          <a:p>
            <a:pPr lvl="1"/>
            <a:r>
              <a:rPr lang="en-US" sz="1600" dirty="0" smtClean="0"/>
              <a:t>Musculoskeletal</a:t>
            </a:r>
          </a:p>
          <a:p>
            <a:pPr lvl="1"/>
            <a:r>
              <a:rPr lang="en-US" sz="1600" dirty="0" smtClean="0"/>
              <a:t>Skin</a:t>
            </a:r>
          </a:p>
          <a:p>
            <a:pPr lvl="1"/>
            <a:r>
              <a:rPr lang="en-US" sz="1600" dirty="0" smtClean="0"/>
              <a:t>Neurologic</a:t>
            </a:r>
          </a:p>
          <a:p>
            <a:pPr lvl="1"/>
            <a:r>
              <a:rPr lang="en-US" sz="1600" dirty="0" smtClean="0"/>
              <a:t>Psychiatric</a:t>
            </a:r>
          </a:p>
          <a:p>
            <a:pPr lvl="1"/>
            <a:r>
              <a:rPr lang="en-US" sz="1600" dirty="0" smtClean="0"/>
              <a:t>Hematologic</a:t>
            </a:r>
            <a:r>
              <a:rPr lang="en-US" sz="1600" dirty="0"/>
              <a:t>/ Lymphatic/ Immunologic</a:t>
            </a:r>
          </a:p>
          <a:p>
            <a:pPr lvl="1"/>
            <a:endParaRPr lang="en-US" altLang="en-US" sz="1600" dirty="0"/>
          </a:p>
          <a:p>
            <a:pPr marL="393192" lvl="1" indent="0">
              <a:buNone/>
            </a:pPr>
            <a:endParaRPr lang="en-US" altLang="en-US" sz="1600" dirty="0"/>
          </a:p>
          <a:p>
            <a:endParaRPr lang="en-US" dirty="0"/>
          </a:p>
        </p:txBody>
      </p:sp>
      <p:sp>
        <p:nvSpPr>
          <p:cNvPr id="4" name="TextBox 3"/>
          <p:cNvSpPr txBox="1"/>
          <p:nvPr/>
        </p:nvSpPr>
        <p:spPr>
          <a:xfrm>
            <a:off x="3962400" y="990600"/>
            <a:ext cx="4800600" cy="323165"/>
          </a:xfrm>
          <a:prstGeom prst="rect">
            <a:avLst/>
          </a:prstGeom>
          <a:noFill/>
        </p:spPr>
        <p:txBody>
          <a:bodyPr wrap="square" rtlCol="0">
            <a:spAutoFit/>
          </a:bodyPr>
          <a:lstStyle/>
          <a:p>
            <a:pPr marL="285750" indent="-285750">
              <a:buFont typeface="Wingdings" panose="05000000000000000000" pitchFamily="2" charset="2"/>
              <a:buChar char="ü"/>
            </a:pPr>
            <a:r>
              <a:rPr lang="en-US" sz="1500" b="1" u="sng" dirty="0" smtClean="0"/>
              <a:t>Exam </a:t>
            </a:r>
            <a:r>
              <a:rPr lang="en-US" sz="1500" b="1" u="sng" dirty="0"/>
              <a:t>c</a:t>
            </a:r>
            <a:r>
              <a:rPr lang="en-US" sz="1500" b="1" u="sng" dirty="0" smtClean="0"/>
              <a:t>omponent </a:t>
            </a:r>
            <a:r>
              <a:rPr lang="en-US" sz="1500" b="1" u="sng" dirty="0"/>
              <a:t>is </a:t>
            </a:r>
            <a:r>
              <a:rPr lang="en-US" sz="1500" b="1" u="sng" dirty="0" smtClean="0"/>
              <a:t>required </a:t>
            </a:r>
            <a:r>
              <a:rPr lang="en-US" sz="1500" b="1" u="sng" dirty="0"/>
              <a:t>for </a:t>
            </a:r>
            <a:r>
              <a:rPr lang="en-US" sz="1500" b="1" u="sng" dirty="0" smtClean="0"/>
              <a:t>new </a:t>
            </a:r>
            <a:r>
              <a:rPr lang="en-US" sz="1500" b="1" u="sng" dirty="0"/>
              <a:t>p</a:t>
            </a:r>
            <a:r>
              <a:rPr lang="en-US" sz="1500" b="1" u="sng" dirty="0" smtClean="0"/>
              <a:t>atients</a:t>
            </a:r>
            <a:endParaRPr lang="en-US" sz="1500" b="1" u="sng" dirty="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371105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3753" y="4724400"/>
            <a:ext cx="8243048" cy="1828800"/>
          </a:xfrm>
          <a:solidFill>
            <a:schemeClr val="accent5">
              <a:lumMod val="75000"/>
              <a:alpha val="49000"/>
            </a:schemeClr>
          </a:solidFill>
        </p:spPr>
        <p:txBody>
          <a:bodyPr>
            <a:normAutofit fontScale="70000" lnSpcReduction="20000"/>
          </a:bodyPr>
          <a:lstStyle/>
          <a:p>
            <a:pPr marL="68580" indent="0">
              <a:buNone/>
            </a:pPr>
            <a:r>
              <a:rPr lang="en-US" b="1" dirty="0"/>
              <a:t>DOD </a:t>
            </a:r>
            <a:r>
              <a:rPr lang="en-US" b="1" dirty="0" smtClean="0"/>
              <a:t>Guidelines</a:t>
            </a:r>
          </a:p>
          <a:p>
            <a:r>
              <a:rPr lang="en-US" dirty="0" smtClean="0"/>
              <a:t>DoD </a:t>
            </a:r>
            <a:r>
              <a:rPr lang="en-US" dirty="0"/>
              <a:t>requires the utilization of medical decision making as a mandatory component of an established patient E&amp;M assignment. </a:t>
            </a:r>
            <a:endParaRPr lang="en-US" dirty="0" smtClean="0"/>
          </a:p>
          <a:p>
            <a:endParaRPr lang="en-US" dirty="0"/>
          </a:p>
          <a:p>
            <a:r>
              <a:rPr lang="en-US" dirty="0"/>
              <a:t>The provider may choose between History or Physical Exam for the second </a:t>
            </a:r>
            <a:r>
              <a:rPr lang="en-US" dirty="0" smtClean="0"/>
              <a:t>component </a:t>
            </a:r>
            <a:r>
              <a:rPr lang="en-US" dirty="0"/>
              <a:t>to determine </a:t>
            </a:r>
            <a:r>
              <a:rPr lang="en-US" dirty="0" smtClean="0"/>
              <a:t>the E&amp;M </a:t>
            </a:r>
            <a:r>
              <a:rPr lang="en-US" dirty="0"/>
              <a:t>code assignment for the encounter for </a:t>
            </a:r>
            <a:r>
              <a:rPr lang="en-US" u="sng" dirty="0"/>
              <a:t>Established Patients. </a:t>
            </a:r>
          </a:p>
          <a:p>
            <a:endParaRPr lang="en-US" dirty="0"/>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
        <p:nvSpPr>
          <p:cNvPr id="4" name="Rectangle 3"/>
          <p:cNvSpPr/>
          <p:nvPr/>
        </p:nvSpPr>
        <p:spPr>
          <a:xfrm>
            <a:off x="443753" y="1411828"/>
            <a:ext cx="8229600" cy="2931572"/>
          </a:xfrm>
          <a:prstGeom prst="rect">
            <a:avLst/>
          </a:prstGeom>
          <a:noFill/>
        </p:spPr>
        <p:txBody>
          <a:bodyPr wrap="square">
            <a:spAutoFit/>
          </a:bodyPr>
          <a:lstStyle/>
          <a:p>
            <a:pPr>
              <a:defRPr/>
            </a:pPr>
            <a:r>
              <a:rPr lang="en-US" b="1" dirty="0"/>
              <a:t>A common error in E&amp;M leveling is to assign a self-limited or minor problem as a new problem, creating a tendency to overvalue the level of medical decision making and </a:t>
            </a:r>
            <a:r>
              <a:rPr lang="en-US" b="1" i="1" u="sng" dirty="0"/>
              <a:t>increasing the risk of over coding</a:t>
            </a:r>
            <a:r>
              <a:rPr lang="en-US" b="1" i="1" dirty="0"/>
              <a:t>.  </a:t>
            </a:r>
          </a:p>
          <a:p>
            <a:pPr marL="68580" indent="0">
              <a:buNone/>
              <a:defRPr/>
            </a:pPr>
            <a:endParaRPr lang="en-US" sz="1050" dirty="0"/>
          </a:p>
          <a:p>
            <a:r>
              <a:rPr lang="en-US" sz="1200" b="1" u="sng" dirty="0"/>
              <a:t>Problem Definitions:</a:t>
            </a:r>
          </a:p>
          <a:p>
            <a:r>
              <a:rPr lang="en-US" sz="1200" u="sng" dirty="0" smtClean="0"/>
              <a:t>Self-Limited/Minor problem:</a:t>
            </a:r>
            <a:r>
              <a:rPr lang="en-US" sz="1200" dirty="0" smtClean="0"/>
              <a:t> A </a:t>
            </a:r>
            <a:r>
              <a:rPr lang="en-US" sz="1200" dirty="0"/>
              <a:t>problem that runs a definite and prescribed course, is transient in nature, and is not likely to permanently alter health status OR has a good prognosis with </a:t>
            </a:r>
            <a:r>
              <a:rPr lang="en-US" sz="1200" dirty="0" smtClean="0"/>
              <a:t>management/compliance.</a:t>
            </a:r>
          </a:p>
          <a:p>
            <a:pPr marL="628650" lvl="1" indent="-171450">
              <a:buFont typeface="Arial" panose="020B0604020202020204" pitchFamily="34" charset="0"/>
              <a:buChar char="•"/>
            </a:pPr>
            <a:r>
              <a:rPr lang="en-US" sz="1200" dirty="0" smtClean="0"/>
              <a:t>Upper </a:t>
            </a:r>
            <a:r>
              <a:rPr lang="en-US" sz="1200" dirty="0"/>
              <a:t>Respiratory Infection, Conjunctivitis, Runny nose, </a:t>
            </a:r>
            <a:r>
              <a:rPr lang="en-US" sz="1200" dirty="0" smtClean="0"/>
              <a:t>Cough, </a:t>
            </a:r>
            <a:r>
              <a:rPr lang="en-US" sz="1200" dirty="0"/>
              <a:t>Rash </a:t>
            </a:r>
            <a:endParaRPr lang="en-US" sz="1200" dirty="0" smtClean="0"/>
          </a:p>
          <a:p>
            <a:endParaRPr lang="en-US" sz="1200" u="sng" dirty="0" smtClean="0"/>
          </a:p>
          <a:p>
            <a:r>
              <a:rPr lang="en-US" sz="1200" u="sng" dirty="0" smtClean="0"/>
              <a:t>Established </a:t>
            </a:r>
            <a:r>
              <a:rPr lang="en-US" sz="1200" u="sng" dirty="0"/>
              <a:t>Problem:</a:t>
            </a:r>
            <a:r>
              <a:rPr lang="en-US" sz="1200" dirty="0"/>
              <a:t> A </a:t>
            </a:r>
            <a:r>
              <a:rPr lang="en-US" sz="1200" dirty="0" smtClean="0"/>
              <a:t>problem/condition </a:t>
            </a:r>
            <a:r>
              <a:rPr lang="en-US" sz="1200" dirty="0"/>
              <a:t>previously evaluated and managed </a:t>
            </a:r>
            <a:r>
              <a:rPr lang="en-US" sz="1200" dirty="0" smtClean="0"/>
              <a:t/>
            </a:r>
            <a:br>
              <a:rPr lang="en-US" sz="1200" dirty="0" smtClean="0"/>
            </a:br>
            <a:r>
              <a:rPr lang="en-US" sz="1200" b="1" i="1" dirty="0" smtClean="0"/>
              <a:t>(</a:t>
            </a:r>
            <a:r>
              <a:rPr lang="en-US" sz="1200" b="1" i="1" dirty="0"/>
              <a:t>provider must describe status of problem-­ stable, worsening, uncontrolled, improved, resolving, failing, etc</a:t>
            </a:r>
            <a:r>
              <a:rPr lang="en-US" sz="1200" b="1" i="1" dirty="0" smtClean="0"/>
              <a:t>.)</a:t>
            </a:r>
            <a:endParaRPr lang="en-US" sz="1200" u="sng" dirty="0"/>
          </a:p>
          <a:p>
            <a:endParaRPr lang="en-US" sz="1200" u="sng" dirty="0" smtClean="0"/>
          </a:p>
          <a:p>
            <a:r>
              <a:rPr lang="en-US" sz="1200" u="sng" dirty="0" smtClean="0"/>
              <a:t>New </a:t>
            </a:r>
            <a:r>
              <a:rPr lang="en-US" sz="1200" u="sng" dirty="0"/>
              <a:t>Problem:</a:t>
            </a:r>
            <a:r>
              <a:rPr lang="en-US" sz="1200" dirty="0"/>
              <a:t> A </a:t>
            </a:r>
            <a:r>
              <a:rPr lang="en-US" sz="1200" dirty="0" smtClean="0"/>
              <a:t>problem/condition </a:t>
            </a:r>
            <a:r>
              <a:rPr lang="en-US" sz="1200" dirty="0"/>
              <a:t>NOT previously evaluated and managed </a:t>
            </a:r>
            <a:r>
              <a:rPr lang="en-US" sz="1200" dirty="0" smtClean="0"/>
              <a:t/>
            </a:r>
            <a:br>
              <a:rPr lang="en-US" sz="1200" dirty="0" smtClean="0"/>
            </a:br>
            <a:r>
              <a:rPr lang="en-US" sz="1200" b="1" i="1" dirty="0" smtClean="0"/>
              <a:t>(</a:t>
            </a:r>
            <a:r>
              <a:rPr lang="en-US" sz="1200" b="1" i="1" dirty="0"/>
              <a:t>encourage providers to </a:t>
            </a:r>
            <a:r>
              <a:rPr lang="en-US" sz="1200" b="1" i="1" dirty="0" smtClean="0"/>
              <a:t>describe </a:t>
            </a:r>
            <a:r>
              <a:rPr lang="en-US" sz="1200" b="1" i="1" dirty="0"/>
              <a:t>)</a:t>
            </a:r>
            <a:endParaRPr lang="en-US" sz="1200" u="sng" dirty="0"/>
          </a:p>
        </p:txBody>
      </p:sp>
      <p:sp>
        <p:nvSpPr>
          <p:cNvPr id="7" name="Title 1"/>
          <p:cNvSpPr>
            <a:spLocks noGrp="1"/>
          </p:cNvSpPr>
          <p:nvPr>
            <p:ph type="title"/>
          </p:nvPr>
        </p:nvSpPr>
        <p:spPr>
          <a:xfrm>
            <a:off x="443753" y="762000"/>
            <a:ext cx="5042647" cy="533400"/>
          </a:xfrm>
        </p:spPr>
        <p:txBody>
          <a:bodyPr anchor="ctr">
            <a:noAutofit/>
          </a:bodyPr>
          <a:lstStyle/>
          <a:p>
            <a:r>
              <a:rPr lang="en-US" sz="2400" b="1" dirty="0" smtClean="0"/>
              <a:t>Medical Decision Making (MDM)</a:t>
            </a:r>
            <a:endParaRPr lang="en-US" sz="2400" b="1" dirty="0"/>
          </a:p>
        </p:txBody>
      </p:sp>
    </p:spTree>
    <p:extLst>
      <p:ext uri="{BB962C8B-B14F-4D97-AF65-F5344CB8AC3E}">
        <p14:creationId xmlns:p14="http://schemas.microsoft.com/office/powerpoint/2010/main" val="367655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838200"/>
          </a:xfrm>
        </p:spPr>
        <p:txBody>
          <a:bodyPr anchor="ctr"/>
          <a:lstStyle/>
          <a:p>
            <a:r>
              <a:rPr lang="en-US" b="1" dirty="0" smtClean="0"/>
              <a:t>Medical Decision Making</a:t>
            </a:r>
            <a:endParaRPr lang="en-US" b="1" dirty="0"/>
          </a:p>
        </p:txBody>
      </p:sp>
      <p:sp>
        <p:nvSpPr>
          <p:cNvPr id="3" name="Content Placeholder 2"/>
          <p:cNvSpPr>
            <a:spLocks noGrp="1"/>
          </p:cNvSpPr>
          <p:nvPr>
            <p:ph idx="1"/>
          </p:nvPr>
        </p:nvSpPr>
        <p:spPr>
          <a:xfrm>
            <a:off x="914400" y="1444023"/>
            <a:ext cx="6777317" cy="3508977"/>
          </a:xfrm>
        </p:spPr>
        <p:txBody>
          <a:bodyPr>
            <a:normAutofit/>
          </a:bodyPr>
          <a:lstStyle/>
          <a:p>
            <a:r>
              <a:rPr lang="en-US" dirty="0" smtClean="0"/>
              <a:t>Number of Problems – </a:t>
            </a:r>
          </a:p>
          <a:p>
            <a:pPr lvl="1"/>
            <a:r>
              <a:rPr lang="en-US" sz="1800" dirty="0" smtClean="0"/>
              <a:t>New vs. Established</a:t>
            </a:r>
          </a:p>
          <a:p>
            <a:pPr lvl="1"/>
            <a:r>
              <a:rPr lang="en-US" sz="1800" dirty="0" smtClean="0"/>
              <a:t>Stable vs. Worsening</a:t>
            </a:r>
          </a:p>
          <a:p>
            <a:pPr lvl="1"/>
            <a:r>
              <a:rPr lang="en-US" sz="1800" dirty="0" smtClean="0"/>
              <a:t>Additional workup vs. No Additional Workup</a:t>
            </a:r>
          </a:p>
          <a:p>
            <a:pPr marL="393192" lvl="1" indent="0">
              <a:buNone/>
            </a:pPr>
            <a:r>
              <a:rPr lang="en-US" sz="1800" dirty="0" smtClean="0"/>
              <a:t> </a:t>
            </a:r>
          </a:p>
          <a:p>
            <a:endParaRPr lang="en-US" dirty="0" smtClean="0"/>
          </a:p>
          <a:p>
            <a:endParaRPr lang="en-US" dirty="0" smtClean="0"/>
          </a:p>
          <a:p>
            <a:endParaRPr lang="en-US" dirty="0" smtClean="0"/>
          </a:p>
          <a:p>
            <a:pPr marL="457200" lvl="1" indent="0">
              <a:buNone/>
            </a:pPr>
            <a:endParaRPr lang="en-US" dirty="0"/>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7620000" cy="330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09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1143000"/>
          </a:xfrm>
        </p:spPr>
        <p:txBody>
          <a:bodyPr anchor="ctr">
            <a:normAutofit/>
          </a:bodyPr>
          <a:lstStyle/>
          <a:p>
            <a:r>
              <a:rPr lang="en-US" b="1" dirty="0" smtClean="0"/>
              <a:t>Medical Decision Making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37284"/>
              </p:ext>
            </p:extLst>
          </p:nvPr>
        </p:nvGraphicFramePr>
        <p:xfrm>
          <a:off x="990600" y="2667001"/>
          <a:ext cx="7162800" cy="3143381"/>
        </p:xfrm>
        <a:graphic>
          <a:graphicData uri="http://schemas.openxmlformats.org/drawingml/2006/table">
            <a:tbl>
              <a:tblPr firstRow="1" bandRow="1">
                <a:tableStyleId>{5C22544A-7EE6-4342-B048-85BDC9FD1C3A}</a:tableStyleId>
              </a:tblPr>
              <a:tblGrid>
                <a:gridCol w="1432560"/>
                <a:gridCol w="1432560"/>
                <a:gridCol w="1432560"/>
                <a:gridCol w="1432560"/>
                <a:gridCol w="1432560"/>
              </a:tblGrid>
              <a:tr h="927880">
                <a:tc>
                  <a:txBody>
                    <a:bodyPr/>
                    <a:lstStyle/>
                    <a:p>
                      <a:pPr algn="l" rtl="0" fontAlgn="ctr"/>
                      <a:r>
                        <a:rPr lang="en-US" sz="1200" b="1" i="0" u="none" strike="noStrike" dirty="0">
                          <a:solidFill>
                            <a:schemeClr val="bg1"/>
                          </a:solidFill>
                          <a:effectLst/>
                          <a:latin typeface="Constantia" panose="02030602050306030303" pitchFamily="18" charset="0"/>
                        </a:rPr>
                        <a:t>Number of </a:t>
                      </a:r>
                      <a:r>
                        <a:rPr lang="en-US" sz="1200" b="1" i="0" u="none" strike="noStrike" dirty="0" smtClean="0">
                          <a:solidFill>
                            <a:schemeClr val="bg1"/>
                          </a:solidFill>
                          <a:effectLst/>
                          <a:latin typeface="Constantia" panose="02030602050306030303" pitchFamily="18" charset="0"/>
                        </a:rPr>
                        <a:t>problems </a:t>
                      </a:r>
                      <a:r>
                        <a:rPr lang="en-US" sz="1200" b="1" i="0" u="none" strike="noStrike" dirty="0">
                          <a:solidFill>
                            <a:schemeClr val="bg1"/>
                          </a:solidFill>
                          <a:effectLst/>
                          <a:latin typeface="Constantia" panose="02030602050306030303" pitchFamily="18" charset="0"/>
                        </a:rPr>
                        <a:t>or management options</a:t>
                      </a:r>
                    </a:p>
                  </a:txBody>
                  <a:tcPr marL="83158" marR="9240" marT="9240" marB="0" anchor="ctr"/>
                </a:tc>
                <a:tc>
                  <a:txBody>
                    <a:bodyPr/>
                    <a:lstStyle/>
                    <a:p>
                      <a:pPr algn="l" rtl="0" fontAlgn="ctr"/>
                      <a:r>
                        <a:rPr lang="en-US" sz="1200" b="0" i="0" u="none" strike="noStrike" dirty="0" smtClean="0">
                          <a:solidFill>
                            <a:schemeClr val="tx1"/>
                          </a:solidFill>
                          <a:effectLst/>
                          <a:latin typeface="Constantia" panose="02030602050306030303" pitchFamily="18" charset="0"/>
                        </a:rPr>
                        <a:t>Minimal</a:t>
                      </a:r>
                      <a:endParaRPr lang="en-US" sz="1200" b="0" i="0" u="none" strike="noStrike" dirty="0">
                        <a:solidFill>
                          <a:schemeClr val="tx1"/>
                        </a:solidFill>
                        <a:effectLst/>
                        <a:latin typeface="Constantia" panose="02030602050306030303" pitchFamily="18" charset="0"/>
                      </a:endParaRPr>
                    </a:p>
                  </a:txBody>
                  <a:tcPr marL="83158" marR="9240" marT="9240"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Limited</a:t>
                      </a:r>
                      <a:endParaRPr lang="en-US" sz="1200" b="0" i="0" u="none" strike="noStrike" dirty="0">
                        <a:solidFill>
                          <a:schemeClr val="tx1"/>
                        </a:solidFill>
                        <a:effectLst/>
                        <a:latin typeface="Constantia" panose="02030602050306030303" pitchFamily="18" charset="0"/>
                      </a:endParaRPr>
                    </a:p>
                  </a:txBody>
                  <a:tcPr marL="83158" marR="9240" marT="9240"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Multiple</a:t>
                      </a:r>
                      <a:endParaRPr lang="en-US" sz="1200" b="0" i="0" u="none" strike="noStrike" dirty="0">
                        <a:solidFill>
                          <a:schemeClr val="tx1"/>
                        </a:solidFill>
                        <a:effectLst/>
                        <a:latin typeface="Constantia" panose="02030602050306030303" pitchFamily="18" charset="0"/>
                      </a:endParaRPr>
                    </a:p>
                  </a:txBody>
                  <a:tcPr marL="83158" marR="9240" marT="9240"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Extensive</a:t>
                      </a:r>
                      <a:endParaRPr lang="en-US" sz="1200" b="0" i="0" u="none" strike="noStrike" dirty="0">
                        <a:solidFill>
                          <a:schemeClr val="tx1"/>
                        </a:solidFill>
                        <a:effectLst/>
                        <a:latin typeface="Constantia" panose="02030602050306030303" pitchFamily="18" charset="0"/>
                      </a:endParaRPr>
                    </a:p>
                  </a:txBody>
                  <a:tcPr marL="83158" marR="9240" marT="9240" marB="0" anchor="ctr">
                    <a:solidFill>
                      <a:schemeClr val="bg1">
                        <a:lumMod val="95000"/>
                      </a:schemeClr>
                    </a:solidFill>
                  </a:tcPr>
                </a:tc>
              </a:tr>
              <a:tr h="728617">
                <a:tc>
                  <a:txBody>
                    <a:bodyPr/>
                    <a:lstStyle/>
                    <a:p>
                      <a:pPr algn="l" rtl="0" fontAlgn="ctr"/>
                      <a:r>
                        <a:rPr lang="en-US" sz="1200" b="1" i="0" u="none" strike="noStrike" dirty="0" smtClean="0">
                          <a:solidFill>
                            <a:schemeClr val="bg1"/>
                          </a:solidFill>
                          <a:effectLst/>
                          <a:latin typeface="Constantia" panose="02030602050306030303" pitchFamily="18" charset="0"/>
                        </a:rPr>
                        <a:t>Amount and/or complexity of data to be reviewed</a:t>
                      </a:r>
                      <a:endParaRPr lang="en-US" sz="1200" b="1" i="0" u="none" strike="noStrike" dirty="0">
                        <a:solidFill>
                          <a:schemeClr val="bg1"/>
                        </a:solidFill>
                        <a:effectLst/>
                        <a:latin typeface="Constantia" panose="02030602050306030303" pitchFamily="18" charset="0"/>
                      </a:endParaRPr>
                    </a:p>
                  </a:txBody>
                  <a:tcPr marL="9240" marR="9240" marT="9240" marB="0" anchor="ctr">
                    <a:solidFill>
                      <a:schemeClr val="accent1"/>
                    </a:solidFill>
                  </a:tcPr>
                </a:tc>
                <a:tc>
                  <a:txBody>
                    <a:bodyPr/>
                    <a:lstStyle/>
                    <a:p>
                      <a:pPr algn="l" rtl="0" fontAlgn="ctr"/>
                      <a:r>
                        <a:rPr lang="en-US" sz="1200" b="0" i="0" u="none" strike="noStrike" dirty="0">
                          <a:solidFill>
                            <a:schemeClr val="tx1"/>
                          </a:solidFill>
                          <a:effectLst/>
                          <a:latin typeface="Constantia" panose="02030602050306030303" pitchFamily="18" charset="0"/>
                        </a:rPr>
                        <a:t>Minimal or None</a:t>
                      </a:r>
                    </a:p>
                  </a:txBody>
                  <a:tcPr marL="9240" marR="9240" marT="9240" marB="0" anchor="ctr"/>
                </a:tc>
                <a:tc>
                  <a:txBody>
                    <a:bodyPr/>
                    <a:lstStyle/>
                    <a:p>
                      <a:pPr algn="l" rtl="0" fontAlgn="ctr"/>
                      <a:r>
                        <a:rPr lang="en-US" sz="1200" b="0" i="0" u="none" strike="noStrike" dirty="0" smtClean="0">
                          <a:solidFill>
                            <a:schemeClr val="tx1"/>
                          </a:solidFill>
                          <a:effectLst/>
                          <a:latin typeface="Constantia" panose="02030602050306030303" pitchFamily="18" charset="0"/>
                        </a:rPr>
                        <a:t>Limited</a:t>
                      </a:r>
                      <a:endParaRPr lang="en-US" sz="1200" b="0" i="0" u="none" strike="noStrike" dirty="0">
                        <a:solidFill>
                          <a:schemeClr val="tx1"/>
                        </a:solidFill>
                        <a:effectLst/>
                        <a:latin typeface="Constantia" panose="02030602050306030303" pitchFamily="18" charset="0"/>
                      </a:endParaRPr>
                    </a:p>
                  </a:txBody>
                  <a:tcPr marL="9240" marR="9240" marT="9240" marB="0" anchor="ctr"/>
                </a:tc>
                <a:tc>
                  <a:txBody>
                    <a:bodyPr/>
                    <a:lstStyle/>
                    <a:p>
                      <a:pPr algn="l" rtl="0" fontAlgn="ctr"/>
                      <a:r>
                        <a:rPr lang="en-US" sz="1200" b="0" i="0" u="none" strike="noStrike" dirty="0" smtClean="0">
                          <a:solidFill>
                            <a:schemeClr val="tx1"/>
                          </a:solidFill>
                          <a:effectLst/>
                          <a:latin typeface="Constantia" panose="02030602050306030303" pitchFamily="18" charset="0"/>
                        </a:rPr>
                        <a:t>Multiple</a:t>
                      </a:r>
                      <a:endParaRPr lang="en-US" sz="1200" b="0" i="0" u="none" strike="noStrike" dirty="0">
                        <a:solidFill>
                          <a:schemeClr val="tx1"/>
                        </a:solidFill>
                        <a:effectLst/>
                        <a:latin typeface="Constantia" panose="02030602050306030303" pitchFamily="18" charset="0"/>
                      </a:endParaRPr>
                    </a:p>
                  </a:txBody>
                  <a:tcPr marL="9240" marR="9240" marT="9240" marB="0" anchor="ctr"/>
                </a:tc>
                <a:tc>
                  <a:txBody>
                    <a:bodyPr/>
                    <a:lstStyle/>
                    <a:p>
                      <a:pPr algn="l" rtl="0" fontAlgn="ctr"/>
                      <a:r>
                        <a:rPr lang="en-US" sz="1200" b="0" i="0" u="none" strike="noStrike" dirty="0" smtClean="0">
                          <a:solidFill>
                            <a:schemeClr val="tx1"/>
                          </a:solidFill>
                          <a:effectLst/>
                          <a:latin typeface="Constantia" panose="02030602050306030303" pitchFamily="18" charset="0"/>
                        </a:rPr>
                        <a:t>Extensive</a:t>
                      </a:r>
                      <a:endParaRPr lang="en-US" sz="1200" b="0" i="0" u="none" strike="noStrike" dirty="0">
                        <a:solidFill>
                          <a:schemeClr val="tx1"/>
                        </a:solidFill>
                        <a:effectLst/>
                        <a:latin typeface="Constantia" panose="02030602050306030303" pitchFamily="18" charset="0"/>
                      </a:endParaRPr>
                    </a:p>
                  </a:txBody>
                  <a:tcPr marL="9240" marR="9240" marT="9240" marB="0" anchor="ctr"/>
                </a:tc>
              </a:tr>
              <a:tr h="909062">
                <a:tc>
                  <a:txBody>
                    <a:bodyPr/>
                    <a:lstStyle/>
                    <a:p>
                      <a:pPr algn="l" rtl="0" fontAlgn="ctr"/>
                      <a:r>
                        <a:rPr lang="en-US" sz="1200" b="1" i="0" u="none" strike="noStrike" dirty="0" smtClean="0">
                          <a:solidFill>
                            <a:schemeClr val="bg1"/>
                          </a:solidFill>
                          <a:effectLst/>
                          <a:latin typeface="Constantia" panose="02030602050306030303" pitchFamily="18" charset="0"/>
                        </a:rPr>
                        <a:t>Risk of complications and/or morbidity or mortality</a:t>
                      </a:r>
                      <a:endParaRPr lang="en-US" sz="1200" b="1" i="0" u="none" strike="noStrike" dirty="0">
                        <a:solidFill>
                          <a:schemeClr val="bg1"/>
                        </a:solidFill>
                        <a:effectLst/>
                        <a:latin typeface="Constantia" panose="02030602050306030303" pitchFamily="18" charset="0"/>
                      </a:endParaRPr>
                    </a:p>
                  </a:txBody>
                  <a:tcPr marL="9240" marR="9240" marT="9240" marB="0" anchor="ctr">
                    <a:solidFill>
                      <a:schemeClr val="accent1"/>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Minimal</a:t>
                      </a:r>
                      <a:endParaRPr lang="en-US" sz="1200" b="0" i="0" u="none" strike="noStrike" dirty="0">
                        <a:solidFill>
                          <a:schemeClr val="tx1"/>
                        </a:solidFill>
                        <a:effectLst/>
                        <a:latin typeface="Constantia" panose="02030602050306030303" pitchFamily="18" charset="0"/>
                      </a:endParaRPr>
                    </a:p>
                  </a:txBody>
                  <a:tcPr marL="9240" marR="9240" marT="9240" marB="0" anchor="ctr">
                    <a:solidFill>
                      <a:schemeClr val="bg1">
                        <a:lumMod val="95000"/>
                      </a:schemeClr>
                    </a:solidFill>
                  </a:tcPr>
                </a:tc>
                <a:tc>
                  <a:txBody>
                    <a:bodyPr/>
                    <a:lstStyle/>
                    <a:p>
                      <a:pPr algn="l" rtl="0" fontAlgn="ctr"/>
                      <a:r>
                        <a:rPr lang="en-US" sz="1200" b="0" i="0" u="none" strike="noStrike" dirty="0">
                          <a:solidFill>
                            <a:schemeClr val="tx1"/>
                          </a:solidFill>
                          <a:effectLst/>
                          <a:latin typeface="Constantia" panose="02030602050306030303" pitchFamily="18" charset="0"/>
                        </a:rPr>
                        <a:t>Low</a:t>
                      </a:r>
                    </a:p>
                  </a:txBody>
                  <a:tcPr marL="9240" marR="9240" marT="9240"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Moderate</a:t>
                      </a:r>
                      <a:endParaRPr lang="en-US" sz="1200" b="0" i="0" u="none" strike="noStrike" dirty="0">
                        <a:solidFill>
                          <a:schemeClr val="tx1"/>
                        </a:solidFill>
                        <a:effectLst/>
                        <a:latin typeface="Constantia" panose="02030602050306030303" pitchFamily="18" charset="0"/>
                      </a:endParaRPr>
                    </a:p>
                  </a:txBody>
                  <a:tcPr marL="9240" marR="9240" marT="9240"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Constantia" panose="02030602050306030303" pitchFamily="18" charset="0"/>
                        </a:rPr>
                        <a:t>High</a:t>
                      </a:r>
                      <a:endParaRPr lang="en-US" sz="1200" b="0" i="0" u="none" strike="noStrike" dirty="0">
                        <a:solidFill>
                          <a:schemeClr val="tx1"/>
                        </a:solidFill>
                        <a:effectLst/>
                        <a:latin typeface="Constantia" panose="02030602050306030303" pitchFamily="18" charset="0"/>
                      </a:endParaRPr>
                    </a:p>
                  </a:txBody>
                  <a:tcPr marL="9240" marR="9240" marT="9240" marB="0" anchor="ctr">
                    <a:solidFill>
                      <a:schemeClr val="bg1">
                        <a:lumMod val="95000"/>
                      </a:schemeClr>
                    </a:solidFill>
                  </a:tcPr>
                </a:tc>
              </a:tr>
              <a:tr h="577822">
                <a:tc>
                  <a:txBody>
                    <a:bodyPr/>
                    <a:lstStyle/>
                    <a:p>
                      <a:pPr algn="l" rtl="0" fontAlgn="ctr"/>
                      <a:r>
                        <a:rPr lang="en-US" sz="1200" b="1" i="0" u="none" strike="noStrike" dirty="0" smtClean="0">
                          <a:solidFill>
                            <a:schemeClr val="tx1"/>
                          </a:solidFill>
                          <a:effectLst/>
                          <a:latin typeface="Constantia" panose="02030602050306030303" pitchFamily="18" charset="0"/>
                        </a:rPr>
                        <a:t>Level of Medical Decision Making</a:t>
                      </a:r>
                      <a:endParaRPr lang="en-US" sz="1200" b="1" i="0" u="none" strike="noStrike" dirty="0">
                        <a:solidFill>
                          <a:schemeClr val="tx1"/>
                        </a:solidFill>
                        <a:effectLst/>
                        <a:latin typeface="Constantia" panose="02030602050306030303" pitchFamily="18" charset="0"/>
                      </a:endParaRPr>
                    </a:p>
                  </a:txBody>
                  <a:tcPr marL="9240" marR="9240" marT="9240" marB="0" anchor="ctr">
                    <a:solidFill>
                      <a:schemeClr val="accent1"/>
                    </a:solidFill>
                  </a:tcPr>
                </a:tc>
                <a:tc>
                  <a:txBody>
                    <a:bodyPr/>
                    <a:lstStyle/>
                    <a:p>
                      <a:pPr algn="l" rtl="0" fontAlgn="ctr"/>
                      <a:r>
                        <a:rPr lang="en-US" sz="1200" b="1" i="0" u="none" strike="noStrike" dirty="0" smtClean="0">
                          <a:solidFill>
                            <a:schemeClr val="tx1"/>
                          </a:solidFill>
                          <a:effectLst/>
                          <a:latin typeface="Constantia" panose="02030602050306030303" pitchFamily="18" charset="0"/>
                        </a:rPr>
                        <a:t>Straightforward</a:t>
                      </a:r>
                      <a:endParaRPr lang="en-US" sz="1200" b="1" i="0" u="none" strike="noStrike" dirty="0">
                        <a:solidFill>
                          <a:schemeClr val="tx1"/>
                        </a:solidFill>
                        <a:effectLst/>
                        <a:latin typeface="Constantia" panose="02030602050306030303" pitchFamily="18" charset="0"/>
                      </a:endParaRPr>
                    </a:p>
                  </a:txBody>
                  <a:tcPr marL="9240" marR="9240" marT="9240" marB="0" anchor="ctr"/>
                </a:tc>
                <a:tc>
                  <a:txBody>
                    <a:bodyPr/>
                    <a:lstStyle/>
                    <a:p>
                      <a:pPr algn="l" rtl="0" fontAlgn="ctr"/>
                      <a:r>
                        <a:rPr lang="en-US" sz="1200" b="1" i="0" u="none" strike="noStrike" dirty="0" smtClean="0">
                          <a:solidFill>
                            <a:schemeClr val="tx1"/>
                          </a:solidFill>
                          <a:effectLst/>
                          <a:latin typeface="Constantia" panose="02030602050306030303" pitchFamily="18" charset="0"/>
                        </a:rPr>
                        <a:t>Low Complexity</a:t>
                      </a:r>
                      <a:endParaRPr lang="en-US" sz="1200" b="1" i="0" u="none" strike="noStrike" dirty="0">
                        <a:solidFill>
                          <a:schemeClr val="tx1"/>
                        </a:solidFill>
                        <a:effectLst/>
                        <a:latin typeface="Constantia" panose="02030602050306030303" pitchFamily="18" charset="0"/>
                      </a:endParaRPr>
                    </a:p>
                  </a:txBody>
                  <a:tcPr marL="9240" marR="9240" marT="9240" marB="0" anchor="ctr"/>
                </a:tc>
                <a:tc>
                  <a:txBody>
                    <a:bodyPr/>
                    <a:lstStyle/>
                    <a:p>
                      <a:pPr algn="l" rtl="0" fontAlgn="ctr"/>
                      <a:r>
                        <a:rPr lang="en-US" sz="1200" b="1" i="0" u="none" strike="noStrike" dirty="0" smtClean="0">
                          <a:solidFill>
                            <a:schemeClr val="tx1"/>
                          </a:solidFill>
                          <a:effectLst/>
                          <a:latin typeface="Constantia" panose="02030602050306030303" pitchFamily="18" charset="0"/>
                        </a:rPr>
                        <a:t>Moderate Complexity</a:t>
                      </a:r>
                      <a:endParaRPr lang="en-US" sz="1200" b="1" i="0" u="none" strike="noStrike" dirty="0">
                        <a:solidFill>
                          <a:schemeClr val="tx1"/>
                        </a:solidFill>
                        <a:effectLst/>
                        <a:latin typeface="Constantia" panose="02030602050306030303" pitchFamily="18" charset="0"/>
                      </a:endParaRPr>
                    </a:p>
                  </a:txBody>
                  <a:tcPr marL="9240" marR="9240" marT="9240" marB="0" anchor="ctr"/>
                </a:tc>
                <a:tc>
                  <a:txBody>
                    <a:bodyPr/>
                    <a:lstStyle/>
                    <a:p>
                      <a:pPr algn="l" rtl="0" fontAlgn="ctr"/>
                      <a:r>
                        <a:rPr lang="en-US" sz="1200" b="1" i="0" u="none" strike="noStrike" dirty="0" smtClean="0">
                          <a:solidFill>
                            <a:schemeClr val="tx1"/>
                          </a:solidFill>
                          <a:effectLst/>
                          <a:latin typeface="Constantia" panose="02030602050306030303" pitchFamily="18" charset="0"/>
                        </a:rPr>
                        <a:t>High Complexity</a:t>
                      </a:r>
                      <a:endParaRPr lang="en-US" sz="1200" b="1" i="0" u="none" strike="noStrike" dirty="0">
                        <a:solidFill>
                          <a:schemeClr val="tx1"/>
                        </a:solidFill>
                        <a:effectLst/>
                        <a:latin typeface="Constantia" panose="02030602050306030303" pitchFamily="18" charset="0"/>
                      </a:endParaRPr>
                    </a:p>
                  </a:txBody>
                  <a:tcPr marL="9240" marR="9240" marT="9240" marB="0" anchor="ctr"/>
                </a:tc>
              </a:tr>
            </a:tbl>
          </a:graphicData>
        </a:graphic>
      </p:graphicFrame>
      <p:sp>
        <p:nvSpPr>
          <p:cNvPr id="3" name="Rectangle 2"/>
          <p:cNvSpPr/>
          <p:nvPr/>
        </p:nvSpPr>
        <p:spPr>
          <a:xfrm>
            <a:off x="2084910" y="5715000"/>
            <a:ext cx="5001690" cy="830997"/>
          </a:xfrm>
          <a:prstGeom prst="rect">
            <a:avLst/>
          </a:prstGeom>
          <a:noFill/>
        </p:spPr>
        <p:txBody>
          <a:bodyPr wrap="none" lIns="91440" tIns="45720" rIns="91440" bIns="45720">
            <a:spAutoFit/>
          </a:bodyPr>
          <a:lstStyle/>
          <a:p>
            <a:pPr algn="ctr"/>
            <a:r>
              <a:rPr lang="en-US" sz="48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2 OF 3 REQUIRED</a:t>
            </a:r>
            <a:endParaRPr lang="en-US" sz="4800" b="1" cap="none" spc="0" dirty="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endParaRPr>
          </a:p>
        </p:txBody>
      </p:sp>
      <p:sp>
        <p:nvSpPr>
          <p:cNvPr id="6" name="TextBox 5"/>
          <p:cNvSpPr txBox="1"/>
          <p:nvPr/>
        </p:nvSpPr>
        <p:spPr>
          <a:xfrm>
            <a:off x="990600" y="1371600"/>
            <a:ext cx="71628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Number </a:t>
            </a:r>
            <a:r>
              <a:rPr lang="en-US" b="1" dirty="0"/>
              <a:t>of Problems </a:t>
            </a:r>
          </a:p>
          <a:p>
            <a:pPr marL="285750" indent="-285750">
              <a:buFont typeface="Arial" panose="020B0604020202020204" pitchFamily="34" charset="0"/>
              <a:buChar char="•"/>
            </a:pPr>
            <a:r>
              <a:rPr lang="en-US" b="1" dirty="0"/>
              <a:t>Amount and/or Complexity of Data </a:t>
            </a:r>
          </a:p>
          <a:p>
            <a:pPr marL="285750" indent="-285750">
              <a:buFont typeface="Arial" panose="020B0604020202020204" pitchFamily="34" charset="0"/>
              <a:buChar char="•"/>
            </a:pPr>
            <a:r>
              <a:rPr lang="en-US" b="1" dirty="0"/>
              <a:t>Risk of Complications and/or </a:t>
            </a:r>
            <a:r>
              <a:rPr lang="en-US" b="1" dirty="0" smtClean="0"/>
              <a:t/>
            </a:r>
            <a:br>
              <a:rPr lang="en-US" b="1" dirty="0" smtClean="0"/>
            </a:br>
            <a:r>
              <a:rPr lang="en-US" b="1" dirty="0" smtClean="0"/>
              <a:t>Morbidity </a:t>
            </a:r>
            <a:r>
              <a:rPr lang="en-US" b="1" dirty="0"/>
              <a:t>or Mortality Before Next Encounter </a:t>
            </a:r>
          </a:p>
          <a:p>
            <a:endParaRPr lang="en-US" dirty="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1414208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976"/>
            <a:ext cx="7024744" cy="1143000"/>
          </a:xfrm>
        </p:spPr>
        <p:txBody>
          <a:bodyPr anchor="ctr"/>
          <a:lstStyle/>
          <a:p>
            <a:r>
              <a:rPr lang="en-US" b="1" dirty="0"/>
              <a:t>Medical Decision Making</a:t>
            </a:r>
          </a:p>
        </p:txBody>
      </p:sp>
      <p:sp>
        <p:nvSpPr>
          <p:cNvPr id="3" name="Content Placeholder 2"/>
          <p:cNvSpPr>
            <a:spLocks noGrp="1"/>
          </p:cNvSpPr>
          <p:nvPr>
            <p:ph idx="1"/>
          </p:nvPr>
        </p:nvSpPr>
        <p:spPr>
          <a:xfrm>
            <a:off x="533400" y="1676400"/>
            <a:ext cx="8229600" cy="3508977"/>
          </a:xfrm>
        </p:spPr>
        <p:txBody>
          <a:bodyPr>
            <a:normAutofit/>
          </a:bodyPr>
          <a:lstStyle/>
          <a:p>
            <a:r>
              <a:rPr lang="en-US" dirty="0"/>
              <a:t>Amount and/or Complexity of Data to be </a:t>
            </a:r>
            <a:r>
              <a:rPr lang="en-US" dirty="0" smtClean="0"/>
              <a:t>Reviewed</a:t>
            </a:r>
          </a:p>
          <a:p>
            <a:pPr lvl="1"/>
            <a:r>
              <a:rPr lang="en-US" sz="2400" dirty="0" smtClean="0"/>
              <a:t>Reviewed and/or ordered</a:t>
            </a:r>
            <a:endParaRPr lang="en-US" sz="2400" dirty="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8077200" cy="356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30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ctr">
            <a:normAutofit/>
          </a:bodyPr>
          <a:lstStyle/>
          <a:p>
            <a:r>
              <a:rPr lang="en-US" sz="4000" b="1" dirty="0"/>
              <a:t>Medical Decision Making</a:t>
            </a:r>
          </a:p>
        </p:txBody>
      </p:sp>
      <p:sp>
        <p:nvSpPr>
          <p:cNvPr id="3" name="Content Placeholder 2"/>
          <p:cNvSpPr>
            <a:spLocks noGrp="1"/>
          </p:cNvSpPr>
          <p:nvPr>
            <p:ph idx="1"/>
          </p:nvPr>
        </p:nvSpPr>
        <p:spPr>
          <a:xfrm>
            <a:off x="533400" y="1295400"/>
            <a:ext cx="8229600" cy="4389120"/>
          </a:xfrm>
        </p:spPr>
        <p:txBody>
          <a:bodyPr>
            <a:normAutofit/>
          </a:bodyPr>
          <a:lstStyle/>
          <a:p>
            <a:r>
              <a:rPr lang="en-US" sz="1600" dirty="0" smtClean="0"/>
              <a:t>Risk of Complications and/or Morbidity or Mortality </a:t>
            </a:r>
            <a:r>
              <a:rPr lang="en-US" sz="1600" u="sng" dirty="0" smtClean="0"/>
              <a:t>BEFORE NEXT ENCOUNTER</a:t>
            </a:r>
            <a:endParaRPr lang="en-US" sz="1600" dirty="0"/>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828801"/>
            <a:ext cx="8839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322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3452310" cy="762000"/>
          </a:xfrm>
        </p:spPr>
        <p:txBody>
          <a:bodyPr/>
          <a:lstStyle/>
          <a:p>
            <a:r>
              <a:rPr lang="en-US" b="1" dirty="0" smtClean="0"/>
              <a:t>Overview</a:t>
            </a:r>
            <a:endParaRPr lang="en-US" b="1" dirty="0"/>
          </a:p>
        </p:txBody>
      </p:sp>
      <p:sp>
        <p:nvSpPr>
          <p:cNvPr id="3" name="Content Placeholder 2"/>
          <p:cNvSpPr>
            <a:spLocks noGrp="1"/>
          </p:cNvSpPr>
          <p:nvPr>
            <p:ph idx="1"/>
          </p:nvPr>
        </p:nvSpPr>
        <p:spPr>
          <a:xfrm>
            <a:off x="609600" y="1371600"/>
            <a:ext cx="7772400" cy="4876800"/>
          </a:xfrm>
        </p:spPr>
        <p:txBody>
          <a:bodyPr>
            <a:normAutofit fontScale="92500" lnSpcReduction="10000"/>
          </a:bodyPr>
          <a:lstStyle/>
          <a:p>
            <a:r>
              <a:rPr lang="en-US" b="1" dirty="0" smtClean="0"/>
              <a:t>Problem Oriented E&amp;M Visits</a:t>
            </a:r>
          </a:p>
          <a:p>
            <a:pPr lvl="1"/>
            <a:r>
              <a:rPr lang="en-US" dirty="0" smtClean="0"/>
              <a:t>Key Components for the correct E&amp;M level</a:t>
            </a:r>
          </a:p>
          <a:p>
            <a:pPr lvl="1"/>
            <a:r>
              <a:rPr lang="en-US" dirty="0" smtClean="0"/>
              <a:t>New vs. Established</a:t>
            </a:r>
          </a:p>
          <a:p>
            <a:pPr lvl="1"/>
            <a:r>
              <a:rPr lang="en-US" dirty="0" smtClean="0"/>
              <a:t>Coding by time</a:t>
            </a:r>
            <a:endParaRPr lang="en-US" dirty="0"/>
          </a:p>
          <a:p>
            <a:r>
              <a:rPr lang="en-US" b="1" dirty="0" smtClean="0"/>
              <a:t>Preventive Medicine Visits</a:t>
            </a:r>
          </a:p>
          <a:p>
            <a:pPr lvl="1"/>
            <a:r>
              <a:rPr lang="en-US" dirty="0" smtClean="0"/>
              <a:t>Physicals, Well </a:t>
            </a:r>
            <a:r>
              <a:rPr lang="en-US" dirty="0" smtClean="0"/>
              <a:t>checks</a:t>
            </a:r>
          </a:p>
          <a:p>
            <a:pPr lvl="1"/>
            <a:r>
              <a:rPr lang="en-US" dirty="0" smtClean="0"/>
              <a:t>Preventive </a:t>
            </a:r>
            <a:r>
              <a:rPr lang="en-US" dirty="0" smtClean="0"/>
              <a:t>Medicine visits with E&amp;M </a:t>
            </a:r>
          </a:p>
          <a:p>
            <a:r>
              <a:rPr lang="en-US" b="1" dirty="0" smtClean="0"/>
              <a:t>Prolonged Services</a:t>
            </a:r>
          </a:p>
          <a:p>
            <a:pPr lvl="1"/>
            <a:r>
              <a:rPr lang="en-US" dirty="0" smtClean="0"/>
              <a:t>Direct and Non-Direct</a:t>
            </a:r>
          </a:p>
          <a:p>
            <a:r>
              <a:rPr lang="en-US" b="1" dirty="0"/>
              <a:t>Modifier </a:t>
            </a:r>
            <a:r>
              <a:rPr lang="en-US" b="1" dirty="0" smtClean="0"/>
              <a:t>25</a:t>
            </a:r>
          </a:p>
          <a:p>
            <a:r>
              <a:rPr lang="en-US" b="1" dirty="0"/>
              <a:t>Late Entries</a:t>
            </a:r>
          </a:p>
          <a:p>
            <a:r>
              <a:rPr lang="en-US" b="1" dirty="0"/>
              <a:t>GME Coding </a:t>
            </a:r>
            <a:r>
              <a:rPr lang="en-US" b="1" dirty="0" smtClean="0"/>
              <a:t>Guidance</a:t>
            </a:r>
            <a:endParaRPr lang="en-US" b="1" dirty="0"/>
          </a:p>
          <a:p>
            <a:r>
              <a:rPr lang="en-US" b="1" dirty="0" smtClean="0"/>
              <a:t>Telephone Consults</a:t>
            </a:r>
            <a:endParaRPr lang="en-US" b="1" dirty="0"/>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Evaluation &amp; Management </a:t>
            </a:r>
            <a:endParaRPr lang="en-US" sz="2000" dirty="0"/>
          </a:p>
        </p:txBody>
      </p:sp>
    </p:spTree>
    <p:extLst>
      <p:ext uri="{BB962C8B-B14F-4D97-AF65-F5344CB8AC3E}">
        <p14:creationId xmlns:p14="http://schemas.microsoft.com/office/powerpoint/2010/main" val="142401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Decision Making</a:t>
            </a:r>
          </a:p>
        </p:txBody>
      </p:sp>
      <p:sp>
        <p:nvSpPr>
          <p:cNvPr id="6" name="Rectangle 5"/>
          <p:cNvSpPr/>
          <p:nvPr/>
        </p:nvSpPr>
        <p:spPr>
          <a:xfrm>
            <a:off x="2084910" y="4503003"/>
            <a:ext cx="5001690" cy="830997"/>
          </a:xfrm>
          <a:prstGeom prst="rect">
            <a:avLst/>
          </a:prstGeom>
          <a:noFill/>
        </p:spPr>
        <p:txBody>
          <a:bodyPr wrap="none" lIns="91440" tIns="45720" rIns="91440" bIns="45720">
            <a:spAutoFit/>
          </a:bodyPr>
          <a:lstStyle/>
          <a:p>
            <a:pPr algn="ctr"/>
            <a:r>
              <a:rPr lang="en-US" sz="48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2 OF 3 REQUIRED</a:t>
            </a:r>
            <a:endParaRPr lang="en-US" sz="4800" b="1" cap="none" spc="0" dirty="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endParaRPr>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338388"/>
            <a:ext cx="8839201" cy="208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500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48600" cy="685800"/>
          </a:xfrm>
        </p:spPr>
        <p:txBody>
          <a:bodyPr>
            <a:normAutofit fontScale="90000"/>
          </a:bodyPr>
          <a:lstStyle/>
          <a:p>
            <a:r>
              <a:rPr lang="en-US" b="1" dirty="0" smtClean="0"/>
              <a:t>New Patient vs Established Patient</a:t>
            </a:r>
            <a:endParaRPr lang="en-US" b="1" dirty="0"/>
          </a:p>
        </p:txBody>
      </p:sp>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245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49444"/>
            <a:ext cx="8229600" cy="190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869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*MDM TIPS*</a:t>
            </a:r>
            <a:endParaRPr lang="en-US" b="1" dirty="0"/>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a:spcAft>
                <a:spcPts val="600"/>
              </a:spcAft>
              <a:defRPr/>
            </a:pPr>
            <a:r>
              <a:rPr lang="en-US" b="1" dirty="0" smtClean="0"/>
              <a:t>In </a:t>
            </a:r>
            <a:r>
              <a:rPr lang="en-US" b="1" dirty="0"/>
              <a:t>the A/P section: Don’t make a limited/minor problem a bigger one!</a:t>
            </a:r>
          </a:p>
          <a:p>
            <a:pPr marL="685800" lvl="1">
              <a:spcAft>
                <a:spcPts val="600"/>
              </a:spcAft>
              <a:defRPr/>
            </a:pPr>
            <a:r>
              <a:rPr lang="en-US" dirty="0"/>
              <a:t>YOUR summarization of the patient’s problems and YOUR medical interpretation of these </a:t>
            </a:r>
            <a:r>
              <a:rPr lang="en-US" dirty="0" smtClean="0"/>
              <a:t>issues.  </a:t>
            </a:r>
            <a:r>
              <a:rPr lang="en-US" b="1" dirty="0" smtClean="0"/>
              <a:t>You </a:t>
            </a:r>
            <a:r>
              <a:rPr lang="en-US" b="1" u="sng" dirty="0" smtClean="0"/>
              <a:t>MUST</a:t>
            </a:r>
            <a:r>
              <a:rPr lang="en-US" b="1" dirty="0" smtClean="0"/>
              <a:t> </a:t>
            </a:r>
            <a:r>
              <a:rPr lang="en-US" b="1" dirty="0"/>
              <a:t>comment on </a:t>
            </a:r>
            <a:r>
              <a:rPr lang="en-US" b="1" dirty="0" smtClean="0"/>
              <a:t>the status </a:t>
            </a:r>
            <a:r>
              <a:rPr lang="en-US" b="1" dirty="0"/>
              <a:t>of the condition</a:t>
            </a:r>
            <a:r>
              <a:rPr lang="en-US" b="1" dirty="0" smtClean="0"/>
              <a:t>!!  </a:t>
            </a:r>
            <a:r>
              <a:rPr lang="en-US" dirty="0" smtClean="0"/>
              <a:t>If a diagnosis is listed with no status, then no credit is given in MDM for that diagnosis.</a:t>
            </a:r>
          </a:p>
          <a:p>
            <a:pPr lvl="1"/>
            <a:endParaRPr lang="en-US" b="1" dirty="0"/>
          </a:p>
          <a:p>
            <a:pPr marL="285750" indent="-285750">
              <a:spcAft>
                <a:spcPts val="600"/>
              </a:spcAft>
              <a:defRPr/>
            </a:pPr>
            <a:r>
              <a:rPr lang="en-US" b="1" dirty="0"/>
              <a:t>The diagnoses MUST be supported by the HPI, ROS, and </a:t>
            </a:r>
            <a:r>
              <a:rPr lang="en-US" b="1" dirty="0" smtClean="0"/>
              <a:t>PE.</a:t>
            </a:r>
          </a:p>
          <a:p>
            <a:pPr marL="285750" indent="-285750">
              <a:spcAft>
                <a:spcPts val="600"/>
              </a:spcAft>
              <a:defRPr/>
            </a:pPr>
            <a:endParaRPr lang="en-US" b="1" dirty="0" smtClean="0"/>
          </a:p>
          <a:p>
            <a:pPr marL="285750" indent="-285750">
              <a:spcAft>
                <a:spcPts val="600"/>
              </a:spcAft>
              <a:defRPr/>
            </a:pPr>
            <a:r>
              <a:rPr lang="en-US" b="1" dirty="0" smtClean="0"/>
              <a:t>Data Order/Review</a:t>
            </a:r>
          </a:p>
          <a:p>
            <a:pPr lvl="1"/>
            <a:r>
              <a:rPr lang="en-US" dirty="0" smtClean="0"/>
              <a:t>1 point for labs and/or 1 point for radiology</a:t>
            </a:r>
          </a:p>
          <a:p>
            <a:pPr lvl="1"/>
            <a:r>
              <a:rPr lang="en-US" dirty="0" smtClean="0"/>
              <a:t>2 points for discussing case with another provider</a:t>
            </a:r>
          </a:p>
          <a:p>
            <a:pPr lvl="1"/>
            <a:r>
              <a:rPr lang="en-US" dirty="0" smtClean="0"/>
              <a:t>2 points for Independently viewing a image, tracing or specimen</a:t>
            </a:r>
            <a:endParaRPr lang="en-US" dirty="0"/>
          </a:p>
          <a:p>
            <a:pPr marL="68580" indent="0">
              <a:buNone/>
            </a:pPr>
            <a:endParaRPr lang="en-US" dirty="0"/>
          </a:p>
          <a:p>
            <a:r>
              <a:rPr lang="en-US" b="1" dirty="0"/>
              <a:t>Plan of Care </a:t>
            </a:r>
            <a:endParaRPr lang="en-US" b="1" dirty="0" smtClean="0"/>
          </a:p>
          <a:p>
            <a:pPr lvl="1"/>
            <a:r>
              <a:rPr lang="en-US" dirty="0" smtClean="0"/>
              <a:t>Even if </a:t>
            </a:r>
            <a:r>
              <a:rPr lang="en-US" dirty="0"/>
              <a:t>patient refused POC, credit for MDM is given if documented </a:t>
            </a:r>
          </a:p>
        </p:txBody>
      </p:sp>
      <p:sp>
        <p:nvSpPr>
          <p:cNvPr id="5"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1786142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114800" cy="914400"/>
          </a:xfrm>
        </p:spPr>
        <p:txBody>
          <a:bodyPr anchor="ctr"/>
          <a:lstStyle/>
          <a:p>
            <a:r>
              <a:rPr lang="en-US" b="1" dirty="0" smtClean="0"/>
              <a:t>Coding for time</a:t>
            </a:r>
            <a:endParaRPr lang="en-US" b="1" dirty="0"/>
          </a:p>
        </p:txBody>
      </p:sp>
      <p:sp>
        <p:nvSpPr>
          <p:cNvPr id="3" name="Content Placeholder 2"/>
          <p:cNvSpPr>
            <a:spLocks noGrp="1"/>
          </p:cNvSpPr>
          <p:nvPr>
            <p:ph idx="1"/>
          </p:nvPr>
        </p:nvSpPr>
        <p:spPr>
          <a:xfrm>
            <a:off x="457200" y="1371600"/>
            <a:ext cx="8229600" cy="3124200"/>
          </a:xfrm>
        </p:spPr>
        <p:txBody>
          <a:bodyPr>
            <a:normAutofit fontScale="92500" lnSpcReduction="10000"/>
          </a:bodyPr>
          <a:lstStyle/>
          <a:p>
            <a:pPr>
              <a:defRPr/>
            </a:pPr>
            <a:r>
              <a:rPr lang="en-US" dirty="0" smtClean="0">
                <a:solidFill>
                  <a:schemeClr val="tx1"/>
                </a:solidFill>
              </a:rPr>
              <a:t>Time </a:t>
            </a:r>
            <a:r>
              <a:rPr lang="en-US" dirty="0">
                <a:solidFill>
                  <a:schemeClr val="tx1"/>
                </a:solidFill>
              </a:rPr>
              <a:t>frames in E&amp;M code descriptions represent a general range of time that vary depending on actual clinical circumstances.  </a:t>
            </a:r>
          </a:p>
          <a:p>
            <a:pPr lvl="1">
              <a:defRPr/>
            </a:pPr>
            <a:r>
              <a:rPr lang="en-US" sz="2000" u="sng" dirty="0">
                <a:solidFill>
                  <a:schemeClr val="tx1"/>
                </a:solidFill>
              </a:rPr>
              <a:t>Simply clicking the ‘box’ on the AHLTA disposition module does not do anything. </a:t>
            </a:r>
            <a:endParaRPr lang="en-US" sz="1200" u="sng" dirty="0">
              <a:solidFill>
                <a:schemeClr val="tx1"/>
              </a:solidFill>
            </a:endParaRPr>
          </a:p>
          <a:p>
            <a:pPr marL="68580" indent="0">
              <a:buNone/>
            </a:pPr>
            <a:endParaRPr lang="en-US" sz="1600" dirty="0">
              <a:solidFill>
                <a:schemeClr val="tx1"/>
              </a:solidFill>
            </a:endParaRPr>
          </a:p>
          <a:p>
            <a:r>
              <a:rPr lang="en-US" dirty="0">
                <a:solidFill>
                  <a:schemeClr val="tx1"/>
                </a:solidFill>
              </a:rPr>
              <a:t>Time is the determining factor when counseling or coordination of care consumes more than 50% of the time a provider spends face-to-face with the patient, the family, or both. </a:t>
            </a:r>
          </a:p>
          <a:p>
            <a:endParaRPr lang="en-US" dirty="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
        <p:nvSpPr>
          <p:cNvPr id="5" name="Content Placeholder 2"/>
          <p:cNvSpPr txBox="1">
            <a:spLocks/>
          </p:cNvSpPr>
          <p:nvPr/>
        </p:nvSpPr>
        <p:spPr>
          <a:xfrm>
            <a:off x="457200" y="4724400"/>
            <a:ext cx="8229599" cy="1828800"/>
          </a:xfrm>
          <a:prstGeom prst="rect">
            <a:avLst/>
          </a:prstGeom>
          <a:solidFill>
            <a:schemeClr val="accent5">
              <a:lumMod val="75000"/>
              <a:alpha val="49000"/>
            </a:schemeClr>
          </a:solidFill>
        </p:spPr>
        <p:txBody>
          <a:bodyPr>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a:solidFill>
                  <a:schemeClr val="tx1"/>
                </a:solidFill>
              </a:rPr>
              <a:t>MHS Rule 4.2.3.4- </a:t>
            </a:r>
            <a:endParaRPr lang="en-US" b="1" dirty="0" smtClean="0">
              <a:solidFill>
                <a:schemeClr val="tx1"/>
              </a:solidFill>
            </a:endParaRPr>
          </a:p>
          <a:p>
            <a:r>
              <a:rPr lang="en-US" b="1" dirty="0">
                <a:solidFill>
                  <a:schemeClr val="tx1"/>
                </a:solidFill>
              </a:rPr>
              <a:t>Time is not a dominant factor for assigning the appropriate E&amp;M code in most scenarios. </a:t>
            </a:r>
            <a:endParaRPr lang="en-US" b="1" dirty="0" smtClean="0">
              <a:solidFill>
                <a:schemeClr val="tx1"/>
              </a:solidFill>
            </a:endParaRPr>
          </a:p>
          <a:p>
            <a:r>
              <a:rPr lang="en-US" b="1" dirty="0" smtClean="0">
                <a:solidFill>
                  <a:schemeClr val="tx1"/>
                </a:solidFill>
              </a:rPr>
              <a:t>Documentation </a:t>
            </a:r>
            <a:r>
              <a:rPr lang="en-US" b="1" dirty="0">
                <a:solidFill>
                  <a:schemeClr val="tx1"/>
                </a:solidFill>
              </a:rPr>
              <a:t>such as “counseled on condition, diagnosis, or treatment alternatives” is not acceptable documentation in and of itself.</a:t>
            </a:r>
          </a:p>
          <a:p>
            <a:pPr marL="68580" indent="0">
              <a:buNone/>
            </a:pPr>
            <a:endParaRPr lang="en-US" dirty="0"/>
          </a:p>
        </p:txBody>
      </p:sp>
    </p:spTree>
    <p:extLst>
      <p:ext uri="{BB962C8B-B14F-4D97-AF65-F5344CB8AC3E}">
        <p14:creationId xmlns:p14="http://schemas.microsoft.com/office/powerpoint/2010/main" val="80473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54" y="685800"/>
            <a:ext cx="4061910" cy="875264"/>
          </a:xfrm>
        </p:spPr>
        <p:txBody>
          <a:bodyPr/>
          <a:lstStyle/>
          <a:p>
            <a:r>
              <a:rPr lang="en-US" b="1" dirty="0" smtClean="0"/>
              <a:t>Coding for time</a:t>
            </a:r>
            <a:endParaRPr lang="en-US" b="1"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endParaRPr lang="en-US" dirty="0"/>
          </a:p>
          <a:p>
            <a:r>
              <a:rPr lang="en-US" dirty="0" smtClean="0">
                <a:solidFill>
                  <a:schemeClr val="tx1"/>
                </a:solidFill>
              </a:rPr>
              <a:t>Detailed </a:t>
            </a:r>
            <a:r>
              <a:rPr lang="en-US" dirty="0">
                <a:solidFill>
                  <a:schemeClr val="tx1"/>
                </a:solidFill>
              </a:rPr>
              <a:t>documentation must indicate specifics on the counseling or coordination of care, discussion of why the additional time was necessary, what occurred during the additional time, and how much time was spent. </a:t>
            </a:r>
          </a:p>
          <a:p>
            <a:pPr>
              <a:defRPr/>
            </a:pPr>
            <a:endParaRPr lang="en-US" sz="2400" b="1" i="1" u="sng" dirty="0" smtClean="0">
              <a:solidFill>
                <a:schemeClr val="tx1"/>
              </a:solidFill>
            </a:endParaRPr>
          </a:p>
          <a:p>
            <a:pPr>
              <a:defRPr/>
            </a:pPr>
            <a:r>
              <a:rPr lang="en-US" sz="2400" b="1" i="1" u="sng" dirty="0" smtClean="0">
                <a:solidFill>
                  <a:schemeClr val="tx1"/>
                </a:solidFill>
              </a:rPr>
              <a:t>Coding </a:t>
            </a:r>
            <a:r>
              <a:rPr lang="en-US" sz="2400" b="1" i="1" u="sng" dirty="0">
                <a:solidFill>
                  <a:schemeClr val="tx1"/>
                </a:solidFill>
              </a:rPr>
              <a:t>for time requires documenting 3 critical pieces of information-</a:t>
            </a:r>
          </a:p>
          <a:p>
            <a:pPr marL="457200" lvl="1" indent="0">
              <a:spcAft>
                <a:spcPts val="1200"/>
              </a:spcAft>
              <a:buNone/>
              <a:defRPr/>
            </a:pPr>
            <a:r>
              <a:rPr lang="en-US" sz="2400" b="1" dirty="0">
                <a:solidFill>
                  <a:schemeClr val="tx1"/>
                </a:solidFill>
              </a:rPr>
              <a:t>1. </a:t>
            </a:r>
            <a:r>
              <a:rPr lang="en-US" sz="2400" dirty="0">
                <a:solidFill>
                  <a:schemeClr val="tx1"/>
                </a:solidFill>
              </a:rPr>
              <a:t>The </a:t>
            </a:r>
            <a:r>
              <a:rPr lang="en-US" sz="2400" u="sng" dirty="0">
                <a:solidFill>
                  <a:schemeClr val="tx1"/>
                </a:solidFill>
              </a:rPr>
              <a:t>total </a:t>
            </a:r>
            <a:r>
              <a:rPr lang="en-US" sz="2400" u="sng" dirty="0" smtClean="0">
                <a:solidFill>
                  <a:schemeClr val="tx1"/>
                </a:solidFill>
              </a:rPr>
              <a:t>face to face time </a:t>
            </a:r>
            <a:r>
              <a:rPr lang="en-US" sz="2400" u="sng" dirty="0">
                <a:solidFill>
                  <a:schemeClr val="tx1"/>
                </a:solidFill>
              </a:rPr>
              <a:t>spent with the patient</a:t>
            </a:r>
            <a:r>
              <a:rPr lang="en-US" sz="2400" dirty="0">
                <a:solidFill>
                  <a:schemeClr val="tx1"/>
                </a:solidFill>
              </a:rPr>
              <a:t>**</a:t>
            </a:r>
          </a:p>
          <a:p>
            <a:pPr marL="457200" lvl="1" indent="0">
              <a:spcAft>
                <a:spcPts val="1200"/>
              </a:spcAft>
              <a:buNone/>
              <a:defRPr/>
            </a:pPr>
            <a:r>
              <a:rPr lang="en-US" sz="2400" b="1" dirty="0">
                <a:solidFill>
                  <a:schemeClr val="tx1"/>
                </a:solidFill>
              </a:rPr>
              <a:t>2. </a:t>
            </a:r>
            <a:r>
              <a:rPr lang="en-US" sz="2400" dirty="0">
                <a:solidFill>
                  <a:schemeClr val="tx1"/>
                </a:solidFill>
              </a:rPr>
              <a:t>That </a:t>
            </a:r>
            <a:r>
              <a:rPr lang="en-US" sz="2400" u="sng" dirty="0">
                <a:solidFill>
                  <a:schemeClr val="tx1"/>
                </a:solidFill>
              </a:rPr>
              <a:t>more than 50% of the face to face time</a:t>
            </a:r>
            <a:r>
              <a:rPr lang="en-US" sz="2400" dirty="0">
                <a:solidFill>
                  <a:schemeClr val="tx1"/>
                </a:solidFill>
              </a:rPr>
              <a:t> </a:t>
            </a:r>
            <a:r>
              <a:rPr lang="en-US" sz="2400" dirty="0" smtClean="0">
                <a:solidFill>
                  <a:schemeClr val="tx1"/>
                </a:solidFill>
              </a:rPr>
              <a:t>with the patient/family </a:t>
            </a:r>
            <a:r>
              <a:rPr lang="en-US" sz="2400" u="sng" dirty="0" smtClean="0">
                <a:solidFill>
                  <a:schemeClr val="tx1"/>
                </a:solidFill>
              </a:rPr>
              <a:t>was </a:t>
            </a:r>
            <a:r>
              <a:rPr lang="en-US" sz="2400" u="sng" dirty="0">
                <a:solidFill>
                  <a:schemeClr val="tx1"/>
                </a:solidFill>
              </a:rPr>
              <a:t>spent </a:t>
            </a:r>
            <a:r>
              <a:rPr lang="en-US" sz="2400" u="sng" dirty="0" smtClean="0">
                <a:solidFill>
                  <a:schemeClr val="tx1"/>
                </a:solidFill>
              </a:rPr>
              <a:t>in counseling and/or coordination </a:t>
            </a:r>
            <a:r>
              <a:rPr lang="en-US" sz="2400" u="sng" dirty="0">
                <a:solidFill>
                  <a:schemeClr val="tx1"/>
                </a:solidFill>
              </a:rPr>
              <a:t>of care</a:t>
            </a:r>
            <a:r>
              <a:rPr lang="en-US" sz="2400" dirty="0">
                <a:solidFill>
                  <a:schemeClr val="tx1"/>
                </a:solidFill>
              </a:rPr>
              <a:t>. </a:t>
            </a:r>
          </a:p>
          <a:p>
            <a:pPr marL="457200" lvl="1" indent="0">
              <a:spcAft>
                <a:spcPts val="1200"/>
              </a:spcAft>
              <a:buNone/>
              <a:defRPr/>
            </a:pPr>
            <a:r>
              <a:rPr lang="en-US" sz="2400" b="1" dirty="0">
                <a:solidFill>
                  <a:schemeClr val="tx1"/>
                </a:solidFill>
              </a:rPr>
              <a:t>3. </a:t>
            </a:r>
            <a:r>
              <a:rPr lang="en-US" sz="2400" dirty="0">
                <a:solidFill>
                  <a:schemeClr val="tx1"/>
                </a:solidFill>
              </a:rPr>
              <a:t>A </a:t>
            </a:r>
            <a:r>
              <a:rPr lang="en-US" sz="2400" u="sng" dirty="0">
                <a:solidFill>
                  <a:schemeClr val="tx1"/>
                </a:solidFill>
              </a:rPr>
              <a:t>detailed description or summary of the counseling/coordination of care </a:t>
            </a:r>
            <a:r>
              <a:rPr lang="en-US" sz="2400" u="sng" dirty="0" smtClean="0">
                <a:solidFill>
                  <a:schemeClr val="tx1"/>
                </a:solidFill>
              </a:rPr>
              <a:t>provided</a:t>
            </a:r>
            <a:r>
              <a:rPr lang="en-US" sz="2400" dirty="0" smtClean="0">
                <a:solidFill>
                  <a:schemeClr val="tx1"/>
                </a:solidFill>
              </a:rPr>
              <a:t>.   </a:t>
            </a:r>
            <a:r>
              <a:rPr lang="en-US" sz="2400" b="1" dirty="0" smtClean="0">
                <a:solidFill>
                  <a:schemeClr val="tx1"/>
                </a:solidFill>
              </a:rPr>
              <a:t>(Needs to be individualized per patient, per visit)</a:t>
            </a:r>
          </a:p>
          <a:p>
            <a:pPr marL="457200" lvl="1" indent="0">
              <a:spcAft>
                <a:spcPts val="1200"/>
              </a:spcAft>
              <a:buNone/>
              <a:defRPr/>
            </a:pPr>
            <a:r>
              <a:rPr lang="en-US" sz="2400" dirty="0">
                <a:solidFill>
                  <a:schemeClr val="tx1"/>
                </a:solidFill>
              </a:rPr>
              <a:t>	</a:t>
            </a:r>
            <a:endParaRPr lang="en-US" sz="2400" dirty="0" smtClean="0">
              <a:solidFill>
                <a:schemeClr val="tx1"/>
              </a:solidFill>
            </a:endParaRPr>
          </a:p>
          <a:p>
            <a:pPr marL="457200" lvl="1" indent="0">
              <a:spcAft>
                <a:spcPts val="1200"/>
              </a:spcAft>
              <a:buNone/>
              <a:defRPr/>
            </a:pPr>
            <a:r>
              <a:rPr lang="en-US" sz="2300" dirty="0" smtClean="0">
                <a:solidFill>
                  <a:schemeClr val="tx1"/>
                </a:solidFill>
              </a:rPr>
              <a:t>Example: “45 </a:t>
            </a:r>
            <a:r>
              <a:rPr lang="en-US" sz="2300" dirty="0" err="1" smtClean="0">
                <a:solidFill>
                  <a:schemeClr val="tx1"/>
                </a:solidFill>
              </a:rPr>
              <a:t>mins</a:t>
            </a:r>
            <a:r>
              <a:rPr lang="en-US" sz="2300" dirty="0" smtClean="0">
                <a:solidFill>
                  <a:schemeClr val="tx1"/>
                </a:solidFill>
              </a:rPr>
              <a:t> spent with patient and father.  Of this time, greater than 25 </a:t>
            </a:r>
            <a:r>
              <a:rPr lang="en-US" sz="2300" dirty="0" err="1" smtClean="0">
                <a:solidFill>
                  <a:schemeClr val="tx1"/>
                </a:solidFill>
              </a:rPr>
              <a:t>mins</a:t>
            </a:r>
            <a:r>
              <a:rPr lang="en-US" sz="2300" dirty="0" smtClean="0">
                <a:solidFill>
                  <a:schemeClr val="tx1"/>
                </a:solidFill>
              </a:rPr>
              <a:t> was spent counseling patients Father and coordinating care as it relates to asthma and in particular, the current and potential future medical regimen for managing asthma.”</a:t>
            </a:r>
          </a:p>
          <a:p>
            <a:pPr marL="457200" lvl="1" indent="0">
              <a:spcAft>
                <a:spcPts val="1200"/>
              </a:spcAft>
              <a:buNone/>
              <a:defRPr/>
            </a:pPr>
            <a:endParaRPr lang="en-US" sz="2400" dirty="0">
              <a:solidFill>
                <a:srgbClr val="262626"/>
              </a:solidFill>
            </a:endParaRPr>
          </a:p>
        </p:txBody>
      </p:sp>
      <p:sp>
        <p:nvSpPr>
          <p:cNvPr id="5"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2785032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4807772" cy="1143000"/>
          </a:xfrm>
        </p:spPr>
        <p:txBody>
          <a:bodyPr anchor="ctr">
            <a:normAutofit fontScale="90000"/>
          </a:bodyPr>
          <a:lstStyle/>
          <a:p>
            <a:r>
              <a:rPr lang="en-US" b="1" dirty="0" smtClean="0"/>
              <a:t>Time Requirements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819883518"/>
              </p:ext>
            </p:extLst>
          </p:nvPr>
        </p:nvGraphicFramePr>
        <p:xfrm>
          <a:off x="914400" y="2133599"/>
          <a:ext cx="3048000" cy="3429001"/>
        </p:xfrm>
        <a:graphic>
          <a:graphicData uri="http://schemas.openxmlformats.org/drawingml/2006/table">
            <a:tbl>
              <a:tblPr firstRow="1" firstCol="1" bandRow="1">
                <a:tableStyleId>{5C22544A-7EE6-4342-B048-85BDC9FD1C3A}</a:tableStyleId>
              </a:tblPr>
              <a:tblGrid>
                <a:gridCol w="1227952"/>
                <a:gridCol w="1820048"/>
              </a:tblGrid>
              <a:tr h="445968">
                <a:tc gridSpan="2">
                  <a:txBody>
                    <a:bodyPr/>
                    <a:lstStyle/>
                    <a:p>
                      <a:pPr marL="0" marR="0" algn="ctr">
                        <a:lnSpc>
                          <a:spcPct val="115000"/>
                        </a:lnSpc>
                        <a:spcBef>
                          <a:spcPts val="0"/>
                        </a:spcBef>
                        <a:spcAft>
                          <a:spcPts val="0"/>
                        </a:spcAft>
                      </a:pPr>
                      <a:r>
                        <a:rPr lang="en-US" sz="1800" dirty="0">
                          <a:effectLst/>
                        </a:rPr>
                        <a:t>New Patient</a:t>
                      </a:r>
                      <a:r>
                        <a:rPr lang="en-US" sz="1800" dirty="0" smtClean="0">
                          <a:effectLst/>
                        </a:rPr>
                        <a:t>:</a:t>
                      </a:r>
                      <a:endParaRPr lang="en-US" sz="2400" dirty="0">
                        <a:effectLst/>
                        <a:latin typeface="Calibri"/>
                        <a:ea typeface="Calibri"/>
                        <a:cs typeface="Times New Roman"/>
                      </a:endParaRPr>
                    </a:p>
                  </a:txBody>
                  <a:tcPr marL="68580" marR="68580" marT="0" marB="0"/>
                </a:tc>
                <a:tc hMerge="1">
                  <a:txBody>
                    <a:bodyPr/>
                    <a:lstStyle/>
                    <a:p>
                      <a:endParaRPr lang="en-US"/>
                    </a:p>
                  </a:txBody>
                  <a:tcPr/>
                </a:tc>
              </a:tr>
              <a:tr h="852293">
                <a:tc>
                  <a:txBody>
                    <a:bodyPr/>
                    <a:lstStyle/>
                    <a:p>
                      <a:pPr marL="0" marR="0">
                        <a:lnSpc>
                          <a:spcPct val="115000"/>
                        </a:lnSpc>
                        <a:spcBef>
                          <a:spcPts val="0"/>
                        </a:spcBef>
                        <a:spcAft>
                          <a:spcPts val="0"/>
                        </a:spcAft>
                      </a:pPr>
                      <a:r>
                        <a:rPr lang="en-US" sz="1800" dirty="0">
                          <a:effectLst/>
                        </a:rPr>
                        <a:t>Code</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Typical Time (</a:t>
                      </a:r>
                      <a:r>
                        <a:rPr lang="en-US" sz="1800" dirty="0" smtClean="0">
                          <a:effectLst/>
                        </a:rPr>
                        <a:t>minutes</a:t>
                      </a:r>
                      <a:r>
                        <a:rPr lang="en-US" sz="1800" dirty="0">
                          <a:effectLst/>
                        </a:rPr>
                        <a:t>)</a:t>
                      </a:r>
                      <a:endParaRPr lang="en-US" sz="2400" dirty="0">
                        <a:effectLst/>
                        <a:latin typeface="Calibri"/>
                        <a:ea typeface="Calibri"/>
                        <a:cs typeface="Times New Roman"/>
                      </a:endParaRPr>
                    </a:p>
                  </a:txBody>
                  <a:tcPr marL="68580" marR="68580" marT="0" marB="0"/>
                </a:tc>
              </a:tr>
              <a:tr h="426148">
                <a:tc>
                  <a:txBody>
                    <a:bodyPr/>
                    <a:lstStyle/>
                    <a:p>
                      <a:pPr marL="0" marR="0">
                        <a:lnSpc>
                          <a:spcPct val="115000"/>
                        </a:lnSpc>
                        <a:spcBef>
                          <a:spcPts val="0"/>
                        </a:spcBef>
                        <a:spcAft>
                          <a:spcPts val="0"/>
                        </a:spcAft>
                      </a:pPr>
                      <a:r>
                        <a:rPr lang="en-US" sz="1800" dirty="0">
                          <a:effectLst/>
                        </a:rPr>
                        <a:t>99201</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10</a:t>
                      </a:r>
                      <a:endParaRPr lang="en-US" sz="2400">
                        <a:effectLst/>
                        <a:latin typeface="Calibri"/>
                        <a:ea typeface="Calibri"/>
                        <a:cs typeface="Times New Roman"/>
                      </a:endParaRPr>
                    </a:p>
                  </a:txBody>
                  <a:tcPr marL="68580" marR="68580" marT="0" marB="0"/>
                </a:tc>
              </a:tr>
              <a:tr h="426148">
                <a:tc>
                  <a:txBody>
                    <a:bodyPr/>
                    <a:lstStyle/>
                    <a:p>
                      <a:pPr marL="0" marR="0">
                        <a:lnSpc>
                          <a:spcPct val="115000"/>
                        </a:lnSpc>
                        <a:spcBef>
                          <a:spcPts val="0"/>
                        </a:spcBef>
                        <a:spcAft>
                          <a:spcPts val="0"/>
                        </a:spcAft>
                      </a:pPr>
                      <a:r>
                        <a:rPr lang="en-US" sz="1800" dirty="0">
                          <a:effectLst/>
                        </a:rPr>
                        <a:t>99202</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2400" dirty="0">
                        <a:effectLst/>
                        <a:latin typeface="Calibri"/>
                        <a:ea typeface="Calibri"/>
                        <a:cs typeface="Times New Roman"/>
                      </a:endParaRPr>
                    </a:p>
                  </a:txBody>
                  <a:tcPr marL="68580" marR="68580" marT="0" marB="0"/>
                </a:tc>
              </a:tr>
              <a:tr h="426148">
                <a:tc>
                  <a:txBody>
                    <a:bodyPr/>
                    <a:lstStyle/>
                    <a:p>
                      <a:pPr marL="0" marR="0">
                        <a:lnSpc>
                          <a:spcPct val="115000"/>
                        </a:lnSpc>
                        <a:spcBef>
                          <a:spcPts val="0"/>
                        </a:spcBef>
                        <a:spcAft>
                          <a:spcPts val="0"/>
                        </a:spcAft>
                      </a:pPr>
                      <a:r>
                        <a:rPr lang="en-US" sz="1800">
                          <a:effectLst/>
                        </a:rPr>
                        <a:t>99203</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30</a:t>
                      </a:r>
                      <a:endParaRPr lang="en-US" sz="2400" dirty="0">
                        <a:effectLst/>
                        <a:latin typeface="Calibri"/>
                        <a:ea typeface="Calibri"/>
                        <a:cs typeface="Times New Roman"/>
                      </a:endParaRPr>
                    </a:p>
                  </a:txBody>
                  <a:tcPr marL="68580" marR="68580" marT="0" marB="0"/>
                </a:tc>
              </a:tr>
              <a:tr h="426148">
                <a:tc>
                  <a:txBody>
                    <a:bodyPr/>
                    <a:lstStyle/>
                    <a:p>
                      <a:pPr marL="0" marR="0">
                        <a:lnSpc>
                          <a:spcPct val="115000"/>
                        </a:lnSpc>
                        <a:spcBef>
                          <a:spcPts val="0"/>
                        </a:spcBef>
                        <a:spcAft>
                          <a:spcPts val="0"/>
                        </a:spcAft>
                      </a:pPr>
                      <a:r>
                        <a:rPr lang="en-US" sz="1800">
                          <a:effectLst/>
                        </a:rPr>
                        <a:t>99204</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45</a:t>
                      </a:r>
                      <a:endParaRPr lang="en-US" sz="2400" dirty="0">
                        <a:effectLst/>
                        <a:latin typeface="Calibri"/>
                        <a:ea typeface="Calibri"/>
                        <a:cs typeface="Times New Roman"/>
                      </a:endParaRPr>
                    </a:p>
                  </a:txBody>
                  <a:tcPr marL="68580" marR="68580" marT="0" marB="0"/>
                </a:tc>
              </a:tr>
              <a:tr h="426148">
                <a:tc>
                  <a:txBody>
                    <a:bodyPr/>
                    <a:lstStyle/>
                    <a:p>
                      <a:pPr marL="0" marR="0">
                        <a:lnSpc>
                          <a:spcPct val="115000"/>
                        </a:lnSpc>
                        <a:spcBef>
                          <a:spcPts val="0"/>
                        </a:spcBef>
                        <a:spcAft>
                          <a:spcPts val="0"/>
                        </a:spcAft>
                      </a:pPr>
                      <a:r>
                        <a:rPr lang="en-US" sz="1800">
                          <a:effectLst/>
                        </a:rPr>
                        <a:t>99205</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60</a:t>
                      </a:r>
                      <a:endParaRPr lang="en-US" sz="24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20954102"/>
              </p:ext>
            </p:extLst>
          </p:nvPr>
        </p:nvGraphicFramePr>
        <p:xfrm>
          <a:off x="4876800" y="2133600"/>
          <a:ext cx="3124200" cy="3429000"/>
        </p:xfrm>
        <a:graphic>
          <a:graphicData uri="http://schemas.openxmlformats.org/drawingml/2006/table">
            <a:tbl>
              <a:tblPr firstRow="1" firstCol="1" bandRow="1">
                <a:tableStyleId>{5C22544A-7EE6-4342-B048-85BDC9FD1C3A}</a:tableStyleId>
              </a:tblPr>
              <a:tblGrid>
                <a:gridCol w="1258650"/>
                <a:gridCol w="1865550"/>
              </a:tblGrid>
              <a:tr h="509257">
                <a:tc gridSpan="2">
                  <a:txBody>
                    <a:bodyPr/>
                    <a:lstStyle/>
                    <a:p>
                      <a:pPr marL="0" marR="0" algn="ctr">
                        <a:lnSpc>
                          <a:spcPct val="115000"/>
                        </a:lnSpc>
                        <a:spcBef>
                          <a:spcPts val="0"/>
                        </a:spcBef>
                        <a:spcAft>
                          <a:spcPts val="0"/>
                        </a:spcAft>
                      </a:pPr>
                      <a:r>
                        <a:rPr lang="en-US" sz="1800" dirty="0" smtClean="0">
                          <a:effectLst/>
                        </a:rPr>
                        <a:t>Established </a:t>
                      </a:r>
                      <a:r>
                        <a:rPr lang="en-US" sz="1800" dirty="0">
                          <a:effectLst/>
                        </a:rPr>
                        <a:t>Patient</a:t>
                      </a:r>
                      <a:r>
                        <a:rPr lang="en-US" sz="1800" dirty="0" smtClean="0">
                          <a:effectLst/>
                        </a:rPr>
                        <a:t>:</a:t>
                      </a:r>
                      <a:endParaRPr lang="en-US" sz="2400" dirty="0">
                        <a:effectLst/>
                        <a:latin typeface="Calibri"/>
                        <a:ea typeface="Calibri"/>
                        <a:cs typeface="Times New Roman"/>
                      </a:endParaRPr>
                    </a:p>
                  </a:txBody>
                  <a:tcPr marL="68580" marR="68580" marT="0" marB="0"/>
                </a:tc>
                <a:tc hMerge="1">
                  <a:txBody>
                    <a:bodyPr/>
                    <a:lstStyle/>
                    <a:p>
                      <a:endParaRPr lang="en-US"/>
                    </a:p>
                  </a:txBody>
                  <a:tcPr/>
                </a:tc>
              </a:tr>
              <a:tr h="973247">
                <a:tc>
                  <a:txBody>
                    <a:bodyPr/>
                    <a:lstStyle/>
                    <a:p>
                      <a:pPr marL="0" marR="0">
                        <a:lnSpc>
                          <a:spcPct val="115000"/>
                        </a:lnSpc>
                        <a:spcBef>
                          <a:spcPts val="0"/>
                        </a:spcBef>
                        <a:spcAft>
                          <a:spcPts val="0"/>
                        </a:spcAft>
                      </a:pPr>
                      <a:r>
                        <a:rPr lang="en-US" sz="1800" dirty="0">
                          <a:effectLst/>
                        </a:rPr>
                        <a:t>Code</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Typical Time (</a:t>
                      </a:r>
                      <a:r>
                        <a:rPr lang="en-US" sz="1800" dirty="0" smtClean="0">
                          <a:effectLst/>
                        </a:rPr>
                        <a:t>minutes</a:t>
                      </a:r>
                      <a:r>
                        <a:rPr lang="en-US" sz="1800" dirty="0">
                          <a:effectLst/>
                        </a:rPr>
                        <a:t>)</a:t>
                      </a:r>
                      <a:endParaRPr lang="en-US" sz="2400" dirty="0">
                        <a:effectLst/>
                        <a:latin typeface="Calibri"/>
                        <a:ea typeface="Calibri"/>
                        <a:cs typeface="Times New Roman"/>
                      </a:endParaRPr>
                    </a:p>
                  </a:txBody>
                  <a:tcPr marL="68580" marR="68580" marT="0" marB="0"/>
                </a:tc>
              </a:tr>
              <a:tr h="486624">
                <a:tc>
                  <a:txBody>
                    <a:bodyPr/>
                    <a:lstStyle/>
                    <a:p>
                      <a:pPr marL="0" marR="0">
                        <a:lnSpc>
                          <a:spcPct val="115000"/>
                        </a:lnSpc>
                        <a:spcBef>
                          <a:spcPts val="0"/>
                        </a:spcBef>
                        <a:spcAft>
                          <a:spcPts val="0"/>
                        </a:spcAft>
                      </a:pPr>
                      <a:r>
                        <a:rPr lang="en-US" sz="1800" dirty="0" smtClean="0">
                          <a:effectLst/>
                        </a:rPr>
                        <a:t>99212</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10</a:t>
                      </a:r>
                      <a:endParaRPr lang="en-US" sz="2400" dirty="0">
                        <a:effectLst/>
                        <a:latin typeface="Calibri"/>
                        <a:ea typeface="Calibri"/>
                        <a:cs typeface="Times New Roman"/>
                      </a:endParaRPr>
                    </a:p>
                  </a:txBody>
                  <a:tcPr marL="68580" marR="68580" marT="0" marB="0"/>
                </a:tc>
              </a:tr>
              <a:tr h="486624">
                <a:tc>
                  <a:txBody>
                    <a:bodyPr/>
                    <a:lstStyle/>
                    <a:p>
                      <a:pPr marL="0" marR="0">
                        <a:lnSpc>
                          <a:spcPct val="115000"/>
                        </a:lnSpc>
                        <a:spcBef>
                          <a:spcPts val="0"/>
                        </a:spcBef>
                        <a:spcAft>
                          <a:spcPts val="0"/>
                        </a:spcAft>
                      </a:pPr>
                      <a:r>
                        <a:rPr lang="en-US" sz="1800" dirty="0" smtClean="0">
                          <a:effectLst/>
                        </a:rPr>
                        <a:t>99213</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15</a:t>
                      </a:r>
                      <a:endParaRPr lang="en-US" sz="2400" dirty="0">
                        <a:effectLst/>
                        <a:latin typeface="Calibri"/>
                        <a:ea typeface="Calibri"/>
                        <a:cs typeface="Times New Roman"/>
                      </a:endParaRPr>
                    </a:p>
                  </a:txBody>
                  <a:tcPr marL="68580" marR="68580" marT="0" marB="0"/>
                </a:tc>
              </a:tr>
              <a:tr h="486624">
                <a:tc>
                  <a:txBody>
                    <a:bodyPr/>
                    <a:lstStyle/>
                    <a:p>
                      <a:pPr marL="0" marR="0">
                        <a:lnSpc>
                          <a:spcPct val="115000"/>
                        </a:lnSpc>
                        <a:spcBef>
                          <a:spcPts val="0"/>
                        </a:spcBef>
                        <a:spcAft>
                          <a:spcPts val="0"/>
                        </a:spcAft>
                      </a:pPr>
                      <a:r>
                        <a:rPr lang="en-US" sz="1800" dirty="0" smtClean="0">
                          <a:effectLst/>
                        </a:rPr>
                        <a:t>99214</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25</a:t>
                      </a:r>
                      <a:endParaRPr lang="en-US" sz="2400" dirty="0">
                        <a:effectLst/>
                        <a:latin typeface="Calibri"/>
                        <a:ea typeface="Calibri"/>
                        <a:cs typeface="Times New Roman"/>
                      </a:endParaRPr>
                    </a:p>
                  </a:txBody>
                  <a:tcPr marL="68580" marR="68580" marT="0" marB="0"/>
                </a:tc>
              </a:tr>
              <a:tr h="486624">
                <a:tc>
                  <a:txBody>
                    <a:bodyPr/>
                    <a:lstStyle/>
                    <a:p>
                      <a:pPr marL="0" marR="0">
                        <a:lnSpc>
                          <a:spcPct val="115000"/>
                        </a:lnSpc>
                        <a:spcBef>
                          <a:spcPts val="0"/>
                        </a:spcBef>
                        <a:spcAft>
                          <a:spcPts val="0"/>
                        </a:spcAft>
                      </a:pPr>
                      <a:r>
                        <a:rPr lang="en-US" sz="1800" dirty="0" smtClean="0">
                          <a:effectLst/>
                        </a:rPr>
                        <a:t>99215</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40</a:t>
                      </a:r>
                      <a:endParaRPr lang="en-US" sz="2400" dirty="0">
                        <a:effectLst/>
                        <a:latin typeface="Calibri"/>
                        <a:ea typeface="Calibri"/>
                        <a:cs typeface="Times New Roman"/>
                      </a:endParaRPr>
                    </a:p>
                  </a:txBody>
                  <a:tcPr marL="68580" marR="68580" marT="0" marB="0"/>
                </a:tc>
              </a:tr>
            </a:tbl>
          </a:graphicData>
        </a:graphic>
      </p:graphicFrame>
      <p:sp>
        <p:nvSpPr>
          <p:cNvPr id="8"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
        <p:nvSpPr>
          <p:cNvPr id="3" name="Rectangle 2"/>
          <p:cNvSpPr/>
          <p:nvPr/>
        </p:nvSpPr>
        <p:spPr>
          <a:xfrm>
            <a:off x="0" y="5787479"/>
            <a:ext cx="9144000" cy="384721"/>
          </a:xfrm>
          <a:prstGeom prst="rect">
            <a:avLst/>
          </a:prstGeom>
        </p:spPr>
        <p:txBody>
          <a:bodyPr wrap="square">
            <a:spAutoFit/>
          </a:bodyPr>
          <a:lstStyle/>
          <a:p>
            <a:pPr lvl="1">
              <a:spcAft>
                <a:spcPts val="1200"/>
              </a:spcAft>
              <a:defRPr/>
            </a:pPr>
            <a:r>
              <a:rPr lang="en-US" sz="1900" b="1" dirty="0" smtClean="0">
                <a:solidFill>
                  <a:srgbClr val="262626"/>
                </a:solidFill>
              </a:rPr>
              <a:t>If the time is in between two levels, it always goes to the lower level.</a:t>
            </a:r>
            <a:endParaRPr lang="en-US" sz="1900" b="1" dirty="0">
              <a:solidFill>
                <a:srgbClr val="262626"/>
              </a:solidFill>
            </a:endParaRPr>
          </a:p>
        </p:txBody>
      </p:sp>
    </p:spTree>
    <p:extLst>
      <p:ext uri="{BB962C8B-B14F-4D97-AF65-F5344CB8AC3E}">
        <p14:creationId xmlns:p14="http://schemas.microsoft.com/office/powerpoint/2010/main" val="292760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924800" cy="4648200"/>
          </a:xfrm>
        </p:spPr>
        <p:txBody>
          <a:bodyPr>
            <a:normAutofit fontScale="92500" lnSpcReduction="20000"/>
          </a:bodyPr>
          <a:lstStyle/>
          <a:p>
            <a:pPr marL="68580" indent="0">
              <a:buNone/>
            </a:pPr>
            <a:r>
              <a:rPr lang="en-US" b="1" dirty="0" smtClean="0"/>
              <a:t>Example Verbiage:  </a:t>
            </a:r>
          </a:p>
          <a:p>
            <a:pPr marL="68580" indent="0">
              <a:buNone/>
            </a:pPr>
            <a:r>
              <a:rPr lang="en-US" i="1" u="sng" dirty="0" smtClean="0"/>
              <a:t>*Established </a:t>
            </a:r>
            <a:r>
              <a:rPr lang="en-US" i="1" u="sng" dirty="0"/>
              <a:t>patient:</a:t>
            </a:r>
          </a:p>
          <a:p>
            <a:pPr marL="68580" indent="0">
              <a:buNone/>
            </a:pPr>
            <a:r>
              <a:rPr lang="en-US" dirty="0" smtClean="0"/>
              <a:t>20 minutes have </a:t>
            </a:r>
            <a:r>
              <a:rPr lang="en-US" dirty="0"/>
              <a:t>been spent with the patient more than 50% of the face to face time was spent in </a:t>
            </a:r>
            <a:r>
              <a:rPr lang="en-US" dirty="0" smtClean="0"/>
              <a:t>counseling on </a:t>
            </a:r>
            <a:r>
              <a:rPr lang="en-US" dirty="0"/>
              <a:t>proper supportive treatment (fluids, cool-mist </a:t>
            </a:r>
            <a:r>
              <a:rPr lang="en-US" dirty="0" smtClean="0"/>
              <a:t>humidifier) and the </a:t>
            </a:r>
            <a:r>
              <a:rPr lang="en-US" dirty="0"/>
              <a:t>difference between bacterial and viral </a:t>
            </a:r>
            <a:r>
              <a:rPr lang="en-US" dirty="0" smtClean="0"/>
              <a:t>illnesses.</a:t>
            </a:r>
          </a:p>
          <a:p>
            <a:pPr marL="68580" indent="0">
              <a:buNone/>
            </a:pPr>
            <a:r>
              <a:rPr lang="en-US" i="1" u="sng" dirty="0" smtClean="0"/>
              <a:t>Supports a 99213</a:t>
            </a:r>
          </a:p>
          <a:p>
            <a:pPr marL="68580" indent="0">
              <a:buNone/>
            </a:pPr>
            <a:endParaRPr lang="en-US" u="sng" dirty="0" smtClean="0"/>
          </a:p>
          <a:p>
            <a:pPr marL="68580" indent="0">
              <a:buNone/>
            </a:pPr>
            <a:r>
              <a:rPr lang="en-US" u="sng" dirty="0" smtClean="0"/>
              <a:t>*New </a:t>
            </a:r>
            <a:r>
              <a:rPr lang="en-US" u="sng" dirty="0"/>
              <a:t>patient:</a:t>
            </a:r>
          </a:p>
          <a:p>
            <a:pPr marL="68580" indent="0">
              <a:buNone/>
            </a:pPr>
            <a:r>
              <a:rPr lang="en-US" dirty="0" smtClean="0"/>
              <a:t>40 </a:t>
            </a:r>
            <a:r>
              <a:rPr lang="en-US" dirty="0"/>
              <a:t>min </a:t>
            </a:r>
            <a:r>
              <a:rPr lang="en-US" dirty="0" smtClean="0"/>
              <a:t>spent f-to-f of </a:t>
            </a:r>
            <a:r>
              <a:rPr lang="en-US" dirty="0"/>
              <a:t>which greater than </a:t>
            </a:r>
            <a:r>
              <a:rPr lang="en-US" dirty="0" smtClean="0"/>
              <a:t>20 min </a:t>
            </a:r>
            <a:r>
              <a:rPr lang="en-US" dirty="0"/>
              <a:t>was spent counseling on back care, </a:t>
            </a:r>
            <a:r>
              <a:rPr lang="en-US" dirty="0" smtClean="0"/>
              <a:t>strengthening </a:t>
            </a:r>
            <a:r>
              <a:rPr lang="en-US" dirty="0"/>
              <a:t>exercises, reasons to return to the clinic, showed patient exercises and asked for repeat demonstration, educated on medications and importance of compliance</a:t>
            </a:r>
            <a:r>
              <a:rPr lang="en-US" dirty="0" smtClean="0"/>
              <a:t>.</a:t>
            </a:r>
            <a:r>
              <a:rPr lang="en-US" i="1" dirty="0" smtClean="0"/>
              <a:t/>
            </a:r>
            <a:br>
              <a:rPr lang="en-US" i="1" dirty="0" smtClean="0"/>
            </a:br>
            <a:r>
              <a:rPr lang="en-US" i="1" u="sng" dirty="0" smtClean="0"/>
              <a:t>Supports </a:t>
            </a:r>
            <a:r>
              <a:rPr lang="en-US" i="1" u="sng" dirty="0"/>
              <a:t>a </a:t>
            </a:r>
            <a:r>
              <a:rPr lang="en-US" i="1" u="sng" dirty="0" smtClean="0"/>
              <a:t>99205</a:t>
            </a:r>
          </a:p>
        </p:txBody>
      </p:sp>
      <p:sp>
        <p:nvSpPr>
          <p:cNvPr id="4"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Prolonged Services</a:t>
            </a:r>
            <a:endParaRPr lang="en-US" sz="2800" dirty="0"/>
          </a:p>
        </p:txBody>
      </p:sp>
      <p:sp>
        <p:nvSpPr>
          <p:cNvPr id="6" name="Title 1"/>
          <p:cNvSpPr txBox="1">
            <a:spLocks/>
          </p:cNvSpPr>
          <p:nvPr/>
        </p:nvSpPr>
        <p:spPr>
          <a:xfrm>
            <a:off x="607654" y="685800"/>
            <a:ext cx="4061910" cy="8752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Coding for time</a:t>
            </a:r>
            <a:endParaRPr lang="en-US" b="1" dirty="0"/>
          </a:p>
        </p:txBody>
      </p:sp>
    </p:spTree>
    <p:extLst>
      <p:ext uri="{BB962C8B-B14F-4D97-AF65-F5344CB8AC3E}">
        <p14:creationId xmlns:p14="http://schemas.microsoft.com/office/powerpoint/2010/main" val="413643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14400"/>
          </a:xfrm>
        </p:spPr>
        <p:txBody>
          <a:bodyPr anchor="ctr">
            <a:noAutofit/>
          </a:bodyPr>
          <a:lstStyle/>
          <a:p>
            <a:r>
              <a:rPr lang="en-US" sz="2500" b="1" dirty="0" smtClean="0"/>
              <a:t>Preventive Medicine Visits</a:t>
            </a:r>
            <a:endParaRPr lang="en-US" sz="2500" b="1" dirty="0"/>
          </a:p>
        </p:txBody>
      </p:sp>
      <p:sp>
        <p:nvSpPr>
          <p:cNvPr id="3" name="Content Placeholder 2"/>
          <p:cNvSpPr>
            <a:spLocks noGrp="1"/>
          </p:cNvSpPr>
          <p:nvPr>
            <p:ph idx="1"/>
          </p:nvPr>
        </p:nvSpPr>
        <p:spPr>
          <a:xfrm>
            <a:off x="457200" y="1371600"/>
            <a:ext cx="8229600" cy="1504507"/>
          </a:xfrm>
        </p:spPr>
        <p:txBody>
          <a:bodyPr>
            <a:normAutofit/>
          </a:bodyPr>
          <a:lstStyle/>
          <a:p>
            <a:pPr marL="68580" indent="0">
              <a:buNone/>
            </a:pPr>
            <a:r>
              <a:rPr lang="en-US" dirty="0" smtClean="0"/>
              <a:t>Routine </a:t>
            </a:r>
            <a:r>
              <a:rPr lang="en-US" dirty="0"/>
              <a:t>physicals and well child </a:t>
            </a:r>
            <a:r>
              <a:rPr lang="en-US" dirty="0" smtClean="0"/>
              <a:t>checks</a:t>
            </a:r>
          </a:p>
          <a:p>
            <a:pPr lvl="1"/>
            <a:r>
              <a:rPr lang="en-US" dirty="0" smtClean="0"/>
              <a:t>Patient Age</a:t>
            </a:r>
          </a:p>
          <a:p>
            <a:pPr lvl="1"/>
            <a:r>
              <a:rPr lang="en-US" dirty="0" smtClean="0"/>
              <a:t>New or Established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9472652"/>
              </p:ext>
            </p:extLst>
          </p:nvPr>
        </p:nvGraphicFramePr>
        <p:xfrm>
          <a:off x="1332865" y="2971800"/>
          <a:ext cx="2705735" cy="2959608"/>
        </p:xfrm>
        <a:graphic>
          <a:graphicData uri="http://schemas.openxmlformats.org/drawingml/2006/table">
            <a:tbl>
              <a:tblPr firstRow="1" firstCol="1" bandRow="1">
                <a:tableStyleId>{5C22544A-7EE6-4342-B048-85BDC9FD1C3A}</a:tableStyleId>
              </a:tblPr>
              <a:tblGrid>
                <a:gridCol w="572135"/>
                <a:gridCol w="1439545"/>
                <a:gridCol w="694055"/>
              </a:tblGrid>
              <a:tr h="182880">
                <a:tc gridSpan="3">
                  <a:txBody>
                    <a:bodyPr/>
                    <a:lstStyle/>
                    <a:p>
                      <a:pPr marL="0" marR="0">
                        <a:lnSpc>
                          <a:spcPct val="115000"/>
                        </a:lnSpc>
                        <a:spcBef>
                          <a:spcPts val="0"/>
                        </a:spcBef>
                        <a:spcAft>
                          <a:spcPts val="0"/>
                        </a:spcAft>
                      </a:pPr>
                      <a:r>
                        <a:rPr lang="en-US" sz="1200" dirty="0">
                          <a:effectLst/>
                        </a:rPr>
                        <a:t>Preventive Medicine Services; </a:t>
                      </a:r>
                      <a:br>
                        <a:rPr lang="en-US" sz="1200" dirty="0">
                          <a:effectLst/>
                        </a:rPr>
                      </a:br>
                      <a:r>
                        <a:rPr lang="en-US" sz="1200" dirty="0">
                          <a:effectLst/>
                        </a:rPr>
                        <a:t>New Patient</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82880">
                <a:tc>
                  <a:txBody>
                    <a:bodyPr/>
                    <a:lstStyle/>
                    <a:p>
                      <a:pPr marL="0" marR="0">
                        <a:lnSpc>
                          <a:spcPct val="115000"/>
                        </a:lnSpc>
                        <a:spcBef>
                          <a:spcPts val="0"/>
                        </a:spcBef>
                        <a:spcAft>
                          <a:spcPts val="0"/>
                        </a:spcAft>
                      </a:pPr>
                      <a:r>
                        <a:rPr lang="en-US" sz="1000">
                          <a:effectLst/>
                        </a:rPr>
                        <a:t>Code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Age Range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Work RVU</a:t>
                      </a:r>
                      <a:endParaRPr lang="en-US" sz="1100">
                        <a:effectLst/>
                        <a:latin typeface="Calibri"/>
                        <a:ea typeface="Calibri"/>
                        <a:cs typeface="Times New Roman"/>
                      </a:endParaRPr>
                    </a:p>
                  </a:txBody>
                  <a:tcPr marL="68580" marR="68580" marT="0" marB="0"/>
                </a:tc>
              </a:tr>
              <a:tr h="196850">
                <a:tc>
                  <a:txBody>
                    <a:bodyPr/>
                    <a:lstStyle/>
                    <a:p>
                      <a:pPr marL="0" marR="0">
                        <a:lnSpc>
                          <a:spcPct val="115000"/>
                        </a:lnSpc>
                        <a:spcBef>
                          <a:spcPts val="0"/>
                        </a:spcBef>
                        <a:spcAft>
                          <a:spcPts val="0"/>
                        </a:spcAft>
                      </a:pPr>
                      <a:r>
                        <a:rPr lang="en-US" sz="1000">
                          <a:effectLst/>
                        </a:rPr>
                        <a:t>99381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Infant, younger than 1 year of age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1.50</a:t>
                      </a:r>
                      <a:endParaRPr lang="en-US" sz="1100">
                        <a:effectLst/>
                        <a:latin typeface="Calibri"/>
                        <a:ea typeface="Calibri"/>
                        <a:cs typeface="Times New Roman"/>
                      </a:endParaRPr>
                    </a:p>
                  </a:txBody>
                  <a:tcPr marL="68580" marR="68580" marT="0" marB="0"/>
                </a:tc>
              </a:tr>
              <a:tr h="182880">
                <a:tc>
                  <a:txBody>
                    <a:bodyPr/>
                    <a:lstStyle/>
                    <a:p>
                      <a:pPr marL="0" marR="0">
                        <a:lnSpc>
                          <a:spcPct val="115000"/>
                        </a:lnSpc>
                        <a:spcBef>
                          <a:spcPts val="0"/>
                        </a:spcBef>
                        <a:spcAft>
                          <a:spcPts val="0"/>
                        </a:spcAft>
                      </a:pPr>
                      <a:r>
                        <a:rPr lang="en-US" sz="1000">
                          <a:effectLst/>
                        </a:rPr>
                        <a:t>99382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Early childhood, age 1-4 years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1.60</a:t>
                      </a:r>
                      <a:endParaRPr lang="en-US" sz="1100">
                        <a:effectLst/>
                        <a:latin typeface="Calibri"/>
                        <a:ea typeface="Calibri"/>
                        <a:cs typeface="Times New Roman"/>
                      </a:endParaRPr>
                    </a:p>
                  </a:txBody>
                  <a:tcPr marL="68580" marR="68580" marT="0" marB="0"/>
                </a:tc>
              </a:tr>
              <a:tr h="182880">
                <a:tc>
                  <a:txBody>
                    <a:bodyPr/>
                    <a:lstStyle/>
                    <a:p>
                      <a:pPr marL="0" marR="0">
                        <a:lnSpc>
                          <a:spcPct val="115000"/>
                        </a:lnSpc>
                        <a:spcBef>
                          <a:spcPts val="0"/>
                        </a:spcBef>
                        <a:spcAft>
                          <a:spcPts val="0"/>
                        </a:spcAft>
                      </a:pPr>
                      <a:r>
                        <a:rPr lang="en-US" sz="1000">
                          <a:effectLst/>
                        </a:rPr>
                        <a:t>99383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Late childhood, age 5-11 years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1.70</a:t>
                      </a:r>
                      <a:endParaRPr lang="en-US" sz="1100">
                        <a:effectLst/>
                        <a:latin typeface="Calibri"/>
                        <a:ea typeface="Calibri"/>
                        <a:cs typeface="Times New Roman"/>
                      </a:endParaRPr>
                    </a:p>
                  </a:txBody>
                  <a:tcPr marL="68580" marR="68580" marT="0" marB="0"/>
                </a:tc>
              </a:tr>
              <a:tr h="196850">
                <a:tc>
                  <a:txBody>
                    <a:bodyPr/>
                    <a:lstStyle/>
                    <a:p>
                      <a:pPr marL="0" marR="0">
                        <a:lnSpc>
                          <a:spcPct val="115000"/>
                        </a:lnSpc>
                        <a:spcBef>
                          <a:spcPts val="0"/>
                        </a:spcBef>
                        <a:spcAft>
                          <a:spcPts val="0"/>
                        </a:spcAft>
                      </a:pPr>
                      <a:r>
                        <a:rPr lang="en-US" sz="1000">
                          <a:effectLst/>
                        </a:rPr>
                        <a:t>99384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Adolescent, age 12-17 years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smtClean="0">
                          <a:effectLst/>
                        </a:rPr>
                        <a:t>2.0</a:t>
                      </a:r>
                      <a:endParaRPr lang="en-US" sz="1100" dirty="0">
                        <a:effectLst/>
                        <a:latin typeface="Calibri"/>
                        <a:ea typeface="Calibri"/>
                        <a:cs typeface="Times New Roman"/>
                      </a:endParaRPr>
                    </a:p>
                  </a:txBody>
                  <a:tcPr marL="68580" marR="68580" marT="0" marB="0"/>
                </a:tc>
              </a:tr>
              <a:tr h="182880">
                <a:tc>
                  <a:txBody>
                    <a:bodyPr/>
                    <a:lstStyle/>
                    <a:p>
                      <a:pPr marL="0" marR="0">
                        <a:lnSpc>
                          <a:spcPct val="115000"/>
                        </a:lnSpc>
                        <a:spcBef>
                          <a:spcPts val="0"/>
                        </a:spcBef>
                        <a:spcAft>
                          <a:spcPts val="0"/>
                        </a:spcAft>
                      </a:pPr>
                      <a:r>
                        <a:rPr lang="en-US" sz="1000">
                          <a:effectLst/>
                        </a:rPr>
                        <a:t>99385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18-39 years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1.92</a:t>
                      </a:r>
                      <a:endParaRPr lang="en-US" sz="1100">
                        <a:effectLst/>
                        <a:latin typeface="Calibri"/>
                        <a:ea typeface="Calibri"/>
                        <a:cs typeface="Times New Roman"/>
                      </a:endParaRPr>
                    </a:p>
                  </a:txBody>
                  <a:tcPr marL="68580" marR="68580" marT="0" marB="0"/>
                </a:tc>
              </a:tr>
              <a:tr h="182880">
                <a:tc>
                  <a:txBody>
                    <a:bodyPr/>
                    <a:lstStyle/>
                    <a:p>
                      <a:pPr marL="0" marR="0">
                        <a:lnSpc>
                          <a:spcPct val="115000"/>
                        </a:lnSpc>
                        <a:spcBef>
                          <a:spcPts val="0"/>
                        </a:spcBef>
                        <a:spcAft>
                          <a:spcPts val="0"/>
                        </a:spcAft>
                      </a:pPr>
                      <a:r>
                        <a:rPr lang="en-US" sz="1000">
                          <a:effectLst/>
                        </a:rPr>
                        <a:t>99386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40-64 years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2.33</a:t>
                      </a:r>
                      <a:endParaRPr lang="en-US" sz="1100">
                        <a:effectLst/>
                        <a:latin typeface="Calibri"/>
                        <a:ea typeface="Calibri"/>
                        <a:cs typeface="Times New Roman"/>
                      </a:endParaRPr>
                    </a:p>
                  </a:txBody>
                  <a:tcPr marL="68580" marR="68580" marT="0" marB="0"/>
                </a:tc>
              </a:tr>
              <a:tr h="196850">
                <a:tc>
                  <a:txBody>
                    <a:bodyPr/>
                    <a:lstStyle/>
                    <a:p>
                      <a:pPr marL="0" marR="0">
                        <a:lnSpc>
                          <a:spcPct val="115000"/>
                        </a:lnSpc>
                        <a:spcBef>
                          <a:spcPts val="0"/>
                        </a:spcBef>
                        <a:spcAft>
                          <a:spcPts val="0"/>
                        </a:spcAft>
                      </a:pPr>
                      <a:r>
                        <a:rPr lang="en-US" sz="1000">
                          <a:effectLst/>
                        </a:rPr>
                        <a:t>99387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65 years of age and older</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2.50</a:t>
                      </a:r>
                      <a:endParaRPr lang="en-US" sz="11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46649230"/>
              </p:ext>
            </p:extLst>
          </p:nvPr>
        </p:nvGraphicFramePr>
        <p:xfrm>
          <a:off x="4876800" y="2971800"/>
          <a:ext cx="2830830" cy="2969768"/>
        </p:xfrm>
        <a:graphic>
          <a:graphicData uri="http://schemas.openxmlformats.org/drawingml/2006/table">
            <a:tbl>
              <a:tblPr firstRow="1" firstCol="1" bandRow="1">
                <a:tableStyleId>{5C22544A-7EE6-4342-B048-85BDC9FD1C3A}</a:tableStyleId>
              </a:tblPr>
              <a:tblGrid>
                <a:gridCol w="609600"/>
                <a:gridCol w="1419860"/>
                <a:gridCol w="801370"/>
              </a:tblGrid>
              <a:tr h="187960">
                <a:tc gridSpan="3">
                  <a:txBody>
                    <a:bodyPr/>
                    <a:lstStyle/>
                    <a:p>
                      <a:pPr marL="0" marR="0" algn="r">
                        <a:lnSpc>
                          <a:spcPct val="115000"/>
                        </a:lnSpc>
                        <a:spcBef>
                          <a:spcPts val="0"/>
                        </a:spcBef>
                        <a:spcAft>
                          <a:spcPts val="0"/>
                        </a:spcAft>
                      </a:pPr>
                      <a:r>
                        <a:rPr lang="en-US" sz="1200" dirty="0">
                          <a:effectLst/>
                        </a:rPr>
                        <a:t>Preventive Medicine Services; </a:t>
                      </a:r>
                      <a:endParaRPr lang="en-US" sz="1100" dirty="0">
                        <a:effectLst/>
                      </a:endParaRPr>
                    </a:p>
                    <a:p>
                      <a:pPr marL="0" marR="0" algn="r">
                        <a:lnSpc>
                          <a:spcPct val="115000"/>
                        </a:lnSpc>
                        <a:spcBef>
                          <a:spcPts val="0"/>
                        </a:spcBef>
                        <a:spcAft>
                          <a:spcPts val="0"/>
                        </a:spcAft>
                      </a:pPr>
                      <a:r>
                        <a:rPr lang="en-US" sz="1200" dirty="0">
                          <a:effectLst/>
                        </a:rPr>
                        <a:t>Established patient</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87960">
                <a:tc>
                  <a:txBody>
                    <a:bodyPr/>
                    <a:lstStyle/>
                    <a:p>
                      <a:pPr marL="0" marR="0" algn="r">
                        <a:lnSpc>
                          <a:spcPct val="115000"/>
                        </a:lnSpc>
                        <a:spcBef>
                          <a:spcPts val="0"/>
                        </a:spcBef>
                        <a:spcAft>
                          <a:spcPts val="0"/>
                        </a:spcAft>
                      </a:pPr>
                      <a:r>
                        <a:rPr lang="en-US" sz="1000" dirty="0">
                          <a:effectLst/>
                        </a:rPr>
                        <a:t>Code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Age Range</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Work RVU</a:t>
                      </a:r>
                      <a:endParaRPr lang="en-US" sz="1100">
                        <a:effectLst/>
                        <a:latin typeface="Calibri"/>
                        <a:ea typeface="Calibri"/>
                        <a:cs typeface="Times New Roman"/>
                      </a:endParaRPr>
                    </a:p>
                  </a:txBody>
                  <a:tcPr marL="68580" marR="68580" marT="0" marB="0"/>
                </a:tc>
              </a:tr>
              <a:tr h="201930">
                <a:tc>
                  <a:txBody>
                    <a:bodyPr/>
                    <a:lstStyle/>
                    <a:p>
                      <a:pPr marL="0" marR="0" algn="r">
                        <a:lnSpc>
                          <a:spcPct val="115000"/>
                        </a:lnSpc>
                        <a:spcBef>
                          <a:spcPts val="0"/>
                        </a:spcBef>
                        <a:spcAft>
                          <a:spcPts val="0"/>
                        </a:spcAft>
                      </a:pPr>
                      <a:r>
                        <a:rPr lang="en-US" sz="1000">
                          <a:effectLst/>
                        </a:rPr>
                        <a:t>99391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Infant, younger than 1 year of age</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1.37</a:t>
                      </a:r>
                      <a:endParaRPr lang="en-US" sz="1100">
                        <a:effectLst/>
                        <a:latin typeface="Calibri"/>
                        <a:ea typeface="Calibri"/>
                        <a:cs typeface="Times New Roman"/>
                      </a:endParaRPr>
                    </a:p>
                  </a:txBody>
                  <a:tcPr marL="68580" marR="68580" marT="0" marB="0"/>
                </a:tc>
              </a:tr>
              <a:tr h="187960">
                <a:tc>
                  <a:txBody>
                    <a:bodyPr/>
                    <a:lstStyle/>
                    <a:p>
                      <a:pPr marL="0" marR="0" algn="r">
                        <a:lnSpc>
                          <a:spcPct val="115000"/>
                        </a:lnSpc>
                        <a:spcBef>
                          <a:spcPts val="0"/>
                        </a:spcBef>
                        <a:spcAft>
                          <a:spcPts val="0"/>
                        </a:spcAft>
                      </a:pPr>
                      <a:r>
                        <a:rPr lang="en-US" sz="1000">
                          <a:effectLst/>
                        </a:rPr>
                        <a:t>99392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Early childhood, age 1-4 years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1.50</a:t>
                      </a:r>
                      <a:endParaRPr lang="en-US" sz="1100">
                        <a:effectLst/>
                        <a:latin typeface="Calibri"/>
                        <a:ea typeface="Calibri"/>
                        <a:cs typeface="Times New Roman"/>
                      </a:endParaRPr>
                    </a:p>
                  </a:txBody>
                  <a:tcPr marL="68580" marR="68580" marT="0" marB="0"/>
                </a:tc>
              </a:tr>
              <a:tr h="187960">
                <a:tc>
                  <a:txBody>
                    <a:bodyPr/>
                    <a:lstStyle/>
                    <a:p>
                      <a:pPr marL="0" marR="0" algn="r">
                        <a:lnSpc>
                          <a:spcPct val="115000"/>
                        </a:lnSpc>
                        <a:spcBef>
                          <a:spcPts val="0"/>
                        </a:spcBef>
                        <a:spcAft>
                          <a:spcPts val="0"/>
                        </a:spcAft>
                      </a:pPr>
                      <a:r>
                        <a:rPr lang="en-US" sz="1000">
                          <a:effectLst/>
                        </a:rPr>
                        <a:t>99393</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Late childhood, age 5-11 years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1.50</a:t>
                      </a:r>
                      <a:endParaRPr lang="en-US" sz="1100">
                        <a:effectLst/>
                        <a:latin typeface="Calibri"/>
                        <a:ea typeface="Calibri"/>
                        <a:cs typeface="Times New Roman"/>
                      </a:endParaRPr>
                    </a:p>
                  </a:txBody>
                  <a:tcPr marL="68580" marR="68580" marT="0" marB="0"/>
                </a:tc>
              </a:tr>
              <a:tr h="201930">
                <a:tc>
                  <a:txBody>
                    <a:bodyPr/>
                    <a:lstStyle/>
                    <a:p>
                      <a:pPr marL="0" marR="0" algn="r">
                        <a:lnSpc>
                          <a:spcPct val="115000"/>
                        </a:lnSpc>
                        <a:spcBef>
                          <a:spcPts val="0"/>
                        </a:spcBef>
                        <a:spcAft>
                          <a:spcPts val="0"/>
                        </a:spcAft>
                      </a:pPr>
                      <a:r>
                        <a:rPr lang="en-US" sz="1000">
                          <a:effectLst/>
                        </a:rPr>
                        <a:t>99394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Adolescent, age 12-17 years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1.70</a:t>
                      </a:r>
                      <a:endParaRPr lang="en-US" sz="1100">
                        <a:effectLst/>
                        <a:latin typeface="Calibri"/>
                        <a:ea typeface="Calibri"/>
                        <a:cs typeface="Times New Roman"/>
                      </a:endParaRPr>
                    </a:p>
                  </a:txBody>
                  <a:tcPr marL="68580" marR="68580" marT="0" marB="0"/>
                </a:tc>
              </a:tr>
              <a:tr h="187960">
                <a:tc>
                  <a:txBody>
                    <a:bodyPr/>
                    <a:lstStyle/>
                    <a:p>
                      <a:pPr marL="0" marR="0" algn="r">
                        <a:lnSpc>
                          <a:spcPct val="115000"/>
                        </a:lnSpc>
                        <a:spcBef>
                          <a:spcPts val="0"/>
                        </a:spcBef>
                        <a:spcAft>
                          <a:spcPts val="0"/>
                        </a:spcAft>
                      </a:pPr>
                      <a:r>
                        <a:rPr lang="en-US" sz="1000">
                          <a:effectLst/>
                        </a:rPr>
                        <a:t>99395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18-39 years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1.75</a:t>
                      </a:r>
                      <a:endParaRPr lang="en-US" sz="1100">
                        <a:effectLst/>
                        <a:latin typeface="Calibri"/>
                        <a:ea typeface="Calibri"/>
                        <a:cs typeface="Times New Roman"/>
                      </a:endParaRPr>
                    </a:p>
                  </a:txBody>
                  <a:tcPr marL="68580" marR="68580" marT="0" marB="0"/>
                </a:tc>
              </a:tr>
              <a:tr h="187960">
                <a:tc>
                  <a:txBody>
                    <a:bodyPr/>
                    <a:lstStyle/>
                    <a:p>
                      <a:pPr marL="0" marR="0" algn="r">
                        <a:lnSpc>
                          <a:spcPct val="115000"/>
                        </a:lnSpc>
                        <a:spcBef>
                          <a:spcPts val="0"/>
                        </a:spcBef>
                        <a:spcAft>
                          <a:spcPts val="0"/>
                        </a:spcAft>
                      </a:pPr>
                      <a:r>
                        <a:rPr lang="en-US" sz="1000">
                          <a:effectLst/>
                        </a:rPr>
                        <a:t>99396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40-64 years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1.90</a:t>
                      </a:r>
                      <a:endParaRPr lang="en-US" sz="1100">
                        <a:effectLst/>
                        <a:latin typeface="Calibri"/>
                        <a:ea typeface="Calibri"/>
                        <a:cs typeface="Times New Roman"/>
                      </a:endParaRPr>
                    </a:p>
                  </a:txBody>
                  <a:tcPr marL="68580" marR="68580" marT="0" marB="0"/>
                </a:tc>
              </a:tr>
              <a:tr h="201930">
                <a:tc>
                  <a:txBody>
                    <a:bodyPr/>
                    <a:lstStyle/>
                    <a:p>
                      <a:pPr marL="0" marR="0" algn="r">
                        <a:lnSpc>
                          <a:spcPct val="115000"/>
                        </a:lnSpc>
                        <a:spcBef>
                          <a:spcPts val="0"/>
                        </a:spcBef>
                        <a:spcAft>
                          <a:spcPts val="0"/>
                        </a:spcAft>
                      </a:pPr>
                      <a:r>
                        <a:rPr lang="en-US" sz="1000">
                          <a:effectLst/>
                        </a:rPr>
                        <a:t>99397</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a:effectLst/>
                        </a:rPr>
                        <a:t>65 years of age and older</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000" dirty="0">
                          <a:effectLst/>
                        </a:rPr>
                        <a:t>2.0</a:t>
                      </a:r>
                      <a:endParaRPr lang="en-US" sz="1100" dirty="0">
                        <a:effectLst/>
                        <a:latin typeface="Calibri"/>
                        <a:ea typeface="Calibri"/>
                        <a:cs typeface="Times New Roman"/>
                      </a:endParaRPr>
                    </a:p>
                  </a:txBody>
                  <a:tcPr marL="68580" marR="68580" marT="0" marB="0"/>
                </a:tc>
              </a:tr>
            </a:tbl>
          </a:graphicData>
        </a:graphic>
      </p:graphicFrame>
      <p:sp>
        <p:nvSpPr>
          <p:cNvPr id="7"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100" dirty="0"/>
              <a:t>Preventive Medicine </a:t>
            </a:r>
            <a:r>
              <a:rPr lang="en-US" sz="2100" dirty="0" smtClean="0"/>
              <a:t>Visits</a:t>
            </a:r>
            <a:endParaRPr lang="en-US" sz="2100" dirty="0"/>
          </a:p>
        </p:txBody>
      </p:sp>
      <p:sp>
        <p:nvSpPr>
          <p:cNvPr id="4" name="Rectangle 3"/>
          <p:cNvSpPr/>
          <p:nvPr/>
        </p:nvSpPr>
        <p:spPr>
          <a:xfrm>
            <a:off x="457200" y="6031468"/>
            <a:ext cx="8229600"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accent1"/>
                </a:solidFill>
                <a:effectLst>
                  <a:outerShdw blurRad="38100" dist="38100" dir="2700000" algn="tl">
                    <a:srgbClr val="000000">
                      <a:alpha val="43137"/>
                    </a:srgbClr>
                  </a:outerShdw>
                </a:effectLst>
              </a:rPr>
              <a:t>**TIME BASED CODING DOESN’T APPLY**</a:t>
            </a:r>
            <a:endParaRPr lang="en-US" sz="2400" b="1" cap="none" spc="0" dirty="0">
              <a:ln w="12700">
                <a:solidFill>
                  <a:schemeClr val="tx2">
                    <a:satMod val="155000"/>
                  </a:schemeClr>
                </a:solidFill>
                <a:prstDash val="solid"/>
              </a:ln>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47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nchor="ctr"/>
          <a:lstStyle/>
          <a:p>
            <a:r>
              <a:rPr lang="en-US" b="1" dirty="0" smtClean="0"/>
              <a:t>Preventative Visits with E&amp;M</a:t>
            </a:r>
            <a:endParaRPr lang="en-US" b="1" dirty="0"/>
          </a:p>
        </p:txBody>
      </p:sp>
      <p:sp>
        <p:nvSpPr>
          <p:cNvPr id="3" name="Content Placeholder 2"/>
          <p:cNvSpPr>
            <a:spLocks noGrp="1"/>
          </p:cNvSpPr>
          <p:nvPr>
            <p:ph idx="1"/>
          </p:nvPr>
        </p:nvSpPr>
        <p:spPr>
          <a:xfrm>
            <a:off x="457200" y="1524000"/>
            <a:ext cx="8229600" cy="4724400"/>
          </a:xfrm>
        </p:spPr>
        <p:txBody>
          <a:bodyPr>
            <a:normAutofit fontScale="85000" lnSpcReduction="10000"/>
          </a:bodyPr>
          <a:lstStyle/>
          <a:p>
            <a:r>
              <a:rPr lang="en-US" sz="2200" b="1" dirty="0" smtClean="0"/>
              <a:t>If an abnormality or a preexisting problem is addressed in the process of the Preventive E&amp;M, and if the problem or abnormality is significant enough </a:t>
            </a:r>
            <a:r>
              <a:rPr lang="en-US" sz="2200" b="1" u="sng" dirty="0" smtClean="0"/>
              <a:t>to require additional work-up</a:t>
            </a:r>
            <a:r>
              <a:rPr lang="en-US" sz="2200" b="1" dirty="0" smtClean="0"/>
              <a:t>, then the appropriate problem-oriented E&amp;M--99201-5, 99212-5 (with -25) should be reported.</a:t>
            </a:r>
          </a:p>
          <a:p>
            <a:pPr marL="68580" indent="0">
              <a:buNone/>
            </a:pPr>
            <a:endParaRPr lang="en-US" sz="1400" b="1" dirty="0" smtClean="0"/>
          </a:p>
          <a:p>
            <a:pPr lvl="1"/>
            <a:r>
              <a:rPr lang="en-US" sz="2100" dirty="0" smtClean="0"/>
              <a:t>Documentation must support both services.  </a:t>
            </a:r>
          </a:p>
          <a:p>
            <a:pPr lvl="1"/>
            <a:r>
              <a:rPr lang="en-US" sz="2100" dirty="0" smtClean="0"/>
              <a:t>Work performed for the Preventive service </a:t>
            </a:r>
            <a:r>
              <a:rPr lang="en-US" sz="2100" b="1" u="sng" dirty="0" smtClean="0"/>
              <a:t>does not</a:t>
            </a:r>
            <a:r>
              <a:rPr lang="en-US" sz="2100" b="1" dirty="0" smtClean="0"/>
              <a:t> </a:t>
            </a:r>
            <a:r>
              <a:rPr lang="en-US" sz="2100" dirty="0" smtClean="0"/>
              <a:t>count toward the E&amp;M service.  </a:t>
            </a:r>
          </a:p>
          <a:p>
            <a:pPr lvl="2"/>
            <a:r>
              <a:rPr lang="en-US" sz="1900" dirty="0" smtClean="0"/>
              <a:t>A separate HPI describing the patient’s complaint supports additional work in the history.  If a portion of the exam performed is not routine for a preventive service, identify that portion.</a:t>
            </a:r>
            <a:endParaRPr lang="en-US" sz="1900" dirty="0"/>
          </a:p>
          <a:p>
            <a:pPr marL="68580" indent="0">
              <a:buNone/>
            </a:pPr>
            <a:endParaRPr lang="en-US" sz="2000" dirty="0" smtClean="0"/>
          </a:p>
          <a:p>
            <a:pPr marL="68580" indent="0">
              <a:buNone/>
            </a:pPr>
            <a:r>
              <a:rPr lang="en-US" sz="2000" b="1" u="sng" dirty="0" smtClean="0"/>
              <a:t>Sequencing:</a:t>
            </a:r>
            <a:r>
              <a:rPr lang="en-US" sz="2000" dirty="0" smtClean="0"/>
              <a:t/>
            </a:r>
            <a:br>
              <a:rPr lang="en-US" sz="2000" dirty="0" smtClean="0"/>
            </a:br>
            <a:r>
              <a:rPr lang="en-US" sz="2000" dirty="0" smtClean="0"/>
              <a:t>1: Preventive E&amp;M (99384–7</a:t>
            </a:r>
            <a:r>
              <a:rPr lang="en-US" sz="2000" dirty="0"/>
              <a:t>, 99394–7</a:t>
            </a:r>
            <a:r>
              <a:rPr lang="en-US" sz="2000" dirty="0" smtClean="0"/>
              <a:t>)</a:t>
            </a:r>
            <a:br>
              <a:rPr lang="en-US" sz="2000" dirty="0" smtClean="0"/>
            </a:br>
            <a:r>
              <a:rPr lang="en-US" sz="2000" dirty="0" smtClean="0"/>
              <a:t>2: Problem-oriented </a:t>
            </a:r>
            <a:r>
              <a:rPr lang="en-US" sz="2000" dirty="0"/>
              <a:t>E&amp;M </a:t>
            </a:r>
            <a:r>
              <a:rPr lang="en-US" sz="2000" dirty="0" smtClean="0"/>
              <a:t>(99201-5, 99212-5)</a:t>
            </a:r>
          </a:p>
          <a:p>
            <a:pPr marL="68580" indent="0">
              <a:buNone/>
            </a:pPr>
            <a:r>
              <a:rPr lang="en-US" sz="1900" dirty="0" smtClean="0"/>
              <a:t>You must append modifier -25 </a:t>
            </a:r>
            <a:r>
              <a:rPr lang="en-US" sz="1900" dirty="0"/>
              <a:t>to the problem-oriented E&amp;M (e.g., 99212-25</a:t>
            </a:r>
            <a:r>
              <a:rPr lang="en-US" sz="1900" dirty="0" smtClean="0"/>
              <a:t>). </a:t>
            </a:r>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Preventive Medicine </a:t>
            </a:r>
            <a:br>
              <a:rPr lang="en-US" sz="2000" dirty="0" smtClean="0"/>
            </a:br>
            <a:r>
              <a:rPr lang="en-US" sz="2000" dirty="0" smtClean="0"/>
              <a:t>visits with E&amp;M </a:t>
            </a:r>
            <a:endParaRPr lang="en-US" sz="2000" dirty="0"/>
          </a:p>
        </p:txBody>
      </p:sp>
    </p:spTree>
    <p:extLst>
      <p:ext uri="{BB962C8B-B14F-4D97-AF65-F5344CB8AC3E}">
        <p14:creationId xmlns:p14="http://schemas.microsoft.com/office/powerpoint/2010/main" val="60744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lstStyle/>
          <a:p>
            <a:r>
              <a:rPr lang="en-US" b="1" dirty="0" smtClean="0"/>
              <a:t>Preventative with E&amp;M TIPS</a:t>
            </a:r>
            <a:endParaRPr lang="en-US" b="1" dirty="0"/>
          </a:p>
        </p:txBody>
      </p:sp>
      <p:sp>
        <p:nvSpPr>
          <p:cNvPr id="3" name="Content Placeholder 2"/>
          <p:cNvSpPr>
            <a:spLocks noGrp="1"/>
          </p:cNvSpPr>
          <p:nvPr>
            <p:ph idx="1"/>
          </p:nvPr>
        </p:nvSpPr>
        <p:spPr>
          <a:xfrm>
            <a:off x="1223683" y="2209800"/>
            <a:ext cx="6777317" cy="3508977"/>
          </a:xfrm>
        </p:spPr>
        <p:txBody>
          <a:bodyPr>
            <a:normAutofit lnSpcReduction="10000"/>
          </a:bodyPr>
          <a:lstStyle/>
          <a:p>
            <a:r>
              <a:rPr lang="en-US" b="1" dirty="0" smtClean="0"/>
              <a:t>Can’t use time based coding!</a:t>
            </a:r>
          </a:p>
          <a:p>
            <a:endParaRPr lang="en-US" b="1" dirty="0" smtClean="0"/>
          </a:p>
          <a:p>
            <a:r>
              <a:rPr lang="en-US" b="1" dirty="0" smtClean="0"/>
              <a:t>Must </a:t>
            </a:r>
            <a:r>
              <a:rPr lang="en-US" b="1" dirty="0"/>
              <a:t>be for significant problem or issue that requires further work-up</a:t>
            </a:r>
            <a:r>
              <a:rPr lang="en-US" b="1" dirty="0" smtClean="0"/>
              <a:t>.</a:t>
            </a:r>
          </a:p>
          <a:p>
            <a:pPr lvl="1"/>
            <a:r>
              <a:rPr lang="en-US" dirty="0" smtClean="0"/>
              <a:t>Consults, labs, </a:t>
            </a:r>
            <a:r>
              <a:rPr lang="en-US" dirty="0" err="1" smtClean="0"/>
              <a:t>rads</a:t>
            </a:r>
            <a:r>
              <a:rPr lang="en-US" dirty="0" smtClean="0"/>
              <a:t> etc…</a:t>
            </a:r>
            <a:endParaRPr lang="en-US" dirty="0"/>
          </a:p>
          <a:p>
            <a:endParaRPr lang="en-US" b="1" dirty="0" smtClean="0"/>
          </a:p>
          <a:p>
            <a:r>
              <a:rPr lang="en-US" b="1" dirty="0" smtClean="0"/>
              <a:t>Prescribing a prescription or over the counter medicine isn’t always enough to justify further work-up.</a:t>
            </a:r>
          </a:p>
          <a:p>
            <a:endParaRPr lang="en-US" dirty="0" smtClean="0"/>
          </a:p>
          <a:p>
            <a:pPr marL="68580" indent="0">
              <a:buNone/>
            </a:pPr>
            <a:endParaRPr lang="en-US" dirty="0"/>
          </a:p>
        </p:txBody>
      </p:sp>
      <p:sp>
        <p:nvSpPr>
          <p:cNvPr id="5"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Preventive Medicine </a:t>
            </a:r>
            <a:br>
              <a:rPr lang="en-US" sz="2000" dirty="0" smtClean="0"/>
            </a:br>
            <a:r>
              <a:rPr lang="en-US" sz="2000" dirty="0" smtClean="0"/>
              <a:t>visits with E&amp;M </a:t>
            </a:r>
            <a:endParaRPr lang="en-US" sz="2000" dirty="0"/>
          </a:p>
        </p:txBody>
      </p:sp>
    </p:spTree>
    <p:extLst>
      <p:ext uri="{BB962C8B-B14F-4D97-AF65-F5344CB8AC3E}">
        <p14:creationId xmlns:p14="http://schemas.microsoft.com/office/powerpoint/2010/main" val="25576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970"/>
            <a:ext cx="3581400" cy="619570"/>
          </a:xfrm>
        </p:spPr>
        <p:txBody>
          <a:bodyPr anchor="ctr">
            <a:noAutofit/>
          </a:bodyPr>
          <a:lstStyle/>
          <a:p>
            <a:pPr algn="ctr"/>
            <a:r>
              <a:rPr lang="en-US" sz="2000" dirty="0" smtClean="0"/>
              <a:t>Evaluation &amp; Management </a:t>
            </a:r>
            <a:endParaRPr lang="en-US" sz="2000" dirty="0"/>
          </a:p>
        </p:txBody>
      </p:sp>
      <p:sp>
        <p:nvSpPr>
          <p:cNvPr id="3" name="Content Placeholder 2"/>
          <p:cNvSpPr>
            <a:spLocks noGrp="1"/>
          </p:cNvSpPr>
          <p:nvPr>
            <p:ph idx="1"/>
          </p:nvPr>
        </p:nvSpPr>
        <p:spPr>
          <a:xfrm>
            <a:off x="457200" y="1447800"/>
            <a:ext cx="8229600" cy="3657600"/>
          </a:xfrm>
        </p:spPr>
        <p:txBody>
          <a:bodyPr>
            <a:normAutofit/>
          </a:bodyPr>
          <a:lstStyle/>
          <a:p>
            <a:pPr marL="68580" indent="0">
              <a:buNone/>
            </a:pPr>
            <a:r>
              <a:rPr lang="en-US" b="1" dirty="0" smtClean="0"/>
              <a:t>Objectives</a:t>
            </a:r>
            <a:endParaRPr lang="en-US" dirty="0"/>
          </a:p>
          <a:p>
            <a:r>
              <a:rPr lang="en-US" dirty="0"/>
              <a:t>Learn documentation and medical necessity requirements for </a:t>
            </a:r>
            <a:r>
              <a:rPr lang="en-US" dirty="0" smtClean="0"/>
              <a:t>E&amp;M levels</a:t>
            </a:r>
          </a:p>
          <a:p>
            <a:endParaRPr lang="en-US" dirty="0"/>
          </a:p>
          <a:p>
            <a:r>
              <a:rPr lang="en-US" dirty="0"/>
              <a:t>Understand different types of E&amp;M codes </a:t>
            </a:r>
          </a:p>
          <a:p>
            <a:endParaRPr lang="en-US" dirty="0" smtClean="0"/>
          </a:p>
          <a:p>
            <a:r>
              <a:rPr lang="en-US" dirty="0" smtClean="0"/>
              <a:t>Understand key </a:t>
            </a:r>
            <a:r>
              <a:rPr lang="en-US" dirty="0"/>
              <a:t>component </a:t>
            </a:r>
            <a:r>
              <a:rPr lang="en-US" dirty="0" smtClean="0"/>
              <a:t>requirements for E&amp;M leveling</a:t>
            </a:r>
            <a:endParaRPr lang="en-US" dirty="0"/>
          </a:p>
        </p:txBody>
      </p:sp>
    </p:spTree>
    <p:extLst>
      <p:ext uri="{BB962C8B-B14F-4D97-AF65-F5344CB8AC3E}">
        <p14:creationId xmlns:p14="http://schemas.microsoft.com/office/powerpoint/2010/main" val="149485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762000"/>
          </a:xfrm>
        </p:spPr>
        <p:txBody>
          <a:bodyPr>
            <a:normAutofit fontScale="90000"/>
          </a:bodyPr>
          <a:lstStyle/>
          <a:p>
            <a:r>
              <a:rPr lang="en-US" b="1" dirty="0" smtClean="0"/>
              <a:t>Prolonged Services-Non Direct</a:t>
            </a:r>
            <a:endParaRPr lang="en-US" b="1" dirty="0"/>
          </a:p>
        </p:txBody>
      </p:sp>
      <p:sp>
        <p:nvSpPr>
          <p:cNvPr id="3" name="Content Placeholder 2"/>
          <p:cNvSpPr>
            <a:spLocks noGrp="1"/>
          </p:cNvSpPr>
          <p:nvPr>
            <p:ph idx="1"/>
          </p:nvPr>
        </p:nvSpPr>
        <p:spPr>
          <a:xfrm>
            <a:off x="457200" y="1143000"/>
            <a:ext cx="8229600" cy="3048000"/>
          </a:xfrm>
        </p:spPr>
        <p:txBody>
          <a:bodyPr>
            <a:normAutofit fontScale="85000" lnSpcReduction="10000"/>
          </a:bodyPr>
          <a:lstStyle/>
          <a:p>
            <a:endParaRPr lang="en-US" dirty="0"/>
          </a:p>
          <a:p>
            <a:r>
              <a:rPr lang="en-US" dirty="0" smtClean="0"/>
              <a:t>99358 </a:t>
            </a:r>
            <a:r>
              <a:rPr lang="en-US" dirty="0"/>
              <a:t>– Prolonged </a:t>
            </a:r>
            <a:r>
              <a:rPr lang="en-US" dirty="0" smtClean="0"/>
              <a:t>E&amp;M </a:t>
            </a:r>
            <a:r>
              <a:rPr lang="en-US" dirty="0"/>
              <a:t>service before and/or after direct patient care; first hour </a:t>
            </a:r>
            <a:r>
              <a:rPr lang="en-US" dirty="0" smtClean="0"/>
              <a:t/>
            </a:r>
            <a:br>
              <a:rPr lang="en-US" dirty="0" smtClean="0"/>
            </a:br>
            <a:endParaRPr lang="en-US" sz="1400" dirty="0"/>
          </a:p>
          <a:p>
            <a:r>
              <a:rPr lang="en-US" dirty="0" smtClean="0"/>
              <a:t>+99359 </a:t>
            </a:r>
            <a:r>
              <a:rPr lang="en-US" dirty="0"/>
              <a:t>– Prolonged </a:t>
            </a:r>
            <a:r>
              <a:rPr lang="en-US" dirty="0" smtClean="0"/>
              <a:t>E&amp;M service </a:t>
            </a:r>
            <a:r>
              <a:rPr lang="en-US" dirty="0"/>
              <a:t>before and/or after direct patient care; each additional 30 minutes (List separately in addition to code for prolonged service) </a:t>
            </a:r>
          </a:p>
          <a:p>
            <a:pPr marL="68580" indent="0">
              <a:buNone/>
            </a:pPr>
            <a:endParaRPr lang="en-US" sz="1400" dirty="0" smtClean="0"/>
          </a:p>
          <a:p>
            <a:pPr marL="68580" indent="0" algn="ctr">
              <a:buNone/>
            </a:pPr>
            <a:r>
              <a:rPr lang="en-US" b="1" dirty="0" smtClean="0"/>
              <a:t>*</a:t>
            </a:r>
            <a:r>
              <a:rPr lang="en-US" b="1" dirty="0"/>
              <a:t>Must document actual time spent in </a:t>
            </a:r>
            <a:r>
              <a:rPr lang="en-US" b="1" dirty="0" smtClean="0"/>
              <a:t>minutes</a:t>
            </a:r>
            <a:r>
              <a:rPr lang="en-US" b="1" dirty="0"/>
              <a:t>* </a:t>
            </a:r>
          </a:p>
          <a:p>
            <a:pPr marL="68580" indent="0" algn="ctr">
              <a:buNone/>
            </a:pPr>
            <a:r>
              <a:rPr lang="en-US" b="1" dirty="0"/>
              <a:t>*Specifically document why prolonged </a:t>
            </a:r>
            <a:r>
              <a:rPr lang="en-US" b="1" dirty="0" smtClean="0"/>
              <a:t>time </a:t>
            </a:r>
            <a:r>
              <a:rPr lang="en-US" b="1" dirty="0"/>
              <a:t>was necessary* </a:t>
            </a:r>
          </a:p>
        </p:txBody>
      </p:sp>
      <p:sp>
        <p:nvSpPr>
          <p:cNvPr id="4"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Prolonged Services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86213457"/>
              </p:ext>
            </p:extLst>
          </p:nvPr>
        </p:nvGraphicFramePr>
        <p:xfrm>
          <a:off x="1600200" y="4038600"/>
          <a:ext cx="5867400" cy="2361469"/>
        </p:xfrm>
        <a:graphic>
          <a:graphicData uri="http://schemas.openxmlformats.org/drawingml/2006/table">
            <a:tbl>
              <a:tblPr firstRow="1" bandRow="1">
                <a:tableStyleId>{5C22544A-7EE6-4342-B048-85BDC9FD1C3A}</a:tableStyleId>
              </a:tblPr>
              <a:tblGrid>
                <a:gridCol w="2933700"/>
                <a:gridCol w="2933700"/>
              </a:tblGrid>
              <a:tr h="436236">
                <a:tc>
                  <a:txBody>
                    <a:bodyPr/>
                    <a:lstStyle/>
                    <a:p>
                      <a:pPr algn="l"/>
                      <a:r>
                        <a:rPr lang="en-US" sz="1200" dirty="0" smtClean="0"/>
                        <a:t>Total Duration of Prolonged Services w/o</a:t>
                      </a:r>
                      <a:r>
                        <a:rPr lang="en-US" sz="1200" baseline="0" dirty="0" smtClean="0"/>
                        <a:t> direct patient contact</a:t>
                      </a:r>
                      <a:endParaRPr lang="en-US" sz="1200" dirty="0"/>
                    </a:p>
                  </a:txBody>
                  <a:tcPr/>
                </a:tc>
                <a:tc>
                  <a:txBody>
                    <a:bodyPr/>
                    <a:lstStyle/>
                    <a:p>
                      <a:pPr algn="l"/>
                      <a:r>
                        <a:rPr lang="en-US" sz="1200" dirty="0" smtClean="0"/>
                        <a:t>Code(s)</a:t>
                      </a:r>
                      <a:endParaRPr lang="en-US" sz="1200" dirty="0"/>
                    </a:p>
                  </a:txBody>
                  <a:tcPr/>
                </a:tc>
              </a:tr>
              <a:tr h="261742">
                <a:tc>
                  <a:txBody>
                    <a:bodyPr/>
                    <a:lstStyle/>
                    <a:p>
                      <a:pPr algn="l"/>
                      <a:r>
                        <a:rPr lang="en-US" sz="1200" dirty="0" smtClean="0"/>
                        <a:t>Less than</a:t>
                      </a:r>
                      <a:r>
                        <a:rPr lang="en-US" sz="1200" baseline="0" dirty="0" smtClean="0"/>
                        <a:t> 30 minutes</a:t>
                      </a:r>
                      <a:endParaRPr lang="en-US" sz="1200" dirty="0"/>
                    </a:p>
                  </a:txBody>
                  <a:tcPr/>
                </a:tc>
                <a:tc>
                  <a:txBody>
                    <a:bodyPr/>
                    <a:lstStyle/>
                    <a:p>
                      <a:pPr algn="l"/>
                      <a:r>
                        <a:rPr lang="en-US" sz="1200" dirty="0" smtClean="0"/>
                        <a:t>Not reported separately</a:t>
                      </a:r>
                      <a:endParaRPr lang="en-US" sz="1200" dirty="0"/>
                    </a:p>
                  </a:txBody>
                  <a:tcPr/>
                </a:tc>
              </a:tr>
              <a:tr h="436236">
                <a:tc>
                  <a:txBody>
                    <a:bodyPr/>
                    <a:lstStyle/>
                    <a:p>
                      <a:pPr algn="l"/>
                      <a:r>
                        <a:rPr lang="en-US" sz="1200" dirty="0" smtClean="0"/>
                        <a:t>30-74 minutes</a:t>
                      </a:r>
                      <a:r>
                        <a:rPr lang="en-US" sz="1200" baseline="0" dirty="0" smtClean="0"/>
                        <a:t> </a:t>
                      </a:r>
                      <a:endParaRPr lang="en-US" sz="1200" b="0" i="0" u="none" strike="noStrike" kern="1200" baseline="0" dirty="0" smtClean="0">
                        <a:solidFill>
                          <a:schemeClr val="dk1"/>
                        </a:solidFill>
                        <a:latin typeface="+mn-lt"/>
                        <a:ea typeface="+mn-ea"/>
                        <a:cs typeface="+mn-cs"/>
                      </a:endParaRPr>
                    </a:p>
                    <a:p>
                      <a:pPr algn="l"/>
                      <a:r>
                        <a:rPr lang="sv-SE" sz="1200" b="0" i="0" u="none" strike="noStrike" kern="1200" baseline="0" dirty="0" smtClean="0">
                          <a:solidFill>
                            <a:schemeClr val="dk1"/>
                          </a:solidFill>
                          <a:latin typeface="+mn-lt"/>
                          <a:ea typeface="+mn-ea"/>
                          <a:cs typeface="+mn-cs"/>
                        </a:rPr>
                        <a:t>(30 minutes - 1 hr. 14 min.) </a:t>
                      </a:r>
                    </a:p>
                  </a:txBody>
                  <a:tcPr/>
                </a:tc>
                <a:tc>
                  <a:txBody>
                    <a:bodyPr/>
                    <a:lstStyle/>
                    <a:p>
                      <a:pPr algn="l"/>
                      <a:r>
                        <a:rPr lang="en-US" sz="1200" b="0" i="0" u="none" strike="noStrike" kern="1200" baseline="0" dirty="0" smtClean="0">
                          <a:solidFill>
                            <a:schemeClr val="dk1"/>
                          </a:solidFill>
                          <a:latin typeface="+mn-lt"/>
                          <a:ea typeface="+mn-ea"/>
                          <a:cs typeface="+mn-cs"/>
                        </a:rPr>
                        <a:t>99358 X 1 	</a:t>
                      </a:r>
                    </a:p>
                  </a:txBody>
                  <a:tcPr/>
                </a:tc>
              </a:tr>
              <a:tr h="436236">
                <a:tc>
                  <a:txBody>
                    <a:bodyPr/>
                    <a:lstStyle/>
                    <a:p>
                      <a:pPr algn="l"/>
                      <a:r>
                        <a:rPr lang="en-US" sz="1200" dirty="0" smtClean="0"/>
                        <a:t>75-104 minutes</a:t>
                      </a:r>
                      <a:endParaRPr lang="en-US" sz="1200" b="0" i="0" u="none" strike="noStrike" kern="1200" baseline="0" dirty="0" smtClean="0">
                        <a:solidFill>
                          <a:schemeClr val="dk1"/>
                        </a:solidFill>
                        <a:latin typeface="+mn-lt"/>
                        <a:ea typeface="+mn-ea"/>
                        <a:cs typeface="+mn-cs"/>
                      </a:endParaRPr>
                    </a:p>
                    <a:p>
                      <a:pPr algn="l"/>
                      <a:r>
                        <a:rPr lang="sv-SE" sz="1200" b="0" i="0" u="none" strike="noStrike" kern="1200" baseline="0" dirty="0" smtClean="0">
                          <a:solidFill>
                            <a:schemeClr val="dk1"/>
                          </a:solidFill>
                          <a:latin typeface="+mn-lt"/>
                          <a:ea typeface="+mn-ea"/>
                          <a:cs typeface="+mn-cs"/>
                        </a:rPr>
                        <a:t>(1 hr. 15 min. - 1 hr. 44 min.)</a:t>
                      </a:r>
                    </a:p>
                  </a:txBody>
                  <a:tcPr/>
                </a:tc>
                <a:tc>
                  <a:txBody>
                    <a:bodyPr/>
                    <a:lstStyle/>
                    <a:p>
                      <a:pPr algn="l"/>
                      <a:r>
                        <a:rPr lang="en-US" sz="1200" b="0" i="0" u="none" strike="noStrike" kern="1200" baseline="0" dirty="0" smtClean="0">
                          <a:solidFill>
                            <a:schemeClr val="dk1"/>
                          </a:solidFill>
                          <a:latin typeface="+mn-lt"/>
                          <a:ea typeface="+mn-ea"/>
                          <a:cs typeface="+mn-cs"/>
                        </a:rPr>
                        <a:t>99358 X 1 AND 99359 X 1 </a:t>
                      </a:r>
                    </a:p>
                  </a:txBody>
                  <a:tcPr/>
                </a:tc>
              </a:tr>
              <a:tr h="715549">
                <a:tc>
                  <a:txBody>
                    <a:bodyPr/>
                    <a:lstStyle/>
                    <a:p>
                      <a:pPr algn="l"/>
                      <a:r>
                        <a:rPr lang="en-US" sz="1200" b="0" i="0" u="none" strike="noStrike" kern="1200" baseline="0" dirty="0" smtClean="0">
                          <a:solidFill>
                            <a:schemeClr val="dk1"/>
                          </a:solidFill>
                          <a:latin typeface="+mn-lt"/>
                          <a:ea typeface="+mn-ea"/>
                          <a:cs typeface="+mn-cs"/>
                        </a:rPr>
                        <a:t>105 or more</a:t>
                      </a:r>
                    </a:p>
                    <a:p>
                      <a:pPr algn="l"/>
                      <a:r>
                        <a:rPr lang="en-US" sz="1200" b="0" i="0" u="none" strike="noStrike" kern="1200" baseline="0" dirty="0" smtClean="0">
                          <a:solidFill>
                            <a:schemeClr val="dk1"/>
                          </a:solidFill>
                          <a:latin typeface="+mn-lt"/>
                          <a:ea typeface="+mn-ea"/>
                          <a:cs typeface="+mn-cs"/>
                        </a:rPr>
                        <a:t>(1 hr. 45 min. or more) 	</a:t>
                      </a:r>
                    </a:p>
                  </a:txBody>
                  <a:tcPr/>
                </a:tc>
                <a:tc>
                  <a:txBody>
                    <a:bodyPr/>
                    <a:lstStyle/>
                    <a:p>
                      <a:pPr algn="l"/>
                      <a:r>
                        <a:rPr lang="en-US" sz="1200" b="0" i="0" u="none" strike="noStrike" kern="1200" baseline="0" dirty="0" smtClean="0">
                          <a:solidFill>
                            <a:schemeClr val="dk1"/>
                          </a:solidFill>
                          <a:latin typeface="+mn-lt"/>
                          <a:ea typeface="+mn-ea"/>
                          <a:cs typeface="+mn-cs"/>
                        </a:rPr>
                        <a:t>99358 X 1 AND 99359 X 2 </a:t>
                      </a:r>
                    </a:p>
                    <a:p>
                      <a:pPr algn="l"/>
                      <a:r>
                        <a:rPr lang="en-US" sz="1200" b="0" i="0" u="none" strike="noStrike" kern="1200" baseline="0" dirty="0" smtClean="0">
                          <a:solidFill>
                            <a:schemeClr val="dk1"/>
                          </a:solidFill>
                          <a:latin typeface="+mn-lt"/>
                          <a:ea typeface="+mn-ea"/>
                          <a:cs typeface="+mn-cs"/>
                        </a:rPr>
                        <a:t>(1 hr. 45 min. or more) </a:t>
                      </a:r>
                      <a:br>
                        <a:rPr lang="en-US" sz="1200" b="0" i="0" u="none" strike="noStrike" kern="1200" baseline="0" dirty="0" smtClean="0">
                          <a:solidFill>
                            <a:schemeClr val="dk1"/>
                          </a:solidFill>
                          <a:latin typeface="+mn-lt"/>
                          <a:ea typeface="+mn-ea"/>
                          <a:cs typeface="+mn-cs"/>
                        </a:rPr>
                      </a:br>
                      <a:r>
                        <a:rPr lang="en-US" sz="1200" b="0" i="0" u="none" strike="noStrike" kern="1200" baseline="0" dirty="0" smtClean="0">
                          <a:solidFill>
                            <a:schemeClr val="dk1"/>
                          </a:solidFill>
                          <a:latin typeface="+mn-lt"/>
                          <a:ea typeface="+mn-ea"/>
                          <a:cs typeface="+mn-cs"/>
                        </a:rPr>
                        <a:t>or more for each additional 30 </a:t>
                      </a:r>
                      <a:r>
                        <a:rPr lang="en-US" sz="1200" b="0" i="0" u="none" strike="noStrike" kern="1200" baseline="0" dirty="0" err="1" smtClean="0">
                          <a:solidFill>
                            <a:schemeClr val="dk1"/>
                          </a:solidFill>
                          <a:latin typeface="+mn-lt"/>
                          <a:ea typeface="+mn-ea"/>
                          <a:cs typeface="+mn-cs"/>
                        </a:rPr>
                        <a:t>mins</a:t>
                      </a:r>
                      <a:endParaRPr lang="en-US" sz="12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183723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Example Verbiage:  </a:t>
            </a:r>
          </a:p>
          <a:p>
            <a:pPr marL="68580" indent="0">
              <a:buNone/>
            </a:pPr>
            <a:r>
              <a:rPr lang="en-US" dirty="0" smtClean="0"/>
              <a:t>An </a:t>
            </a:r>
            <a:r>
              <a:rPr lang="en-US" dirty="0"/>
              <a:t>additional 30 minutes of non-direct patient care time was spent reviewing the medical record from multiple hospital admissions and coordinating care with the Case Manager and subspecialists.</a:t>
            </a:r>
          </a:p>
          <a:p>
            <a:pPr marL="68580" indent="0">
              <a:buNone/>
            </a:pPr>
            <a:endParaRPr lang="en-US" dirty="0"/>
          </a:p>
        </p:txBody>
      </p:sp>
      <p:sp>
        <p:nvSpPr>
          <p:cNvPr id="4"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Prolonged Services</a:t>
            </a:r>
            <a:endParaRPr lang="en-US" sz="2800" dirty="0"/>
          </a:p>
        </p:txBody>
      </p:sp>
      <p:sp>
        <p:nvSpPr>
          <p:cNvPr id="5" name="Title 1"/>
          <p:cNvSpPr>
            <a:spLocks noGrp="1"/>
          </p:cNvSpPr>
          <p:nvPr>
            <p:ph type="title"/>
          </p:nvPr>
        </p:nvSpPr>
        <p:spPr>
          <a:xfrm>
            <a:off x="609600" y="1524000"/>
            <a:ext cx="7239000" cy="762000"/>
          </a:xfrm>
        </p:spPr>
        <p:txBody>
          <a:bodyPr>
            <a:normAutofit fontScale="90000"/>
          </a:bodyPr>
          <a:lstStyle/>
          <a:p>
            <a:r>
              <a:rPr lang="en-US" b="1" dirty="0" smtClean="0"/>
              <a:t>Prolonged Services-Non Direct</a:t>
            </a:r>
            <a:endParaRPr lang="en-US" b="1" dirty="0"/>
          </a:p>
        </p:txBody>
      </p:sp>
    </p:spTree>
    <p:extLst>
      <p:ext uri="{BB962C8B-B14F-4D97-AF65-F5344CB8AC3E}">
        <p14:creationId xmlns:p14="http://schemas.microsoft.com/office/powerpoint/2010/main" val="1788220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762000"/>
          </a:xfrm>
        </p:spPr>
        <p:txBody>
          <a:bodyPr>
            <a:normAutofit/>
          </a:bodyPr>
          <a:lstStyle/>
          <a:p>
            <a:r>
              <a:rPr lang="en-US" sz="3600" b="1" dirty="0" smtClean="0"/>
              <a:t>Prolonged Services-Direct</a:t>
            </a:r>
            <a:endParaRPr lang="en-US" sz="3600" b="1" dirty="0"/>
          </a:p>
        </p:txBody>
      </p:sp>
      <p:sp>
        <p:nvSpPr>
          <p:cNvPr id="3" name="Content Placeholder 2"/>
          <p:cNvSpPr>
            <a:spLocks noGrp="1"/>
          </p:cNvSpPr>
          <p:nvPr>
            <p:ph idx="1"/>
          </p:nvPr>
        </p:nvSpPr>
        <p:spPr>
          <a:xfrm>
            <a:off x="457200" y="2286000"/>
            <a:ext cx="8229600" cy="1752600"/>
          </a:xfrm>
        </p:spPr>
        <p:txBody>
          <a:bodyPr>
            <a:noAutofit/>
          </a:bodyPr>
          <a:lstStyle/>
          <a:p>
            <a:r>
              <a:rPr lang="en-US" sz="1400" dirty="0" smtClean="0"/>
              <a:t>99354 </a:t>
            </a:r>
            <a:r>
              <a:rPr lang="en-US" sz="1400" dirty="0"/>
              <a:t>- Prolonged E &amp; M or psychotherapy service(s) (beyond the typical service time of the primary procedure) requiring </a:t>
            </a:r>
            <a:r>
              <a:rPr lang="en-US" sz="1400" b="1" dirty="0"/>
              <a:t>direct patient contact</a:t>
            </a:r>
            <a:r>
              <a:rPr lang="en-US" sz="1400" dirty="0"/>
              <a:t> beyond the usual service; </a:t>
            </a:r>
            <a:r>
              <a:rPr lang="en-US" sz="1400" b="1" dirty="0"/>
              <a:t>first hour </a:t>
            </a:r>
            <a:r>
              <a:rPr lang="en-US" sz="1400" dirty="0"/>
              <a:t>(List in addition to E &amp; M or psychotherapy service) </a:t>
            </a:r>
            <a:endParaRPr lang="en-US" sz="1400" dirty="0" smtClean="0"/>
          </a:p>
          <a:p>
            <a:endParaRPr lang="en-US" sz="600" dirty="0"/>
          </a:p>
          <a:p>
            <a:r>
              <a:rPr lang="en-US" sz="1400" dirty="0" smtClean="0"/>
              <a:t>+99355 </a:t>
            </a:r>
            <a:r>
              <a:rPr lang="en-US" sz="1400" dirty="0"/>
              <a:t>- Prolonged E &amp; M or psychotherapy service(s) (beyond the typical service time of the primary procedure) requiring </a:t>
            </a:r>
            <a:r>
              <a:rPr lang="en-US" sz="1400" b="1" dirty="0"/>
              <a:t>direct patient contact</a:t>
            </a:r>
            <a:r>
              <a:rPr lang="en-US" sz="1400" dirty="0"/>
              <a:t> beyond the usual service; </a:t>
            </a:r>
            <a:r>
              <a:rPr lang="en-US" sz="1400" b="1" dirty="0"/>
              <a:t>each additional 30 minutes</a:t>
            </a:r>
            <a:r>
              <a:rPr lang="en-US" sz="1400" dirty="0"/>
              <a:t> (List in addition to 99354) </a:t>
            </a:r>
            <a:endParaRPr lang="en-US" sz="400" dirty="0" smtClean="0"/>
          </a:p>
          <a:p>
            <a:pPr marL="68580" indent="0">
              <a:buNone/>
            </a:pPr>
            <a:endParaRPr lang="en-US" sz="400" dirty="0" smtClean="0"/>
          </a:p>
          <a:p>
            <a:pPr marL="68580" indent="0" algn="ctr">
              <a:buNone/>
            </a:pPr>
            <a:r>
              <a:rPr lang="en-US" sz="1400" b="1" dirty="0" smtClean="0"/>
              <a:t>*</a:t>
            </a:r>
            <a:r>
              <a:rPr lang="en-US" sz="1400" b="1" dirty="0"/>
              <a:t>Must document total time spent </a:t>
            </a:r>
            <a:r>
              <a:rPr lang="en-US" sz="1400" b="1" dirty="0" smtClean="0"/>
              <a:t>face-to-face </a:t>
            </a:r>
            <a:r>
              <a:rPr lang="en-US" sz="1400" b="1" dirty="0"/>
              <a:t>with patient* </a:t>
            </a:r>
          </a:p>
        </p:txBody>
      </p:sp>
      <p:graphicFrame>
        <p:nvGraphicFramePr>
          <p:cNvPr id="7" name="Table 6"/>
          <p:cNvGraphicFramePr>
            <a:graphicFrameLocks noGrp="1"/>
          </p:cNvGraphicFramePr>
          <p:nvPr>
            <p:extLst>
              <p:ext uri="{D42A27DB-BD31-4B8C-83A1-F6EECF244321}">
                <p14:modId xmlns:p14="http://schemas.microsoft.com/office/powerpoint/2010/main" val="3468309266"/>
              </p:ext>
            </p:extLst>
          </p:nvPr>
        </p:nvGraphicFramePr>
        <p:xfrm>
          <a:off x="1600200" y="4114800"/>
          <a:ext cx="5867400" cy="2361469"/>
        </p:xfrm>
        <a:graphic>
          <a:graphicData uri="http://schemas.openxmlformats.org/drawingml/2006/table">
            <a:tbl>
              <a:tblPr firstRow="1" bandRow="1">
                <a:tableStyleId>{5C22544A-7EE6-4342-B048-85BDC9FD1C3A}</a:tableStyleId>
              </a:tblPr>
              <a:tblGrid>
                <a:gridCol w="2933700"/>
                <a:gridCol w="2933700"/>
              </a:tblGrid>
              <a:tr h="436236">
                <a:tc>
                  <a:txBody>
                    <a:bodyPr/>
                    <a:lstStyle/>
                    <a:p>
                      <a:pPr algn="l"/>
                      <a:r>
                        <a:rPr lang="en-US" sz="1200" dirty="0" smtClean="0"/>
                        <a:t>Total Duration of Prolonged Services with</a:t>
                      </a:r>
                      <a:r>
                        <a:rPr lang="en-US" sz="1200" baseline="0" dirty="0" smtClean="0"/>
                        <a:t> direct patient contact</a:t>
                      </a:r>
                      <a:endParaRPr lang="en-US" sz="1200" dirty="0"/>
                    </a:p>
                  </a:txBody>
                  <a:tcPr/>
                </a:tc>
                <a:tc>
                  <a:txBody>
                    <a:bodyPr/>
                    <a:lstStyle/>
                    <a:p>
                      <a:pPr algn="l"/>
                      <a:r>
                        <a:rPr lang="en-US" sz="1200" dirty="0" smtClean="0"/>
                        <a:t>Code(s)</a:t>
                      </a:r>
                      <a:endParaRPr lang="en-US" sz="1200" dirty="0"/>
                    </a:p>
                  </a:txBody>
                  <a:tcPr/>
                </a:tc>
              </a:tr>
              <a:tr h="261742">
                <a:tc>
                  <a:txBody>
                    <a:bodyPr/>
                    <a:lstStyle/>
                    <a:p>
                      <a:pPr algn="l"/>
                      <a:r>
                        <a:rPr lang="en-US" sz="1200" dirty="0" smtClean="0"/>
                        <a:t>Less than</a:t>
                      </a:r>
                      <a:r>
                        <a:rPr lang="en-US" sz="1200" baseline="0" dirty="0" smtClean="0"/>
                        <a:t> 30 minutes</a:t>
                      </a:r>
                      <a:endParaRPr lang="en-US" sz="1200" dirty="0"/>
                    </a:p>
                  </a:txBody>
                  <a:tcPr/>
                </a:tc>
                <a:tc>
                  <a:txBody>
                    <a:bodyPr/>
                    <a:lstStyle/>
                    <a:p>
                      <a:pPr algn="l"/>
                      <a:r>
                        <a:rPr lang="en-US" sz="1200" dirty="0" smtClean="0"/>
                        <a:t>Not reported separately</a:t>
                      </a:r>
                      <a:endParaRPr lang="en-US" sz="1200" dirty="0"/>
                    </a:p>
                  </a:txBody>
                  <a:tcPr/>
                </a:tc>
              </a:tr>
              <a:tr h="436236">
                <a:tc>
                  <a:txBody>
                    <a:bodyPr/>
                    <a:lstStyle/>
                    <a:p>
                      <a:pPr algn="l"/>
                      <a:r>
                        <a:rPr lang="en-US" sz="1200" dirty="0" smtClean="0"/>
                        <a:t>30-74 minutes</a:t>
                      </a:r>
                      <a:r>
                        <a:rPr lang="en-US" sz="1200" baseline="0" dirty="0" smtClean="0"/>
                        <a:t> </a:t>
                      </a:r>
                      <a:endParaRPr lang="en-US" sz="1200" b="0" i="0" u="none" strike="noStrike" kern="1200" baseline="0" dirty="0" smtClean="0">
                        <a:solidFill>
                          <a:schemeClr val="dk1"/>
                        </a:solidFill>
                        <a:latin typeface="+mn-lt"/>
                        <a:ea typeface="+mn-ea"/>
                        <a:cs typeface="+mn-cs"/>
                      </a:endParaRPr>
                    </a:p>
                    <a:p>
                      <a:pPr algn="l"/>
                      <a:r>
                        <a:rPr lang="sv-SE" sz="1200" b="0" i="0" u="none" strike="noStrike" kern="1200" baseline="0" dirty="0" smtClean="0">
                          <a:solidFill>
                            <a:schemeClr val="dk1"/>
                          </a:solidFill>
                          <a:latin typeface="+mn-lt"/>
                          <a:ea typeface="+mn-ea"/>
                          <a:cs typeface="+mn-cs"/>
                        </a:rPr>
                        <a:t>(30 minutes - 1 hr. 14 min.) </a:t>
                      </a:r>
                    </a:p>
                  </a:txBody>
                  <a:tcPr/>
                </a:tc>
                <a:tc>
                  <a:txBody>
                    <a:bodyPr/>
                    <a:lstStyle/>
                    <a:p>
                      <a:pPr algn="l"/>
                      <a:r>
                        <a:rPr lang="en-US" sz="1200" b="0" i="0" u="none" strike="noStrike" kern="1200" baseline="0" dirty="0" smtClean="0">
                          <a:solidFill>
                            <a:schemeClr val="dk1"/>
                          </a:solidFill>
                          <a:latin typeface="+mn-lt"/>
                          <a:ea typeface="+mn-ea"/>
                          <a:cs typeface="+mn-cs"/>
                        </a:rPr>
                        <a:t>99354 X 1 	</a:t>
                      </a:r>
                    </a:p>
                  </a:txBody>
                  <a:tcPr/>
                </a:tc>
              </a:tr>
              <a:tr h="436236">
                <a:tc>
                  <a:txBody>
                    <a:bodyPr/>
                    <a:lstStyle/>
                    <a:p>
                      <a:pPr algn="l"/>
                      <a:r>
                        <a:rPr lang="en-US" sz="1200" dirty="0" smtClean="0"/>
                        <a:t>75-104 minutes</a:t>
                      </a:r>
                      <a:endParaRPr lang="en-US" sz="1200" b="0" i="0" u="none" strike="noStrike" kern="1200" baseline="0" dirty="0" smtClean="0">
                        <a:solidFill>
                          <a:schemeClr val="dk1"/>
                        </a:solidFill>
                        <a:latin typeface="+mn-lt"/>
                        <a:ea typeface="+mn-ea"/>
                        <a:cs typeface="+mn-cs"/>
                      </a:endParaRPr>
                    </a:p>
                    <a:p>
                      <a:pPr algn="l"/>
                      <a:r>
                        <a:rPr lang="sv-SE" sz="1200" b="0" i="0" u="none" strike="noStrike" kern="1200" baseline="0" dirty="0" smtClean="0">
                          <a:solidFill>
                            <a:schemeClr val="dk1"/>
                          </a:solidFill>
                          <a:latin typeface="+mn-lt"/>
                          <a:ea typeface="+mn-ea"/>
                          <a:cs typeface="+mn-cs"/>
                        </a:rPr>
                        <a:t>(1 hr. 15 min. - 1 hr. 44 min.)</a:t>
                      </a:r>
                    </a:p>
                  </a:txBody>
                  <a:tcPr/>
                </a:tc>
                <a:tc>
                  <a:txBody>
                    <a:bodyPr/>
                    <a:lstStyle/>
                    <a:p>
                      <a:pPr algn="l"/>
                      <a:r>
                        <a:rPr lang="en-US" sz="1200" b="0" i="0" u="none" strike="noStrike" kern="1200" baseline="0" dirty="0" smtClean="0">
                          <a:solidFill>
                            <a:schemeClr val="dk1"/>
                          </a:solidFill>
                          <a:latin typeface="+mn-lt"/>
                          <a:ea typeface="+mn-ea"/>
                          <a:cs typeface="+mn-cs"/>
                        </a:rPr>
                        <a:t>99354 X 1 AND 99355 X 1 </a:t>
                      </a:r>
                    </a:p>
                  </a:txBody>
                  <a:tcPr/>
                </a:tc>
              </a:tr>
              <a:tr h="715549">
                <a:tc>
                  <a:txBody>
                    <a:bodyPr/>
                    <a:lstStyle/>
                    <a:p>
                      <a:pPr algn="l"/>
                      <a:r>
                        <a:rPr lang="en-US" sz="1200" b="0" i="0" u="none" strike="noStrike" kern="1200" baseline="0" dirty="0" smtClean="0">
                          <a:solidFill>
                            <a:schemeClr val="dk1"/>
                          </a:solidFill>
                          <a:latin typeface="+mn-lt"/>
                          <a:ea typeface="+mn-ea"/>
                          <a:cs typeface="+mn-cs"/>
                        </a:rPr>
                        <a:t>105 or more</a:t>
                      </a:r>
                    </a:p>
                    <a:p>
                      <a:pPr algn="l"/>
                      <a:r>
                        <a:rPr lang="en-US" sz="1200" b="0" i="0" u="none" strike="noStrike" kern="1200" baseline="0" dirty="0" smtClean="0">
                          <a:solidFill>
                            <a:schemeClr val="dk1"/>
                          </a:solidFill>
                          <a:latin typeface="+mn-lt"/>
                          <a:ea typeface="+mn-ea"/>
                          <a:cs typeface="+mn-cs"/>
                        </a:rPr>
                        <a:t>(1 hr. 45 min. or more) 	</a:t>
                      </a:r>
                    </a:p>
                  </a:txBody>
                  <a:tcPr/>
                </a:tc>
                <a:tc>
                  <a:txBody>
                    <a:bodyPr/>
                    <a:lstStyle/>
                    <a:p>
                      <a:pPr algn="l"/>
                      <a:r>
                        <a:rPr lang="en-US" sz="1200" b="0" i="0" u="none" strike="noStrike" kern="1200" baseline="0" dirty="0" smtClean="0">
                          <a:solidFill>
                            <a:schemeClr val="dk1"/>
                          </a:solidFill>
                          <a:latin typeface="+mn-lt"/>
                          <a:ea typeface="+mn-ea"/>
                          <a:cs typeface="+mn-cs"/>
                        </a:rPr>
                        <a:t>99354 X 1 AND 99355 X 2 </a:t>
                      </a:r>
                    </a:p>
                    <a:p>
                      <a:pPr algn="l"/>
                      <a:r>
                        <a:rPr lang="en-US" sz="1200" b="0" i="0" u="none" strike="noStrike" kern="1200" baseline="0" dirty="0" smtClean="0">
                          <a:solidFill>
                            <a:schemeClr val="dk1"/>
                          </a:solidFill>
                          <a:latin typeface="+mn-lt"/>
                          <a:ea typeface="+mn-ea"/>
                          <a:cs typeface="+mn-cs"/>
                        </a:rPr>
                        <a:t>(1 hr. 45 min. or more) </a:t>
                      </a:r>
                      <a:br>
                        <a:rPr lang="en-US" sz="1200" b="0" i="0" u="none" strike="noStrike" kern="1200" baseline="0" dirty="0" smtClean="0">
                          <a:solidFill>
                            <a:schemeClr val="dk1"/>
                          </a:solidFill>
                          <a:latin typeface="+mn-lt"/>
                          <a:ea typeface="+mn-ea"/>
                          <a:cs typeface="+mn-cs"/>
                        </a:rPr>
                      </a:br>
                      <a:r>
                        <a:rPr lang="en-US" sz="1200" b="0" i="0" u="none" strike="noStrike" kern="1200" baseline="0" dirty="0" smtClean="0">
                          <a:solidFill>
                            <a:schemeClr val="dk1"/>
                          </a:solidFill>
                          <a:latin typeface="+mn-lt"/>
                          <a:ea typeface="+mn-ea"/>
                          <a:cs typeface="+mn-cs"/>
                        </a:rPr>
                        <a:t>or more for each additional 30 </a:t>
                      </a:r>
                      <a:r>
                        <a:rPr lang="en-US" sz="1200" b="0" i="0" u="none" strike="noStrike" kern="1200" baseline="0" dirty="0" err="1" smtClean="0">
                          <a:solidFill>
                            <a:schemeClr val="dk1"/>
                          </a:solidFill>
                          <a:latin typeface="+mn-lt"/>
                          <a:ea typeface="+mn-ea"/>
                          <a:cs typeface="+mn-cs"/>
                        </a:rPr>
                        <a:t>mins</a:t>
                      </a:r>
                      <a:endParaRPr lang="en-US" sz="1200" b="0" i="0" u="none" strike="noStrike" kern="1200" baseline="0" dirty="0" smtClean="0">
                        <a:solidFill>
                          <a:schemeClr val="dk1"/>
                        </a:solidFill>
                        <a:latin typeface="+mn-lt"/>
                        <a:ea typeface="+mn-ea"/>
                        <a:cs typeface="+mn-cs"/>
                      </a:endParaRPr>
                    </a:p>
                  </a:txBody>
                  <a:tcPr/>
                </a:tc>
              </a:tr>
            </a:tbl>
          </a:graphicData>
        </a:graphic>
      </p:graphicFrame>
      <p:sp>
        <p:nvSpPr>
          <p:cNvPr id="6"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Prolonged Services</a:t>
            </a:r>
            <a:endParaRPr lang="en-US" sz="2800" dirty="0"/>
          </a:p>
        </p:txBody>
      </p:sp>
      <p:sp>
        <p:nvSpPr>
          <p:cNvPr id="4" name="TextBox 3"/>
          <p:cNvSpPr txBox="1"/>
          <p:nvPr/>
        </p:nvSpPr>
        <p:spPr>
          <a:xfrm>
            <a:off x="609600" y="1219200"/>
            <a:ext cx="7924800" cy="984885"/>
          </a:xfrm>
          <a:prstGeom prst="rect">
            <a:avLst/>
          </a:prstGeom>
          <a:noFill/>
        </p:spPr>
        <p:txBody>
          <a:bodyPr wrap="square" rtlCol="0">
            <a:spAutoFit/>
          </a:bodyPr>
          <a:lstStyle/>
          <a:p>
            <a:pPr algn="ctr"/>
            <a:r>
              <a:rPr lang="en-US" sz="2000" b="1" dirty="0" smtClean="0"/>
              <a:t>Typical time for a Level 5 Visit is </a:t>
            </a:r>
            <a:r>
              <a:rPr lang="en-US" sz="2000" b="1" u="sng" dirty="0" smtClean="0"/>
              <a:t>generally</a:t>
            </a:r>
            <a:r>
              <a:rPr lang="en-US" sz="2000" b="1" dirty="0" smtClean="0"/>
              <a:t> maxed out</a:t>
            </a:r>
            <a:r>
              <a:rPr lang="en-US" sz="2000" b="1" smtClean="0"/>
              <a:t>, </a:t>
            </a:r>
            <a:br>
              <a:rPr lang="en-US" sz="2000" b="1" smtClean="0"/>
            </a:br>
            <a:r>
              <a:rPr lang="en-US" sz="2000" b="1" smtClean="0"/>
              <a:t>when </a:t>
            </a:r>
            <a:r>
              <a:rPr lang="en-US" sz="2000" b="1" dirty="0" smtClean="0"/>
              <a:t>using a Direct Prolonged Service code.</a:t>
            </a:r>
            <a:r>
              <a:rPr lang="en-US" dirty="0" smtClean="0"/>
              <a:t/>
            </a:r>
            <a:br>
              <a:rPr lang="en-US" dirty="0" smtClean="0"/>
            </a:br>
            <a:r>
              <a:rPr lang="en-US" sz="1600" dirty="0" smtClean="0"/>
              <a:t>99215-Established patient-40 minutes       99205-New patient-60 minutes</a:t>
            </a:r>
            <a:endParaRPr lang="en-US" sz="1600" dirty="0"/>
          </a:p>
        </p:txBody>
      </p:sp>
    </p:spTree>
    <p:extLst>
      <p:ext uri="{BB962C8B-B14F-4D97-AF65-F5344CB8AC3E}">
        <p14:creationId xmlns:p14="http://schemas.microsoft.com/office/powerpoint/2010/main" val="2413956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924800" cy="4648200"/>
          </a:xfrm>
        </p:spPr>
        <p:txBody>
          <a:bodyPr>
            <a:normAutofit fontScale="92500" lnSpcReduction="20000"/>
          </a:bodyPr>
          <a:lstStyle/>
          <a:p>
            <a:pPr marL="68580" indent="0">
              <a:buNone/>
            </a:pPr>
            <a:r>
              <a:rPr lang="en-US" b="1" dirty="0" smtClean="0"/>
              <a:t>Example Verbiage:  </a:t>
            </a:r>
          </a:p>
          <a:p>
            <a:pPr marL="68580" indent="0">
              <a:buNone/>
            </a:pPr>
            <a:r>
              <a:rPr lang="en-US" i="1" u="sng" dirty="0" smtClean="0"/>
              <a:t>*Established </a:t>
            </a:r>
            <a:r>
              <a:rPr lang="en-US" i="1" u="sng" dirty="0"/>
              <a:t>patient:</a:t>
            </a:r>
          </a:p>
          <a:p>
            <a:pPr marL="68580" indent="0">
              <a:buNone/>
            </a:pPr>
            <a:r>
              <a:rPr lang="en-US" dirty="0" smtClean="0"/>
              <a:t>70 </a:t>
            </a:r>
            <a:r>
              <a:rPr lang="en-US" dirty="0" err="1"/>
              <a:t>mins</a:t>
            </a:r>
            <a:r>
              <a:rPr lang="en-US" dirty="0"/>
              <a:t> spent with patient and father.  Of this time, greater than 3</a:t>
            </a:r>
            <a:r>
              <a:rPr lang="en-US" dirty="0" smtClean="0"/>
              <a:t>5 </a:t>
            </a:r>
            <a:r>
              <a:rPr lang="en-US" dirty="0" err="1"/>
              <a:t>mins</a:t>
            </a:r>
            <a:r>
              <a:rPr lang="en-US" dirty="0"/>
              <a:t> were spent counseling patients’ Father and coordinating care as it relates to asthma and in particular, the current and potential future medical regimen for managing asthma</a:t>
            </a:r>
            <a:r>
              <a:rPr lang="en-US" dirty="0" smtClean="0"/>
              <a:t>.</a:t>
            </a:r>
          </a:p>
          <a:p>
            <a:pPr marL="68580" indent="0">
              <a:buNone/>
            </a:pPr>
            <a:r>
              <a:rPr lang="en-US" i="1" u="sng" dirty="0" smtClean="0"/>
              <a:t>Supports a 99215 and 99354</a:t>
            </a:r>
          </a:p>
          <a:p>
            <a:pPr marL="68580" indent="0">
              <a:buNone/>
            </a:pPr>
            <a:endParaRPr lang="en-US" u="sng" dirty="0" smtClean="0"/>
          </a:p>
          <a:p>
            <a:pPr marL="68580" indent="0">
              <a:buNone/>
            </a:pPr>
            <a:r>
              <a:rPr lang="en-US" u="sng" dirty="0" smtClean="0"/>
              <a:t>*New </a:t>
            </a:r>
            <a:r>
              <a:rPr lang="en-US" u="sng" dirty="0"/>
              <a:t>patient:</a:t>
            </a:r>
          </a:p>
          <a:p>
            <a:pPr marL="68580" indent="0">
              <a:buNone/>
            </a:pPr>
            <a:r>
              <a:rPr lang="en-US" i="1" dirty="0" smtClean="0"/>
              <a:t>Greater than 50% of 90 minute visit spent in counseling/discussing follow-up plan, parent being an advocate, stooling patterns, diet and behavior.</a:t>
            </a:r>
            <a:br>
              <a:rPr lang="en-US" i="1" dirty="0" smtClean="0"/>
            </a:br>
            <a:r>
              <a:rPr lang="en-US" i="1" u="sng" dirty="0" smtClean="0"/>
              <a:t>Supports </a:t>
            </a:r>
            <a:r>
              <a:rPr lang="en-US" i="1" u="sng" dirty="0"/>
              <a:t>a 99205 and 99354</a:t>
            </a:r>
          </a:p>
          <a:p>
            <a:pPr marL="68580" indent="0">
              <a:buNone/>
            </a:pPr>
            <a:endParaRPr lang="en-US" i="1" u="sng" dirty="0" smtClean="0"/>
          </a:p>
        </p:txBody>
      </p:sp>
      <p:sp>
        <p:nvSpPr>
          <p:cNvPr id="4" name="Title 1"/>
          <p:cNvSpPr txBox="1">
            <a:spLocks/>
          </p:cNvSpPr>
          <p:nvPr/>
        </p:nvSpPr>
        <p:spPr>
          <a:xfrm>
            <a:off x="4648200" y="-9970"/>
            <a:ext cx="35052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Prolonged Services</a:t>
            </a:r>
            <a:endParaRPr lang="en-US" sz="2800" dirty="0"/>
          </a:p>
        </p:txBody>
      </p:sp>
      <p:sp>
        <p:nvSpPr>
          <p:cNvPr id="5" name="Title 1"/>
          <p:cNvSpPr>
            <a:spLocks noGrp="1"/>
          </p:cNvSpPr>
          <p:nvPr>
            <p:ph type="title"/>
          </p:nvPr>
        </p:nvSpPr>
        <p:spPr>
          <a:xfrm>
            <a:off x="609600" y="838200"/>
            <a:ext cx="7239000" cy="762000"/>
          </a:xfrm>
        </p:spPr>
        <p:txBody>
          <a:bodyPr>
            <a:normAutofit/>
          </a:bodyPr>
          <a:lstStyle/>
          <a:p>
            <a:r>
              <a:rPr lang="en-US" b="1" dirty="0" smtClean="0"/>
              <a:t>Prolonged Services-Direct</a:t>
            </a:r>
            <a:endParaRPr lang="en-US" b="1" dirty="0"/>
          </a:p>
        </p:txBody>
      </p:sp>
    </p:spTree>
    <p:extLst>
      <p:ext uri="{BB962C8B-B14F-4D97-AF65-F5344CB8AC3E}">
        <p14:creationId xmlns:p14="http://schemas.microsoft.com/office/powerpoint/2010/main" val="707204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457200"/>
            <a:ext cx="4343400" cy="914400"/>
          </a:xfrm>
        </p:spPr>
        <p:txBody>
          <a:bodyPr anchor="ctr">
            <a:normAutofit/>
          </a:bodyPr>
          <a:lstStyle/>
          <a:p>
            <a:r>
              <a:rPr lang="en-US" sz="3200" b="1" dirty="0" smtClean="0"/>
              <a:t>Usage of Modifier 25</a:t>
            </a:r>
            <a:endParaRPr lang="en-US" sz="3200" b="1" dirty="0"/>
          </a:p>
        </p:txBody>
      </p:sp>
      <p:sp>
        <p:nvSpPr>
          <p:cNvPr id="3" name="Content Placeholder 2"/>
          <p:cNvSpPr>
            <a:spLocks noGrp="1"/>
          </p:cNvSpPr>
          <p:nvPr>
            <p:ph idx="1"/>
          </p:nvPr>
        </p:nvSpPr>
        <p:spPr>
          <a:xfrm>
            <a:off x="457200" y="2133600"/>
            <a:ext cx="8229600" cy="4343400"/>
          </a:xfrm>
        </p:spPr>
        <p:txBody>
          <a:bodyPr>
            <a:normAutofit fontScale="85000" lnSpcReduction="20000"/>
          </a:bodyPr>
          <a:lstStyle/>
          <a:p>
            <a:pPr marL="0" indent="0" algn="ctr">
              <a:spcBef>
                <a:spcPts val="0"/>
              </a:spcBef>
              <a:buNone/>
              <a:defRPr/>
            </a:pPr>
            <a:r>
              <a:rPr lang="en-US" sz="2300" b="1" dirty="0" smtClean="0"/>
              <a:t>Anytime </a:t>
            </a:r>
            <a:r>
              <a:rPr lang="en-US" sz="2300" b="1" dirty="0"/>
              <a:t>a Problem Oriented E&amp;M service and a procedure/service identified by a CPT code was performed at the same encounter, there should be a Modifier 25 attached to the </a:t>
            </a:r>
            <a:r>
              <a:rPr lang="en-US" sz="2300" b="1" dirty="0" smtClean="0"/>
              <a:t>Problem Oriented E&amp;M </a:t>
            </a:r>
            <a:r>
              <a:rPr lang="en-US" sz="2300" b="1" dirty="0"/>
              <a:t>code</a:t>
            </a:r>
            <a:r>
              <a:rPr lang="en-US" sz="2300" b="1" dirty="0" smtClean="0"/>
              <a:t>.</a:t>
            </a:r>
          </a:p>
          <a:p>
            <a:pPr marL="0" indent="0" algn="ctr">
              <a:spcBef>
                <a:spcPts val="0"/>
              </a:spcBef>
              <a:buNone/>
              <a:defRPr/>
            </a:pPr>
            <a:endParaRPr lang="en-US" sz="2300" b="1" dirty="0"/>
          </a:p>
          <a:p>
            <a:pPr marL="0" indent="0" algn="ctr">
              <a:spcBef>
                <a:spcPts val="0"/>
              </a:spcBef>
              <a:buNone/>
              <a:defRPr/>
            </a:pPr>
            <a:r>
              <a:rPr lang="en-US" sz="2300" b="1" dirty="0" smtClean="0"/>
              <a:t>Signals to Insurance Companies that you should get paid for your office visit in addition to the procedure that was done at the same appointment.</a:t>
            </a:r>
            <a:endParaRPr lang="en-US" sz="2300" b="1" dirty="0"/>
          </a:p>
          <a:p>
            <a:pPr marL="0" indent="0">
              <a:spcBef>
                <a:spcPts val="0"/>
              </a:spcBef>
              <a:buNone/>
              <a:defRPr/>
            </a:pPr>
            <a:endParaRPr lang="en-US" dirty="0"/>
          </a:p>
          <a:p>
            <a:pPr marL="0" indent="0">
              <a:buNone/>
            </a:pPr>
            <a:endParaRPr lang="en-US" dirty="0" smtClean="0"/>
          </a:p>
          <a:p>
            <a:pPr marL="0" indent="0">
              <a:spcBef>
                <a:spcPts val="0"/>
              </a:spcBef>
              <a:buNone/>
              <a:defRPr/>
            </a:pPr>
            <a:r>
              <a:rPr lang="en-US" sz="2100" b="1" dirty="0"/>
              <a:t>Example:  </a:t>
            </a:r>
            <a:r>
              <a:rPr lang="en-US" sz="2100" dirty="0"/>
              <a:t>Patient presents with pharyngitis and a Rapid Strep test (87880) was </a:t>
            </a:r>
            <a:r>
              <a:rPr lang="en-US" sz="2100" dirty="0" smtClean="0"/>
              <a:t>done in </a:t>
            </a:r>
            <a:r>
              <a:rPr lang="en-US" sz="2100" dirty="0"/>
              <a:t>addition to a Problem Oriented E&amp;M service.</a:t>
            </a:r>
          </a:p>
          <a:p>
            <a:pPr marL="0" indent="0">
              <a:spcBef>
                <a:spcPts val="0"/>
              </a:spcBef>
              <a:buNone/>
              <a:defRPr/>
            </a:pPr>
            <a:r>
              <a:rPr lang="en-US" sz="2100" dirty="0"/>
              <a:t>	E&amp;M service: 99212-</a:t>
            </a:r>
            <a:r>
              <a:rPr lang="en-US" sz="2100" b="1" dirty="0"/>
              <a:t>25</a:t>
            </a:r>
          </a:p>
          <a:p>
            <a:pPr marL="0" indent="0">
              <a:spcBef>
                <a:spcPts val="0"/>
              </a:spcBef>
              <a:buNone/>
              <a:defRPr/>
            </a:pPr>
            <a:r>
              <a:rPr lang="en-US" sz="2100" dirty="0"/>
              <a:t>	Rapid Strep: </a:t>
            </a:r>
            <a:r>
              <a:rPr lang="en-US" sz="2100" dirty="0" smtClean="0"/>
              <a:t>87880</a:t>
            </a:r>
            <a:br>
              <a:rPr lang="en-US" sz="2100" dirty="0" smtClean="0"/>
            </a:br>
            <a:r>
              <a:rPr lang="en-US" sz="2100" dirty="0" smtClean="0"/>
              <a:t/>
            </a:r>
            <a:br>
              <a:rPr lang="en-US" sz="2100" dirty="0" smtClean="0"/>
            </a:br>
            <a:r>
              <a:rPr lang="en-US" sz="2100" dirty="0" smtClean="0"/>
              <a:t>               *NOTE: This scenario is different from a walk-in Rapid Strep Test</a:t>
            </a:r>
            <a:endParaRPr lang="en-US" sz="2100" dirty="0"/>
          </a:p>
        </p:txBody>
      </p:sp>
      <p:sp>
        <p:nvSpPr>
          <p:cNvPr id="4" name="Title 1"/>
          <p:cNvSpPr txBox="1">
            <a:spLocks/>
          </p:cNvSpPr>
          <p:nvPr/>
        </p:nvSpPr>
        <p:spPr>
          <a:xfrm>
            <a:off x="138953" y="1066800"/>
            <a:ext cx="8839200" cy="762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Bef>
                <a:spcPts val="0"/>
              </a:spcBef>
              <a:defRPr/>
            </a:pPr>
            <a:r>
              <a:rPr lang="en-US" sz="2000" dirty="0">
                <a:effectLst/>
              </a:rPr>
              <a:t>Impacts </a:t>
            </a:r>
            <a:r>
              <a:rPr lang="en-US" sz="2000" dirty="0" smtClean="0">
                <a:effectLst/>
              </a:rPr>
              <a:t>reimbursement</a:t>
            </a:r>
            <a:r>
              <a:rPr lang="en-US" sz="2000" dirty="0">
                <a:effectLst/>
              </a:rPr>
              <a:t> ◦ </a:t>
            </a:r>
            <a:r>
              <a:rPr lang="en-US" sz="2000" dirty="0" smtClean="0">
                <a:effectLst/>
              </a:rPr>
              <a:t>Use </a:t>
            </a:r>
            <a:r>
              <a:rPr lang="en-US" sz="2000" dirty="0">
                <a:effectLst/>
              </a:rPr>
              <a:t>on an E/M code </a:t>
            </a:r>
            <a:r>
              <a:rPr lang="en-US" sz="2000" dirty="0" smtClean="0">
                <a:effectLst/>
              </a:rPr>
              <a:t>ONLY</a:t>
            </a:r>
          </a:p>
          <a:p>
            <a:pPr>
              <a:lnSpc>
                <a:spcPct val="100000"/>
              </a:lnSpc>
              <a:spcBef>
                <a:spcPts val="0"/>
              </a:spcBef>
              <a:defRPr/>
            </a:pPr>
            <a:r>
              <a:rPr lang="en-US" sz="2000" dirty="0" smtClean="0">
                <a:effectLst/>
              </a:rPr>
              <a:t>No </a:t>
            </a:r>
            <a:r>
              <a:rPr lang="en-US" sz="2000" dirty="0">
                <a:effectLst/>
              </a:rPr>
              <a:t>RVU </a:t>
            </a:r>
            <a:r>
              <a:rPr lang="en-US" sz="2000" dirty="0" smtClean="0">
                <a:effectLst/>
              </a:rPr>
              <a:t>difference </a:t>
            </a:r>
            <a:r>
              <a:rPr lang="en-US" sz="2000" dirty="0" smtClean="0">
                <a:effectLst/>
                <a:latin typeface="Palatino Linotype"/>
              </a:rPr>
              <a:t>◦</a:t>
            </a:r>
            <a:r>
              <a:rPr lang="en-US" sz="2000" dirty="0" smtClean="0">
                <a:effectLst/>
              </a:rPr>
              <a:t> Informational </a:t>
            </a:r>
            <a:r>
              <a:rPr lang="en-US" sz="2000" dirty="0">
                <a:effectLst/>
              </a:rPr>
              <a:t>Modifier</a:t>
            </a:r>
          </a:p>
        </p:txBody>
      </p:sp>
      <p:sp>
        <p:nvSpPr>
          <p:cNvPr id="5"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Modifier 25</a:t>
            </a:r>
            <a:endParaRPr lang="en-US" sz="2800" dirty="0"/>
          </a:p>
        </p:txBody>
      </p:sp>
    </p:spTree>
    <p:extLst>
      <p:ext uri="{BB962C8B-B14F-4D97-AF65-F5344CB8AC3E}">
        <p14:creationId xmlns:p14="http://schemas.microsoft.com/office/powerpoint/2010/main" val="442956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22864"/>
          </a:xfrm>
        </p:spPr>
        <p:txBody>
          <a:bodyPr/>
          <a:lstStyle/>
          <a:p>
            <a:r>
              <a:rPr lang="en-US" b="1" dirty="0" smtClean="0"/>
              <a:t>Late Entries</a:t>
            </a:r>
            <a:endParaRPr lang="en-US" b="1" dirty="0"/>
          </a:p>
        </p:txBody>
      </p:sp>
      <p:sp>
        <p:nvSpPr>
          <p:cNvPr id="3" name="Content Placeholder 2"/>
          <p:cNvSpPr>
            <a:spLocks noGrp="1"/>
          </p:cNvSpPr>
          <p:nvPr>
            <p:ph idx="1"/>
          </p:nvPr>
        </p:nvSpPr>
        <p:spPr>
          <a:xfrm>
            <a:off x="762000" y="2057400"/>
            <a:ext cx="7543800" cy="4191000"/>
          </a:xfrm>
        </p:spPr>
        <p:txBody>
          <a:bodyPr>
            <a:normAutofit fontScale="92500" lnSpcReduction="10000"/>
          </a:bodyPr>
          <a:lstStyle/>
          <a:p>
            <a:r>
              <a:rPr lang="en-US" dirty="0"/>
              <a:t> A late entry is delayed Electronic Health Record documentation, recorded subsequent to the </a:t>
            </a:r>
            <a:r>
              <a:rPr lang="en-US" u="sng" dirty="0"/>
              <a:t>original date of encounter</a:t>
            </a:r>
            <a:r>
              <a:rPr lang="en-US" dirty="0"/>
              <a:t>.</a:t>
            </a:r>
          </a:p>
          <a:p>
            <a:pPr lvl="1"/>
            <a:r>
              <a:rPr lang="en-US" dirty="0"/>
              <a:t>Includes amendments to encounters.</a:t>
            </a:r>
          </a:p>
          <a:p>
            <a:pPr marL="342900" lvl="1"/>
            <a:endParaRPr lang="en-US" dirty="0" smtClean="0"/>
          </a:p>
          <a:p>
            <a:pPr marL="342900" lvl="1"/>
            <a:r>
              <a:rPr lang="en-US" dirty="0" smtClean="0"/>
              <a:t>If </a:t>
            </a:r>
            <a:r>
              <a:rPr lang="en-US" dirty="0"/>
              <a:t>the documentation is started on a date other than the original date of encounter, the provider needs to state when the patient was seen.</a:t>
            </a:r>
          </a:p>
          <a:p>
            <a:endParaRPr lang="en-US" dirty="0" smtClean="0"/>
          </a:p>
          <a:p>
            <a:pPr marL="68580" indent="0">
              <a:buNone/>
            </a:pPr>
            <a:r>
              <a:rPr lang="en-US" dirty="0" smtClean="0"/>
              <a:t>Examples:  </a:t>
            </a:r>
            <a:endParaRPr lang="en-US" dirty="0" smtClean="0"/>
          </a:p>
          <a:p>
            <a:pPr marL="68580" indent="0">
              <a:buNone/>
            </a:pPr>
            <a:r>
              <a:rPr lang="en-US" dirty="0" smtClean="0"/>
              <a:t>“Late entry: Patient was seen on 25SEP2017</a:t>
            </a:r>
            <a:r>
              <a:rPr lang="en-US" dirty="0" smtClean="0"/>
              <a:t>.”</a:t>
            </a:r>
          </a:p>
          <a:p>
            <a:pPr marL="68580" indent="0">
              <a:buNone/>
            </a:pPr>
            <a:r>
              <a:rPr lang="en-US" dirty="0" smtClean="0"/>
              <a:t>“Patient </a:t>
            </a:r>
            <a:r>
              <a:rPr lang="en-US" dirty="0"/>
              <a:t>was seen on </a:t>
            </a:r>
            <a:r>
              <a:rPr lang="en-US" dirty="0" smtClean="0"/>
              <a:t>25SEP2017”</a:t>
            </a:r>
            <a:endParaRPr lang="en-US" dirty="0"/>
          </a:p>
          <a:p>
            <a:pPr marL="68580" indent="0">
              <a:buNone/>
            </a:pPr>
            <a:endParaRPr lang="en-US" dirty="0"/>
          </a:p>
        </p:txBody>
      </p:sp>
      <p:sp>
        <p:nvSpPr>
          <p:cNvPr id="5" name="Rectangle 4"/>
          <p:cNvSpPr/>
          <p:nvPr/>
        </p:nvSpPr>
        <p:spPr>
          <a:xfrm>
            <a:off x="6151811" y="6107668"/>
            <a:ext cx="2534989" cy="369332"/>
          </a:xfrm>
          <a:prstGeom prst="rect">
            <a:avLst/>
          </a:prstGeom>
        </p:spPr>
        <p:txBody>
          <a:bodyPr wrap="none">
            <a:spAutoFit/>
          </a:bodyPr>
          <a:lstStyle/>
          <a:p>
            <a:pPr marL="68580" indent="0">
              <a:buNone/>
            </a:pPr>
            <a:r>
              <a:rPr lang="en-US" b="1" dirty="0" smtClean="0">
                <a:solidFill>
                  <a:schemeClr val="tx1"/>
                </a:solidFill>
              </a:rPr>
              <a:t>Per MHS Rule 2.1.5.2 </a:t>
            </a:r>
          </a:p>
        </p:txBody>
      </p:sp>
      <p:sp>
        <p:nvSpPr>
          <p:cNvPr id="6"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Late Entries</a:t>
            </a:r>
            <a:endParaRPr lang="en-US" sz="2800" dirty="0"/>
          </a:p>
        </p:txBody>
      </p:sp>
      <p:sp>
        <p:nvSpPr>
          <p:cNvPr id="7" name="Rectangle 6"/>
          <p:cNvSpPr/>
          <p:nvPr/>
        </p:nvSpPr>
        <p:spPr>
          <a:xfrm>
            <a:off x="457200" y="1447800"/>
            <a:ext cx="6786153" cy="369332"/>
          </a:xfrm>
          <a:prstGeom prst="rect">
            <a:avLst/>
          </a:prstGeom>
        </p:spPr>
        <p:txBody>
          <a:bodyPr wrap="none">
            <a:spAutoFit/>
          </a:bodyPr>
          <a:lstStyle/>
          <a:p>
            <a:pPr marL="68580" indent="0">
              <a:buNone/>
            </a:pPr>
            <a:r>
              <a:rPr lang="en-US" b="1" dirty="0" smtClean="0">
                <a:solidFill>
                  <a:schemeClr val="tx1"/>
                </a:solidFill>
              </a:rPr>
              <a:t>Don’t confuse this with the 72 hour note completion policy-</a:t>
            </a:r>
            <a:endParaRPr lang="en-US" b="1" dirty="0" smtClean="0">
              <a:solidFill>
                <a:schemeClr val="tx1"/>
              </a:solidFill>
            </a:endParaRPr>
          </a:p>
        </p:txBody>
      </p:sp>
    </p:spTree>
    <p:extLst>
      <p:ext uri="{BB962C8B-B14F-4D97-AF65-F5344CB8AC3E}">
        <p14:creationId xmlns:p14="http://schemas.microsoft.com/office/powerpoint/2010/main" val="56512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864"/>
            <a:ext cx="8229599" cy="724936"/>
          </a:xfrm>
        </p:spPr>
        <p:txBody>
          <a:bodyPr>
            <a:normAutofit fontScale="90000"/>
          </a:bodyPr>
          <a:lstStyle/>
          <a:p>
            <a:r>
              <a:rPr lang="en-US" dirty="0"/>
              <a:t/>
            </a:r>
            <a:br>
              <a:rPr lang="en-US" dirty="0"/>
            </a:br>
            <a:r>
              <a:rPr lang="en-US" dirty="0"/>
              <a:t> </a:t>
            </a:r>
            <a:r>
              <a:rPr lang="en-US" sz="2400" b="1" dirty="0"/>
              <a:t>Graduate Medical Education (GME) Coding Guidance </a:t>
            </a:r>
            <a:endParaRPr lang="en-US" sz="2400" dirty="0"/>
          </a:p>
        </p:txBody>
      </p:sp>
      <p:sp>
        <p:nvSpPr>
          <p:cNvPr id="3" name="Content Placeholder 2"/>
          <p:cNvSpPr>
            <a:spLocks noGrp="1"/>
          </p:cNvSpPr>
          <p:nvPr>
            <p:ph idx="1"/>
          </p:nvPr>
        </p:nvSpPr>
        <p:spPr>
          <a:xfrm>
            <a:off x="1043492" y="1524000"/>
            <a:ext cx="6777317" cy="4724400"/>
          </a:xfrm>
        </p:spPr>
        <p:txBody>
          <a:bodyPr>
            <a:normAutofit fontScale="92500"/>
          </a:bodyPr>
          <a:lstStyle/>
          <a:p>
            <a:r>
              <a:rPr lang="en-US" dirty="0" smtClean="0"/>
              <a:t> </a:t>
            </a:r>
            <a:r>
              <a:rPr lang="en-US" dirty="0"/>
              <a:t>All care provided to patients by residents or fellows in approved graduate medical education programs will be supervised by a licensed Supervising Staff Provider with unrestricted </a:t>
            </a:r>
            <a:r>
              <a:rPr lang="en-US" dirty="0" smtClean="0"/>
              <a:t>privileges. </a:t>
            </a:r>
            <a:endParaRPr lang="en-US" dirty="0" smtClean="0"/>
          </a:p>
          <a:p>
            <a:endParaRPr lang="en-US" dirty="0" smtClean="0"/>
          </a:p>
          <a:p>
            <a:r>
              <a:rPr lang="en-US" dirty="0" smtClean="0"/>
              <a:t>For </a:t>
            </a:r>
            <a:r>
              <a:rPr lang="en-US" dirty="0"/>
              <a:t>coding purposes, mid-level provider may act in the role of a Supervising Provider over a resident in encounters involving non-Evaluation and Management (E&amp;M) special procedures (i.e., anesthesia, OB procedures) when credentialed and within their scope of practice. </a:t>
            </a:r>
          </a:p>
        </p:txBody>
      </p:sp>
      <p:sp>
        <p:nvSpPr>
          <p:cNvPr id="5"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Tree>
    <p:extLst>
      <p:ext uri="{BB962C8B-B14F-4D97-AF65-F5344CB8AC3E}">
        <p14:creationId xmlns:p14="http://schemas.microsoft.com/office/powerpoint/2010/main" val="2882526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599" cy="457200"/>
          </a:xfrm>
        </p:spPr>
        <p:txBody>
          <a:bodyPr>
            <a:noAutofit/>
          </a:bodyPr>
          <a:lstStyle/>
          <a:p>
            <a:r>
              <a:rPr lang="en-US" sz="3600" b="1" dirty="0" smtClean="0"/>
              <a:t>Three levels of Supervision</a:t>
            </a:r>
            <a:endParaRPr lang="en-US" sz="3600" b="1" dirty="0"/>
          </a:p>
        </p:txBody>
      </p:sp>
      <p:sp>
        <p:nvSpPr>
          <p:cNvPr id="3" name="Content Placeholder 2"/>
          <p:cNvSpPr>
            <a:spLocks noGrp="1"/>
          </p:cNvSpPr>
          <p:nvPr>
            <p:ph idx="1"/>
          </p:nvPr>
        </p:nvSpPr>
        <p:spPr>
          <a:xfrm>
            <a:off x="914400" y="1524000"/>
            <a:ext cx="7274859" cy="4648200"/>
          </a:xfrm>
        </p:spPr>
        <p:txBody>
          <a:bodyPr>
            <a:normAutofit fontScale="85000" lnSpcReduction="20000"/>
          </a:bodyPr>
          <a:lstStyle/>
          <a:p>
            <a:r>
              <a:rPr lang="en-US" b="1" dirty="0" smtClean="0"/>
              <a:t>Direct </a:t>
            </a:r>
            <a:r>
              <a:rPr lang="en-US" b="1" dirty="0"/>
              <a:t>Supervision. </a:t>
            </a:r>
            <a:r>
              <a:rPr lang="en-US" dirty="0"/>
              <a:t>Also known as personal supervision, the teaching physician is physically present for the key and critical portions of the service/encounter as determined by the teaching physician. </a:t>
            </a:r>
            <a:endParaRPr lang="en-US" dirty="0"/>
          </a:p>
          <a:p>
            <a:pPr lvl="1"/>
            <a:r>
              <a:rPr lang="en-US" sz="1600" b="1" dirty="0" smtClean="0"/>
              <a:t>Physically </a:t>
            </a:r>
            <a:r>
              <a:rPr lang="en-US" sz="1600" b="1" dirty="0"/>
              <a:t>Present </a:t>
            </a:r>
            <a:r>
              <a:rPr lang="en-US" sz="1600" dirty="0"/>
              <a:t>- The teaching physician is located in the same room (or partitioned or curtained area, if the room is subdivided to accommodate multiple patients) as the patient and/or performs a face-to-face service. </a:t>
            </a:r>
          </a:p>
          <a:p>
            <a:pPr marL="68580" indent="0">
              <a:buNone/>
            </a:pPr>
            <a:endParaRPr lang="en-US" dirty="0"/>
          </a:p>
          <a:p>
            <a:r>
              <a:rPr lang="en-US" b="1" dirty="0"/>
              <a:t>Indirect Supervision. </a:t>
            </a:r>
            <a:r>
              <a:rPr lang="en-US" dirty="0"/>
              <a:t>The teaching physician is not physically present during the service/encounter, but is immediately available to provide assistance to the resident. </a:t>
            </a:r>
          </a:p>
          <a:p>
            <a:endParaRPr lang="en-US" dirty="0"/>
          </a:p>
          <a:p>
            <a:r>
              <a:rPr lang="en-US" b="1" dirty="0"/>
              <a:t>Oversight Supervision. </a:t>
            </a:r>
            <a:r>
              <a:rPr lang="en-US" dirty="0"/>
              <a:t>The teaching physician is not physically present or immediately available during the service/encounter, and reviews the resident’s documentation and plan of care for the patient. </a:t>
            </a:r>
          </a:p>
          <a:p>
            <a:endParaRPr lang="en-US" dirty="0"/>
          </a:p>
        </p:txBody>
      </p:sp>
      <p:sp>
        <p:nvSpPr>
          <p:cNvPr id="5"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Tree>
    <p:extLst>
      <p:ext uri="{BB962C8B-B14F-4D97-AF65-F5344CB8AC3E}">
        <p14:creationId xmlns:p14="http://schemas.microsoft.com/office/powerpoint/2010/main" val="326510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a:t/>
            </a:r>
            <a:br>
              <a:rPr lang="en-US" dirty="0"/>
            </a:br>
            <a:r>
              <a:rPr lang="en-US" sz="2700" b="1" dirty="0" smtClean="0"/>
              <a:t>General Rules for E&amp;M </a:t>
            </a:r>
            <a:r>
              <a:rPr lang="en-US" sz="2700" b="1" dirty="0"/>
              <a:t>Services in GME </a:t>
            </a:r>
            <a:r>
              <a:rPr lang="en-US" sz="2700" b="1" dirty="0" smtClean="0"/>
              <a:t>Encounters</a:t>
            </a:r>
            <a:endParaRPr lang="en-US" sz="2700" b="1" dirty="0"/>
          </a:p>
        </p:txBody>
      </p:sp>
      <p:sp>
        <p:nvSpPr>
          <p:cNvPr id="3" name="Content Placeholder 2"/>
          <p:cNvSpPr>
            <a:spLocks noGrp="1"/>
          </p:cNvSpPr>
          <p:nvPr>
            <p:ph idx="1"/>
          </p:nvPr>
        </p:nvSpPr>
        <p:spPr>
          <a:xfrm>
            <a:off x="609600" y="1295400"/>
            <a:ext cx="7924799" cy="5029200"/>
          </a:xfrm>
        </p:spPr>
        <p:txBody>
          <a:bodyPr>
            <a:normAutofit fontScale="62500" lnSpcReduction="20000"/>
          </a:bodyPr>
          <a:lstStyle/>
          <a:p>
            <a:endParaRPr lang="en-US" dirty="0"/>
          </a:p>
          <a:p>
            <a:r>
              <a:rPr lang="en-US" b="1" dirty="0"/>
              <a:t>Medical </a:t>
            </a:r>
            <a:r>
              <a:rPr lang="en-US" b="1" dirty="0" smtClean="0"/>
              <a:t>Students- </a:t>
            </a:r>
            <a:r>
              <a:rPr lang="en-US" dirty="0"/>
              <a:t>All clinical students may perform and document during an encounter; however, the attending physician or the supervising senior resident appointed by the Program Director must </a:t>
            </a:r>
            <a:r>
              <a:rPr lang="en-US" b="1" dirty="0"/>
              <a:t>re-perform and re-document all E&amp;M components</a:t>
            </a:r>
            <a:r>
              <a:rPr lang="en-US" dirty="0"/>
              <a:t> </a:t>
            </a:r>
            <a:r>
              <a:rPr lang="en-US" u="sng" dirty="0"/>
              <a:t>[except review of systems (ROS) and family history], </a:t>
            </a:r>
            <a:r>
              <a:rPr lang="en-US" b="1" u="sng" dirty="0"/>
              <a:t>and be the primary provider listed on the encounter</a:t>
            </a:r>
            <a:r>
              <a:rPr lang="en-US" u="sng" dirty="0"/>
              <a:t>. Student documentation of an HPI, exam, or assessment/plan may not be counted in determining the E&amp;M level</a:t>
            </a:r>
            <a:r>
              <a:rPr lang="en-US" dirty="0"/>
              <a:t>. </a:t>
            </a:r>
          </a:p>
          <a:p>
            <a:endParaRPr lang="en-US" dirty="0"/>
          </a:p>
          <a:p>
            <a:r>
              <a:rPr lang="en-US" b="1" dirty="0" smtClean="0"/>
              <a:t>Fellows- </a:t>
            </a:r>
            <a:r>
              <a:rPr lang="en-US" dirty="0"/>
              <a:t>For fellowship programs, Fellows with an unrestricted medical license may assign the full range of E&amp;M codes for encounters without the presence of the teaching physician, so long as the Fellowship GME requirements are met, and the teaching physician reviews the care provided by the resident during or immediately after each visit. This review must include a review of the patient’s medical history, the resident’s findings on physical examination, the patient’s diagnosis, and treatment plan, documenting the extent of his/her own participation in the review and direction of the services furnished to the patient. The teaching physician is listed as the supervising provider in these encounters. </a:t>
            </a:r>
          </a:p>
          <a:p>
            <a:endParaRPr lang="en-US" dirty="0"/>
          </a:p>
          <a:p>
            <a:r>
              <a:rPr lang="en-US" b="1" dirty="0"/>
              <a:t>Time Based </a:t>
            </a:r>
            <a:r>
              <a:rPr lang="en-US" b="1" dirty="0" smtClean="0"/>
              <a:t>Codes- </a:t>
            </a:r>
            <a:r>
              <a:rPr lang="en-US" dirty="0"/>
              <a:t>For any E&amp;M codes determined on the basis of time, the teaching physician must be present for the period of time documented. For example, a code that specifically describes a service of from 20 to 30 minutes is acceptable only if the teaching physician is physically present for 20 to 30 minutes</a:t>
            </a:r>
            <a:r>
              <a:rPr lang="en-US" dirty="0" smtClean="0"/>
              <a:t>.</a:t>
            </a:r>
            <a:endParaRPr lang="en-US" b="1" dirty="0"/>
          </a:p>
        </p:txBody>
      </p:sp>
      <p:sp>
        <p:nvSpPr>
          <p:cNvPr id="5"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Tree>
    <p:extLst>
      <p:ext uri="{BB962C8B-B14F-4D97-AF65-F5344CB8AC3E}">
        <p14:creationId xmlns:p14="http://schemas.microsoft.com/office/powerpoint/2010/main" val="734259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43000"/>
            <a:ext cx="8229600" cy="2438400"/>
          </a:xfrm>
        </p:spPr>
        <p:txBody>
          <a:bodyPr>
            <a:normAutofit fontScale="55000" lnSpcReduction="20000"/>
          </a:bodyPr>
          <a:lstStyle/>
          <a:p>
            <a:endParaRPr lang="en-US" dirty="0"/>
          </a:p>
          <a:p>
            <a:r>
              <a:rPr lang="en-US" b="1" dirty="0"/>
              <a:t>Teaching Physician </a:t>
            </a:r>
            <a:r>
              <a:rPr lang="en-US" b="1" dirty="0" smtClean="0"/>
              <a:t>Attestations- </a:t>
            </a:r>
            <a:r>
              <a:rPr lang="en-US" dirty="0"/>
              <a:t>For E&amp;M services, documentation of supervision by means of an attestation must be entered into the medical record by the teaching physician. The teaching physician will document an attestation in the encounter demonstrating their review of the patient’s medical history, the resident’s findings on physical examination, the patient’s diagnosis, and treatment plan, documenting the extent of his/her own participation in the review and direction of the services furnished to the </a:t>
            </a:r>
            <a:r>
              <a:rPr lang="en-US" dirty="0" smtClean="0"/>
              <a:t>patient.</a:t>
            </a:r>
          </a:p>
          <a:p>
            <a:pPr lvl="1"/>
            <a:endParaRPr lang="en-US" dirty="0" smtClean="0"/>
          </a:p>
          <a:p>
            <a:pPr lvl="1"/>
            <a:r>
              <a:rPr lang="en-US" dirty="0" smtClean="0"/>
              <a:t>Documentation </a:t>
            </a:r>
            <a:r>
              <a:rPr lang="en-US" dirty="0"/>
              <a:t>by the resident alone of the presence and participation of the teaching physician is not </a:t>
            </a:r>
            <a:r>
              <a:rPr lang="en-US" dirty="0" smtClean="0"/>
              <a:t>sufficient </a:t>
            </a:r>
            <a:r>
              <a:rPr lang="en-US" dirty="0"/>
              <a:t>to establish the presence and participation of the teaching physician. The combined entries into the medical record by the teaching physician and the resident constitute the documentation for the service and together must support the coding of the service. </a:t>
            </a:r>
            <a:endParaRPr lang="en-US" dirty="0" smtClean="0"/>
          </a:p>
        </p:txBody>
      </p:sp>
      <p:sp>
        <p:nvSpPr>
          <p:cNvPr id="5"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
        <p:nvSpPr>
          <p:cNvPr id="6" name="Title 1"/>
          <p:cNvSpPr txBox="1">
            <a:spLocks/>
          </p:cNvSpPr>
          <p:nvPr/>
        </p:nvSpPr>
        <p:spPr>
          <a:xfrm>
            <a:off x="457199" y="685800"/>
            <a:ext cx="82296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Teaching Attestations</a:t>
            </a:r>
            <a:endParaRPr lang="en-US" sz="3600" b="1" dirty="0"/>
          </a:p>
        </p:txBody>
      </p:sp>
      <p:sp>
        <p:nvSpPr>
          <p:cNvPr id="8" name="Content Placeholder 2"/>
          <p:cNvSpPr txBox="1">
            <a:spLocks/>
          </p:cNvSpPr>
          <p:nvPr/>
        </p:nvSpPr>
        <p:spPr>
          <a:xfrm>
            <a:off x="457199" y="3505200"/>
            <a:ext cx="8229599" cy="30480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200" b="1" u="sng" dirty="0" smtClean="0"/>
              <a:t>Minimum acceptable attestation for level of supervision:</a:t>
            </a:r>
          </a:p>
          <a:p>
            <a:pPr lvl="1"/>
            <a:r>
              <a:rPr lang="en-US" sz="1200" b="1" dirty="0" smtClean="0"/>
              <a:t>Direct Supervision: </a:t>
            </a:r>
            <a:r>
              <a:rPr lang="en-US" sz="1200" dirty="0" smtClean="0"/>
              <a:t>"I/Dr. 'X' saw the patient with the resident and agree with the resident's findings and plan.“</a:t>
            </a:r>
          </a:p>
          <a:p>
            <a:pPr lvl="1"/>
            <a:r>
              <a:rPr lang="en-US" sz="1200" b="1" dirty="0" smtClean="0"/>
              <a:t>Indirect Supervision: </a:t>
            </a:r>
            <a:r>
              <a:rPr lang="en-US" sz="1200" dirty="0" smtClean="0"/>
              <a:t>"I/Dr. 'X' was immediately available to assist the resident in the care of the patient, and have/has reviewed and agreed with the resident's findings and plan of care.”</a:t>
            </a:r>
          </a:p>
          <a:p>
            <a:pPr lvl="1"/>
            <a:r>
              <a:rPr lang="en-US" sz="1200" b="1" dirty="0" smtClean="0"/>
              <a:t>Oversight Supervision: </a:t>
            </a:r>
            <a:r>
              <a:rPr lang="en-US" sz="1200" dirty="0" smtClean="0"/>
              <a:t>"I/</a:t>
            </a:r>
            <a:r>
              <a:rPr lang="en-US" sz="1200" dirty="0" err="1" smtClean="0"/>
              <a:t>Dr</a:t>
            </a:r>
            <a:r>
              <a:rPr lang="en-US" sz="1200" dirty="0" smtClean="0"/>
              <a:t>.'X' reviewed the documentation of care provided by the resident and agreed with the resident's findings and plan of care.“</a:t>
            </a:r>
          </a:p>
          <a:p>
            <a:endParaRPr lang="en-US" sz="1200" b="1" u="sng" dirty="0" smtClean="0"/>
          </a:p>
          <a:p>
            <a:r>
              <a:rPr lang="en-US" sz="1200" b="1" u="sng" dirty="0" smtClean="0"/>
              <a:t>Unacceptable attestations </a:t>
            </a:r>
            <a:r>
              <a:rPr lang="en-US" sz="1200" b="1" u="sng" dirty="0"/>
              <a:t>for level of supervision</a:t>
            </a:r>
            <a:r>
              <a:rPr lang="en-US" sz="1200" b="1" u="sng" dirty="0" smtClean="0"/>
              <a:t>:</a:t>
            </a:r>
          </a:p>
          <a:p>
            <a:pPr lvl="1"/>
            <a:r>
              <a:rPr lang="en-US" sz="1200" dirty="0" smtClean="0"/>
              <a:t>“</a:t>
            </a:r>
            <a:r>
              <a:rPr lang="en-US" sz="1200" dirty="0"/>
              <a:t>Agree with above”, followed by legible countersignature or identity; </a:t>
            </a:r>
            <a:endParaRPr lang="en-US" sz="1200" dirty="0" smtClean="0"/>
          </a:p>
          <a:p>
            <a:pPr lvl="1"/>
            <a:r>
              <a:rPr lang="en-US" sz="1200" dirty="0" smtClean="0"/>
              <a:t>“</a:t>
            </a:r>
            <a:r>
              <a:rPr lang="en-US" sz="1200" dirty="0"/>
              <a:t>Rounded, Reviewed, Agree”, followed by legible countersignature or identity; </a:t>
            </a:r>
            <a:endParaRPr lang="en-US" sz="1200" dirty="0" smtClean="0"/>
          </a:p>
          <a:p>
            <a:pPr lvl="1"/>
            <a:r>
              <a:rPr lang="en-US" sz="1200" dirty="0" smtClean="0"/>
              <a:t>“</a:t>
            </a:r>
            <a:r>
              <a:rPr lang="en-US" sz="1200" dirty="0"/>
              <a:t>Discussed with resident. Agree”, followed by legible countersignature or identity; </a:t>
            </a:r>
            <a:endParaRPr lang="en-US" sz="1200" dirty="0" smtClean="0"/>
          </a:p>
          <a:p>
            <a:pPr lvl="1"/>
            <a:r>
              <a:rPr lang="en-US" sz="1200" dirty="0" smtClean="0"/>
              <a:t>“</a:t>
            </a:r>
            <a:r>
              <a:rPr lang="en-US" sz="1200" dirty="0"/>
              <a:t>Seen and agree”, followed by legible countersignature or identity; </a:t>
            </a:r>
          </a:p>
          <a:p>
            <a:endParaRPr lang="en-US" sz="1500" dirty="0" smtClean="0"/>
          </a:p>
          <a:p>
            <a:endParaRPr lang="en-US" sz="1500" b="1" dirty="0"/>
          </a:p>
        </p:txBody>
      </p:sp>
    </p:spTree>
    <p:extLst>
      <p:ext uri="{BB962C8B-B14F-4D97-AF65-F5344CB8AC3E}">
        <p14:creationId xmlns:p14="http://schemas.microsoft.com/office/powerpoint/2010/main" val="327711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05936"/>
            <a:ext cx="8077200" cy="722864"/>
          </a:xfrm>
        </p:spPr>
        <p:txBody>
          <a:bodyPr>
            <a:noAutofit/>
          </a:bodyPr>
          <a:lstStyle/>
          <a:p>
            <a:r>
              <a:rPr lang="en-US" sz="3400" b="1" dirty="0" smtClean="0"/>
              <a:t>General principals of documentation</a:t>
            </a:r>
            <a:endParaRPr lang="en-US" sz="3400" b="1" dirty="0"/>
          </a:p>
        </p:txBody>
      </p:sp>
      <p:sp>
        <p:nvSpPr>
          <p:cNvPr id="3" name="Content Placeholder 2"/>
          <p:cNvSpPr>
            <a:spLocks noGrp="1"/>
          </p:cNvSpPr>
          <p:nvPr>
            <p:ph idx="1"/>
          </p:nvPr>
        </p:nvSpPr>
        <p:spPr>
          <a:xfrm>
            <a:off x="1299883" y="1981200"/>
            <a:ext cx="6777317" cy="3508977"/>
          </a:xfrm>
        </p:spPr>
        <p:txBody>
          <a:bodyPr>
            <a:normAutofit fontScale="92500"/>
          </a:bodyPr>
          <a:lstStyle/>
          <a:p>
            <a:r>
              <a:rPr lang="en-US" altLang="en-US" dirty="0"/>
              <a:t>Complete and Legible</a:t>
            </a:r>
          </a:p>
          <a:p>
            <a:r>
              <a:rPr lang="en-US" altLang="en-US" dirty="0"/>
              <a:t>Reason for encounter and relevant history</a:t>
            </a:r>
          </a:p>
          <a:p>
            <a:r>
              <a:rPr lang="en-US" altLang="en-US" dirty="0"/>
              <a:t>Physical examination</a:t>
            </a:r>
          </a:p>
          <a:p>
            <a:r>
              <a:rPr lang="en-US" altLang="en-US" dirty="0"/>
              <a:t>Prior diagnostic test results</a:t>
            </a:r>
          </a:p>
          <a:p>
            <a:r>
              <a:rPr lang="en-US" altLang="en-US" dirty="0"/>
              <a:t>Assessment, clinical impression or diagnosis</a:t>
            </a:r>
          </a:p>
          <a:p>
            <a:r>
              <a:rPr lang="en-US" altLang="en-US"/>
              <a:t>Plan </a:t>
            </a:r>
            <a:r>
              <a:rPr lang="en-US" altLang="en-US" smtClean="0"/>
              <a:t>of </a:t>
            </a:r>
            <a:r>
              <a:rPr lang="en-US" altLang="en-US" dirty="0"/>
              <a:t>care</a:t>
            </a:r>
          </a:p>
          <a:p>
            <a:r>
              <a:rPr lang="en-US" altLang="en-US" dirty="0"/>
              <a:t>Date and legible identity of </a:t>
            </a:r>
            <a:r>
              <a:rPr lang="en-US" altLang="en-US" dirty="0" smtClean="0"/>
              <a:t>observer</a:t>
            </a:r>
          </a:p>
          <a:p>
            <a:r>
              <a:rPr lang="en-US" altLang="en-US" dirty="0" smtClean="0"/>
              <a:t>Ensures continuity of care</a:t>
            </a:r>
            <a:endParaRPr lang="en-US" altLang="en-US" dirty="0"/>
          </a:p>
          <a:p>
            <a:pPr marL="0" indent="0">
              <a:buNone/>
            </a:pPr>
            <a:endParaRPr lang="en-US" dirty="0"/>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Evaluation &amp; Management </a:t>
            </a:r>
            <a:endParaRPr lang="en-US" sz="2000" dirty="0"/>
          </a:p>
        </p:txBody>
      </p:sp>
    </p:spTree>
    <p:extLst>
      <p:ext uri="{BB962C8B-B14F-4D97-AF65-F5344CB8AC3E}">
        <p14:creationId xmlns:p14="http://schemas.microsoft.com/office/powerpoint/2010/main" val="389518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7109908" cy="4495800"/>
          </a:xfrm>
        </p:spPr>
        <p:txBody>
          <a:bodyPr>
            <a:normAutofit lnSpcReduction="10000"/>
          </a:bodyPr>
          <a:lstStyle/>
          <a:p>
            <a:pPr marL="68580" indent="0">
              <a:buNone/>
            </a:pPr>
            <a:r>
              <a:rPr lang="en-US" dirty="0"/>
              <a:t>For GME encounters, one of the following modifiers must be added to </a:t>
            </a:r>
            <a:r>
              <a:rPr lang="en-US" u="sng" dirty="0" smtClean="0"/>
              <a:t>all of the </a:t>
            </a:r>
            <a:r>
              <a:rPr lang="en-US" u="sng" dirty="0"/>
              <a:t>CPT </a:t>
            </a:r>
            <a:r>
              <a:rPr lang="en-US" u="sng" dirty="0" smtClean="0"/>
              <a:t>codes and E&amp;M codes: </a:t>
            </a:r>
            <a:endParaRPr lang="en-US" u="sng" dirty="0"/>
          </a:p>
          <a:p>
            <a:endParaRPr lang="en-US" b="1" dirty="0" smtClean="0"/>
          </a:p>
          <a:p>
            <a:r>
              <a:rPr lang="en-US" b="1" dirty="0" smtClean="0"/>
              <a:t>Modifier </a:t>
            </a:r>
            <a:r>
              <a:rPr lang="en-US" b="1" dirty="0"/>
              <a:t>GC: </a:t>
            </a:r>
            <a:r>
              <a:rPr lang="en-US" dirty="0"/>
              <a:t>For use where the teaching physician was physically present during the key and critical portions of the service. </a:t>
            </a:r>
          </a:p>
          <a:p>
            <a:endParaRPr lang="en-US" b="1" dirty="0" smtClean="0"/>
          </a:p>
          <a:p>
            <a:r>
              <a:rPr lang="en-US" b="1" dirty="0" smtClean="0"/>
              <a:t>Modifier </a:t>
            </a:r>
            <a:r>
              <a:rPr lang="en-US" b="1" dirty="0"/>
              <a:t>GE: </a:t>
            </a:r>
            <a:r>
              <a:rPr lang="en-US" dirty="0"/>
              <a:t>For use in outpatient clinics/emergency departments (EDs) where the teaching physician provided indirect or oversight supervision. </a:t>
            </a:r>
            <a:endParaRPr lang="en-US" dirty="0"/>
          </a:p>
        </p:txBody>
      </p:sp>
      <p:sp>
        <p:nvSpPr>
          <p:cNvPr id="4"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
        <p:nvSpPr>
          <p:cNvPr id="5" name="Title 1"/>
          <p:cNvSpPr txBox="1">
            <a:spLocks/>
          </p:cNvSpPr>
          <p:nvPr/>
        </p:nvSpPr>
        <p:spPr>
          <a:xfrm>
            <a:off x="457199" y="838200"/>
            <a:ext cx="82296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Teaching Physician Modifiers</a:t>
            </a:r>
            <a:endParaRPr lang="en-US" sz="3600" b="1" dirty="0"/>
          </a:p>
        </p:txBody>
      </p:sp>
    </p:spTree>
    <p:extLst>
      <p:ext uri="{BB962C8B-B14F-4D97-AF65-F5344CB8AC3E}">
        <p14:creationId xmlns:p14="http://schemas.microsoft.com/office/powerpoint/2010/main" val="162646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467600" cy="4800600"/>
          </a:xfrm>
        </p:spPr>
        <p:txBody>
          <a:bodyPr>
            <a:normAutofit fontScale="92500" lnSpcReduction="10000"/>
          </a:bodyPr>
          <a:lstStyle/>
          <a:p>
            <a:r>
              <a:rPr lang="en-US" b="1" dirty="0" smtClean="0"/>
              <a:t>Licensed </a:t>
            </a:r>
            <a:r>
              <a:rPr lang="en-US" b="1" dirty="0"/>
              <a:t>Residents: </a:t>
            </a:r>
            <a:endParaRPr lang="en-US" dirty="0"/>
          </a:p>
          <a:p>
            <a:pPr marL="365760" lvl="1" indent="0">
              <a:buNone/>
            </a:pPr>
            <a:r>
              <a:rPr lang="en-US" dirty="0" smtClean="0"/>
              <a:t>Can </a:t>
            </a:r>
            <a:r>
              <a:rPr lang="en-US" dirty="0"/>
              <a:t>code 99201 – 99205 / 99211 – 99215 for outpatient clinic visits when supported by an attestation showing direct, indirect, or oversight supervision by a teaching physician. </a:t>
            </a:r>
            <a:endParaRPr lang="en-US" dirty="0" smtClean="0"/>
          </a:p>
          <a:p>
            <a:endParaRPr lang="en-US" dirty="0"/>
          </a:p>
          <a:p>
            <a:r>
              <a:rPr lang="en-US" b="1" dirty="0" smtClean="0"/>
              <a:t>Unlicensed </a:t>
            </a:r>
            <a:r>
              <a:rPr lang="en-US" b="1" dirty="0"/>
              <a:t>Residents: </a:t>
            </a:r>
            <a:endParaRPr lang="en-US" dirty="0"/>
          </a:p>
          <a:p>
            <a:pPr marL="365760" lvl="1" indent="0">
              <a:buNone/>
            </a:pPr>
            <a:r>
              <a:rPr lang="en-US" dirty="0" smtClean="0"/>
              <a:t>Can </a:t>
            </a:r>
            <a:r>
              <a:rPr lang="en-US" dirty="0"/>
              <a:t>code 99204-99205 / 99214-99215 for outpatient clinic visits </a:t>
            </a:r>
            <a:r>
              <a:rPr lang="en-US" u="sng" dirty="0"/>
              <a:t>when supported by an attestation showing direct teaching physician supervision</a:t>
            </a:r>
            <a:r>
              <a:rPr lang="en-US" dirty="0"/>
              <a:t>. </a:t>
            </a:r>
            <a:endParaRPr lang="en-US" dirty="0" smtClean="0"/>
          </a:p>
          <a:p>
            <a:pPr marL="365760" lvl="1" indent="0">
              <a:buNone/>
            </a:pPr>
            <a:endParaRPr lang="en-US" dirty="0"/>
          </a:p>
          <a:p>
            <a:pPr marL="365760" lvl="1" indent="0">
              <a:buNone/>
            </a:pPr>
            <a:r>
              <a:rPr lang="en-US" dirty="0" smtClean="0"/>
              <a:t>Can </a:t>
            </a:r>
            <a:r>
              <a:rPr lang="en-US" dirty="0"/>
              <a:t>code 99201- 99203 / 99211 – 99213 for outpatient clinic visits </a:t>
            </a:r>
            <a:r>
              <a:rPr lang="en-US" u="sng" dirty="0"/>
              <a:t>when supported by an attestation showing indirect or oversight supervision.</a:t>
            </a:r>
            <a:r>
              <a:rPr lang="en-US" dirty="0"/>
              <a:t> </a:t>
            </a:r>
          </a:p>
          <a:p>
            <a:endParaRPr lang="en-US" dirty="0"/>
          </a:p>
        </p:txBody>
      </p:sp>
      <p:sp>
        <p:nvSpPr>
          <p:cNvPr id="4" name="Title 1"/>
          <p:cNvSpPr txBox="1">
            <a:spLocks/>
          </p:cNvSpPr>
          <p:nvPr/>
        </p:nvSpPr>
        <p:spPr>
          <a:xfrm>
            <a:off x="4607859" y="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GME Encounters</a:t>
            </a:r>
            <a:endParaRPr lang="en-US" sz="2800" dirty="0"/>
          </a:p>
        </p:txBody>
      </p:sp>
      <p:sp>
        <p:nvSpPr>
          <p:cNvPr id="5" name="Title 1"/>
          <p:cNvSpPr txBox="1">
            <a:spLocks/>
          </p:cNvSpPr>
          <p:nvPr/>
        </p:nvSpPr>
        <p:spPr>
          <a:xfrm>
            <a:off x="457199" y="762000"/>
            <a:ext cx="82296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E&amp;M coding limitations for Residents</a:t>
            </a:r>
            <a:endParaRPr lang="en-US" sz="3600" b="1" dirty="0"/>
          </a:p>
        </p:txBody>
      </p:sp>
      <p:sp>
        <p:nvSpPr>
          <p:cNvPr id="6" name="Rectangle 5"/>
          <p:cNvSpPr/>
          <p:nvPr/>
        </p:nvSpPr>
        <p:spPr>
          <a:xfrm>
            <a:off x="4572000" y="6107668"/>
            <a:ext cx="4089902" cy="369332"/>
          </a:xfrm>
          <a:prstGeom prst="rect">
            <a:avLst/>
          </a:prstGeom>
        </p:spPr>
        <p:txBody>
          <a:bodyPr wrap="none">
            <a:spAutoFit/>
          </a:bodyPr>
          <a:lstStyle/>
          <a:p>
            <a:pPr marL="68580" indent="0">
              <a:buNone/>
            </a:pPr>
            <a:r>
              <a:rPr lang="en-US" b="1" dirty="0" smtClean="0"/>
              <a:t>Primary Care Exception (PCE) Rule</a:t>
            </a:r>
            <a:endParaRPr lang="en-US" b="1" dirty="0" smtClean="0">
              <a:solidFill>
                <a:schemeClr val="tx1"/>
              </a:solidFill>
            </a:endParaRPr>
          </a:p>
        </p:txBody>
      </p:sp>
    </p:spTree>
    <p:extLst>
      <p:ext uri="{BB962C8B-B14F-4D97-AF65-F5344CB8AC3E}">
        <p14:creationId xmlns:p14="http://schemas.microsoft.com/office/powerpoint/2010/main" val="1138064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fontScale="92500" lnSpcReduction="10000"/>
          </a:bodyPr>
          <a:lstStyle/>
          <a:p>
            <a:pPr marL="68580" indent="0">
              <a:buNone/>
            </a:pPr>
            <a:r>
              <a:rPr lang="en-US" dirty="0" smtClean="0"/>
              <a:t>In </a:t>
            </a:r>
            <a:r>
              <a:rPr lang="en-US" dirty="0"/>
              <a:t>order to code for a T-Con or Relay </a:t>
            </a:r>
            <a:r>
              <a:rPr lang="en-US" dirty="0" smtClean="0"/>
              <a:t>Health Encounter </a:t>
            </a:r>
            <a:r>
              <a:rPr lang="en-US" dirty="0"/>
              <a:t>with any CPT code other than a 99499, there are specific requirements. </a:t>
            </a:r>
          </a:p>
          <a:p>
            <a:pPr marL="68580" indent="0">
              <a:buNone/>
            </a:pPr>
            <a:endParaRPr lang="en-US" sz="2400" u="sng" dirty="0" smtClean="0"/>
          </a:p>
          <a:p>
            <a:pPr marL="68580" indent="0">
              <a:buNone/>
            </a:pPr>
            <a:r>
              <a:rPr lang="en-US" b="1" u="sng" dirty="0" smtClean="0"/>
              <a:t>Most </a:t>
            </a:r>
            <a:r>
              <a:rPr lang="en-US" b="1" u="sng" dirty="0"/>
              <a:t>patient interactions are not able to be coded. </a:t>
            </a:r>
            <a:r>
              <a:rPr lang="en-US" u="sng" dirty="0" smtClean="0"/>
              <a:t/>
            </a:r>
            <a:br>
              <a:rPr lang="en-US" u="sng" dirty="0" smtClean="0"/>
            </a:br>
            <a:endParaRPr lang="en-US" sz="2400" u="sng" dirty="0" smtClean="0"/>
          </a:p>
          <a:p>
            <a:r>
              <a:rPr lang="en-US" dirty="0" smtClean="0"/>
              <a:t>Interaction </a:t>
            </a:r>
            <a:r>
              <a:rPr lang="en-US" dirty="0"/>
              <a:t>must be patient initiated </a:t>
            </a:r>
            <a:endParaRPr lang="en-US" dirty="0" smtClean="0"/>
          </a:p>
          <a:p>
            <a:r>
              <a:rPr lang="en-US" dirty="0" smtClean="0"/>
              <a:t>The patient must be an established patient</a:t>
            </a:r>
            <a:endParaRPr lang="en-US" dirty="0"/>
          </a:p>
          <a:p>
            <a:r>
              <a:rPr lang="en-US" dirty="0" smtClean="0"/>
              <a:t>Can’t be </a:t>
            </a:r>
            <a:r>
              <a:rPr lang="en-US" dirty="0"/>
              <a:t>related to </a:t>
            </a:r>
            <a:r>
              <a:rPr lang="en-US" dirty="0" smtClean="0"/>
              <a:t>a visit </a:t>
            </a:r>
            <a:r>
              <a:rPr lang="en-US" dirty="0"/>
              <a:t>from </a:t>
            </a:r>
            <a:r>
              <a:rPr lang="en-US" dirty="0" smtClean="0"/>
              <a:t>the previous </a:t>
            </a:r>
            <a:r>
              <a:rPr lang="en-US" dirty="0"/>
              <a:t>7 days or </a:t>
            </a:r>
            <a:r>
              <a:rPr lang="en-US" dirty="0" smtClean="0"/>
              <a:t>lead up to an appointment in the next </a:t>
            </a:r>
            <a:r>
              <a:rPr lang="en-US" dirty="0"/>
              <a:t>24 hours </a:t>
            </a:r>
          </a:p>
          <a:p>
            <a:r>
              <a:rPr lang="en-US" dirty="0"/>
              <a:t>Minimum of 5 minutes of conversation documented </a:t>
            </a:r>
            <a:r>
              <a:rPr lang="en-US" sz="1900" dirty="0" smtClean="0"/>
              <a:t>(PHONE TIME)</a:t>
            </a:r>
            <a:endParaRPr lang="en-US" sz="1900" dirty="0"/>
          </a:p>
          <a:p>
            <a:r>
              <a:rPr lang="en-US" dirty="0"/>
              <a:t>Documentation must contain evidence of medical decision making </a:t>
            </a:r>
          </a:p>
        </p:txBody>
      </p:sp>
      <p:sp>
        <p:nvSpPr>
          <p:cNvPr id="5" name="Title 4"/>
          <p:cNvSpPr>
            <a:spLocks noGrp="1"/>
          </p:cNvSpPr>
          <p:nvPr>
            <p:ph type="title"/>
          </p:nvPr>
        </p:nvSpPr>
        <p:spPr>
          <a:xfrm>
            <a:off x="457200" y="685800"/>
            <a:ext cx="8229600" cy="762000"/>
          </a:xfrm>
        </p:spPr>
        <p:txBody>
          <a:bodyPr>
            <a:normAutofit/>
          </a:bodyPr>
          <a:lstStyle/>
          <a:p>
            <a:r>
              <a:rPr lang="en-US" b="1" dirty="0"/>
              <a:t>Telephone/Online </a:t>
            </a:r>
            <a:r>
              <a:rPr lang="en-US" b="1" dirty="0" smtClean="0"/>
              <a:t>Encounters</a:t>
            </a:r>
            <a:endParaRPr lang="en-US" b="1" dirty="0"/>
          </a:p>
        </p:txBody>
      </p:sp>
      <p:sp>
        <p:nvSpPr>
          <p:cNvPr id="2" name="TextBox 1"/>
          <p:cNvSpPr txBox="1"/>
          <p:nvPr/>
        </p:nvSpPr>
        <p:spPr>
          <a:xfrm>
            <a:off x="4724400" y="76200"/>
            <a:ext cx="3429000" cy="523220"/>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REQUIREMENTS</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6682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2209800"/>
          </a:xfrm>
        </p:spPr>
        <p:txBody>
          <a:bodyPr>
            <a:normAutofit fontScale="85000" lnSpcReduction="10000"/>
          </a:bodyPr>
          <a:lstStyle/>
          <a:p>
            <a:pPr marL="0" indent="0" algn="ctr">
              <a:buNone/>
            </a:pPr>
            <a:r>
              <a:rPr lang="en-US" sz="2800" b="1" dirty="0" smtClean="0"/>
              <a:t>Credit </a:t>
            </a:r>
            <a:r>
              <a:rPr lang="en-US" sz="2800" b="1" dirty="0"/>
              <a:t>is given to whom ever makes contact and gives </a:t>
            </a:r>
            <a:r>
              <a:rPr lang="en-US" sz="2800" b="1" dirty="0" smtClean="0"/>
              <a:t>advice.  Encounter </a:t>
            </a:r>
            <a:r>
              <a:rPr lang="en-US" sz="2800" b="1" dirty="0"/>
              <a:t>should be done under that provider</a:t>
            </a:r>
            <a:r>
              <a:rPr lang="en-US" sz="2800" b="1" dirty="0" smtClean="0"/>
              <a:t>.</a:t>
            </a:r>
          </a:p>
          <a:p>
            <a:pPr marL="0" indent="0" algn="ctr">
              <a:buNone/>
            </a:pPr>
            <a:endParaRPr lang="en-US" sz="1600" dirty="0"/>
          </a:p>
          <a:p>
            <a:pPr marL="0" indent="0" algn="ctr">
              <a:buNone/>
            </a:pPr>
            <a:r>
              <a:rPr lang="en-US" sz="2800" b="1" dirty="0" smtClean="0"/>
              <a:t>Providers cannot </a:t>
            </a:r>
            <a:r>
              <a:rPr lang="en-US" sz="2800" b="1" dirty="0"/>
              <a:t>simply sign off on </a:t>
            </a:r>
            <a:r>
              <a:rPr lang="en-US" sz="2800" b="1" dirty="0" smtClean="0"/>
              <a:t>the T-con encounter when the Nurse </a:t>
            </a:r>
            <a:r>
              <a:rPr lang="en-US" sz="2800" b="1" dirty="0"/>
              <a:t>makes </a:t>
            </a:r>
            <a:r>
              <a:rPr lang="en-US" sz="2800" b="1" dirty="0" smtClean="0"/>
              <a:t>the contact </a:t>
            </a:r>
            <a:r>
              <a:rPr lang="en-US" sz="2800" b="1" dirty="0"/>
              <a:t>with patient. </a:t>
            </a:r>
            <a:endParaRPr lang="en-US" sz="2800" b="1" dirty="0" smtClean="0"/>
          </a:p>
          <a:p>
            <a:pPr marL="0" indent="0">
              <a:buNone/>
            </a:pPr>
            <a:endParaRPr lang="en-US" sz="2800" dirty="0"/>
          </a:p>
        </p:txBody>
      </p:sp>
      <p:sp>
        <p:nvSpPr>
          <p:cNvPr id="3" name="TextBox 2"/>
          <p:cNvSpPr txBox="1"/>
          <p:nvPr/>
        </p:nvSpPr>
        <p:spPr>
          <a:xfrm>
            <a:off x="457200" y="3276600"/>
            <a:ext cx="4114800" cy="1261884"/>
          </a:xfrm>
          <a:prstGeom prst="rect">
            <a:avLst/>
          </a:prstGeom>
          <a:noFill/>
        </p:spPr>
        <p:txBody>
          <a:bodyPr wrap="square" rtlCol="0">
            <a:spAutoFit/>
          </a:bodyPr>
          <a:lstStyle/>
          <a:p>
            <a:r>
              <a:rPr lang="en-US" sz="1900" b="1" dirty="0" smtClean="0"/>
              <a:t>If </a:t>
            </a:r>
            <a:r>
              <a:rPr lang="en-US" sz="1900" b="1" dirty="0"/>
              <a:t>a Nurse/Tech transfers to a </a:t>
            </a:r>
            <a:r>
              <a:rPr lang="en-US" sz="1900" b="1" dirty="0" smtClean="0"/>
              <a:t>Provider:</a:t>
            </a:r>
          </a:p>
          <a:p>
            <a:r>
              <a:rPr lang="en-US" sz="1900" dirty="0" smtClean="0"/>
              <a:t>The </a:t>
            </a:r>
            <a:r>
              <a:rPr lang="en-US" sz="1900" dirty="0"/>
              <a:t>Provider MUST review and change the </a:t>
            </a:r>
            <a:r>
              <a:rPr lang="en-US" sz="1900" dirty="0" smtClean="0"/>
              <a:t>E&amp;M code and </a:t>
            </a:r>
            <a:r>
              <a:rPr lang="en-US" sz="1900" dirty="0"/>
              <a:t>ensure </a:t>
            </a:r>
            <a:r>
              <a:rPr lang="en-US" sz="1900" dirty="0" smtClean="0"/>
              <a:t>that there is NO </a:t>
            </a:r>
            <a:r>
              <a:rPr lang="en-US" sz="1900" dirty="0"/>
              <a:t>CPT </a:t>
            </a:r>
            <a:r>
              <a:rPr lang="en-US" sz="1900" dirty="0" smtClean="0"/>
              <a:t>code. </a:t>
            </a:r>
            <a:endParaRPr lang="en-US" sz="1900" dirty="0"/>
          </a:p>
        </p:txBody>
      </p:sp>
      <p:sp>
        <p:nvSpPr>
          <p:cNvPr id="6" name="TextBox 5"/>
          <p:cNvSpPr txBox="1"/>
          <p:nvPr/>
        </p:nvSpPr>
        <p:spPr>
          <a:xfrm>
            <a:off x="4572000" y="3276600"/>
            <a:ext cx="4114800" cy="1554272"/>
          </a:xfrm>
          <a:prstGeom prst="rect">
            <a:avLst/>
          </a:prstGeom>
          <a:noFill/>
        </p:spPr>
        <p:txBody>
          <a:bodyPr wrap="square" rtlCol="0">
            <a:spAutoFit/>
          </a:bodyPr>
          <a:lstStyle/>
          <a:p>
            <a:r>
              <a:rPr lang="en-US" sz="1900" b="1" dirty="0" smtClean="0"/>
              <a:t>If a Provider transfers to a Nurse/Tech:</a:t>
            </a:r>
          </a:p>
          <a:p>
            <a:r>
              <a:rPr lang="en-US" sz="1900" dirty="0" smtClean="0"/>
              <a:t>The Nurse/Tech MUST review and change the E&amp;M code to 99499 and code the appropriate CPT code, if applicable.</a:t>
            </a:r>
            <a:endParaRPr lang="en-US" sz="1900" dirty="0"/>
          </a:p>
        </p:txBody>
      </p:sp>
      <p:sp>
        <p:nvSpPr>
          <p:cNvPr id="8" name="TextBox 7"/>
          <p:cNvSpPr txBox="1"/>
          <p:nvPr/>
        </p:nvSpPr>
        <p:spPr>
          <a:xfrm>
            <a:off x="609600" y="5511225"/>
            <a:ext cx="7924800" cy="584775"/>
          </a:xfrm>
          <a:prstGeom prst="rect">
            <a:avLst/>
          </a:prstGeom>
          <a:noFill/>
        </p:spPr>
        <p:txBody>
          <a:bodyPr wrap="square" rtlCol="0">
            <a:spAutoFit/>
          </a:bodyPr>
          <a:lstStyle/>
          <a:p>
            <a:pPr algn="ctr"/>
            <a:r>
              <a:rPr lang="en-US" sz="3200" b="1" dirty="0" smtClean="0">
                <a:solidFill>
                  <a:srgbClr val="FF0000"/>
                </a:solidFill>
              </a:rPr>
              <a:t>TIME MUST BE DOCUMENTED</a:t>
            </a:r>
            <a:endParaRPr lang="en-US" sz="3200" b="1" dirty="0">
              <a:solidFill>
                <a:srgbClr val="FF0000"/>
              </a:solidFill>
            </a:endParaRPr>
          </a:p>
        </p:txBody>
      </p:sp>
      <p:sp>
        <p:nvSpPr>
          <p:cNvPr id="9" name="Title 4"/>
          <p:cNvSpPr>
            <a:spLocks noGrp="1"/>
          </p:cNvSpPr>
          <p:nvPr>
            <p:ph type="title"/>
          </p:nvPr>
        </p:nvSpPr>
        <p:spPr>
          <a:xfrm>
            <a:off x="4648200" y="-152400"/>
            <a:ext cx="3505200" cy="609600"/>
          </a:xfrm>
        </p:spPr>
        <p:txBody>
          <a:bodyPr>
            <a:normAutofit/>
          </a:bodyPr>
          <a:lstStyle/>
          <a:p>
            <a:pPr algn="ctr"/>
            <a:r>
              <a:rPr lang="en-US" sz="1800" b="1" dirty="0">
                <a:solidFill>
                  <a:schemeClr val="bg1"/>
                </a:solidFill>
              </a:rPr>
              <a:t>Telephone/Online </a:t>
            </a:r>
            <a:r>
              <a:rPr lang="en-US" sz="1800" b="1" dirty="0" smtClean="0">
                <a:solidFill>
                  <a:schemeClr val="bg1"/>
                </a:solidFill>
              </a:rPr>
              <a:t>Encounters</a:t>
            </a:r>
            <a:endParaRPr lang="en-US" sz="1800" b="1" dirty="0">
              <a:solidFill>
                <a:schemeClr val="bg1"/>
              </a:solidFill>
            </a:endParaRPr>
          </a:p>
        </p:txBody>
      </p:sp>
    </p:spTree>
    <p:extLst>
      <p:ext uri="{BB962C8B-B14F-4D97-AF65-F5344CB8AC3E}">
        <p14:creationId xmlns:p14="http://schemas.microsoft.com/office/powerpoint/2010/main" val="1956267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34000"/>
          </a:xfrm>
        </p:spPr>
        <p:txBody>
          <a:bodyPr>
            <a:normAutofit lnSpcReduction="10000"/>
          </a:bodyPr>
          <a:lstStyle/>
          <a:p>
            <a:r>
              <a:rPr lang="en-US" sz="1800" b="1" dirty="0" smtClean="0"/>
              <a:t>Diagnosis codes:</a:t>
            </a:r>
            <a:endParaRPr lang="en-US" sz="1800" dirty="0"/>
          </a:p>
          <a:p>
            <a:pPr lvl="3"/>
            <a:r>
              <a:rPr lang="en-US" sz="1800" b="1" dirty="0" smtClean="0"/>
              <a:t>Providers can use full range of diagnosis codes</a:t>
            </a:r>
            <a:endParaRPr lang="en-US" sz="1800" b="1" dirty="0"/>
          </a:p>
          <a:p>
            <a:pPr lvl="3"/>
            <a:r>
              <a:rPr lang="en-US" sz="1800" b="1" dirty="0" smtClean="0"/>
              <a:t>Nurses can code diagnosis codes if the diagnosis was established by a provider.</a:t>
            </a:r>
          </a:p>
          <a:p>
            <a:pPr marL="1828800" lvl="4" indent="0">
              <a:buNone/>
            </a:pPr>
            <a:endParaRPr lang="en-US" sz="1400" dirty="0"/>
          </a:p>
          <a:p>
            <a:pPr marL="1828800" lvl="4" indent="0">
              <a:buNone/>
            </a:pPr>
            <a:r>
              <a:rPr lang="en-US" sz="1800" dirty="0" smtClean="0"/>
              <a:t>Most of the Z codes can be used, but should be used based off of the </a:t>
            </a:r>
            <a:br>
              <a:rPr lang="en-US" sz="1800" dirty="0" smtClean="0"/>
            </a:br>
            <a:r>
              <a:rPr lang="en-US" sz="1800" dirty="0" smtClean="0"/>
              <a:t>reason for the t-con:</a:t>
            </a:r>
          </a:p>
          <a:p>
            <a:pPr lvl="4">
              <a:buFont typeface="Arial" panose="020B0604020202020204" pitchFamily="34" charset="0"/>
              <a:buChar char="•"/>
            </a:pPr>
            <a:endParaRPr lang="en-US" sz="1400" dirty="0"/>
          </a:p>
          <a:p>
            <a:pPr marL="1828800" lvl="4" indent="0">
              <a:buNone/>
            </a:pPr>
            <a:r>
              <a:rPr lang="en-US" sz="1800" u="sng" dirty="0" smtClean="0"/>
              <a:t>Most T-cons fit within these codes:</a:t>
            </a:r>
          </a:p>
          <a:p>
            <a:pPr lvl="4"/>
            <a:r>
              <a:rPr lang="en-US" sz="1800" dirty="0" smtClean="0"/>
              <a:t>Z76.0-Encounter for issue of repeat prescription</a:t>
            </a:r>
          </a:p>
          <a:p>
            <a:pPr lvl="4"/>
            <a:r>
              <a:rPr lang="en-US" sz="1800" dirty="0" smtClean="0"/>
              <a:t>Z71.2-Person consulting for explanation of examination or test findings (laboratory , radiology results etc..)</a:t>
            </a:r>
          </a:p>
          <a:p>
            <a:pPr lvl="4"/>
            <a:r>
              <a:rPr lang="en-US" sz="1800" dirty="0" smtClean="0"/>
              <a:t>Z02.7-Encounter </a:t>
            </a:r>
            <a:r>
              <a:rPr lang="en-US" sz="1800" dirty="0"/>
              <a:t>for issue of medical </a:t>
            </a:r>
            <a:r>
              <a:rPr lang="en-US" sz="1800" dirty="0" smtClean="0"/>
              <a:t>certificate (paperwork)</a:t>
            </a:r>
            <a:endParaRPr lang="en-US" sz="1800" dirty="0"/>
          </a:p>
          <a:p>
            <a:pPr lvl="4"/>
            <a:r>
              <a:rPr lang="en-US" sz="1800" dirty="0" smtClean="0"/>
              <a:t>Z71.9-Counseling, unspecified</a:t>
            </a:r>
          </a:p>
          <a:p>
            <a:pPr lvl="4"/>
            <a:r>
              <a:rPr lang="en-US" sz="1800" dirty="0" smtClean="0"/>
              <a:t>Z02.89-Encounter </a:t>
            </a:r>
            <a:r>
              <a:rPr lang="en-US" sz="1800" dirty="0"/>
              <a:t>for other administrative </a:t>
            </a:r>
            <a:r>
              <a:rPr lang="en-US" sz="1800" dirty="0" smtClean="0"/>
              <a:t>examination</a:t>
            </a:r>
          </a:p>
          <a:p>
            <a:pPr marL="2286000" lvl="5" indent="0">
              <a:buNone/>
            </a:pPr>
            <a:endParaRPr lang="en-US" sz="1050" dirty="0" smtClean="0"/>
          </a:p>
          <a:p>
            <a:pPr marL="2286000" lvl="5" indent="0">
              <a:buNone/>
            </a:pPr>
            <a:r>
              <a:rPr lang="en-US" sz="1800" dirty="0" smtClean="0"/>
              <a:t>*TIP: Add </a:t>
            </a:r>
            <a:r>
              <a:rPr lang="en-US" sz="1800" dirty="0"/>
              <a:t>them to your </a:t>
            </a:r>
            <a:r>
              <a:rPr lang="en-US" sz="1800" dirty="0" smtClean="0"/>
              <a:t>favorites</a:t>
            </a:r>
            <a:endParaRPr lang="en-US" sz="1800" dirty="0"/>
          </a:p>
          <a:p>
            <a:pPr lvl="4"/>
            <a:endParaRPr lang="en-US" sz="1800" dirty="0"/>
          </a:p>
        </p:txBody>
      </p:sp>
      <p:sp>
        <p:nvSpPr>
          <p:cNvPr id="4" name="Title 4"/>
          <p:cNvSpPr>
            <a:spLocks noGrp="1"/>
          </p:cNvSpPr>
          <p:nvPr>
            <p:ph type="title"/>
          </p:nvPr>
        </p:nvSpPr>
        <p:spPr>
          <a:xfrm>
            <a:off x="685800" y="533400"/>
            <a:ext cx="7772400" cy="762000"/>
          </a:xfrm>
        </p:spPr>
        <p:txBody>
          <a:bodyPr>
            <a:normAutofit/>
          </a:bodyPr>
          <a:lstStyle/>
          <a:p>
            <a:r>
              <a:rPr lang="en-US" sz="3700" b="1" dirty="0"/>
              <a:t>Telephone/Online </a:t>
            </a:r>
            <a:r>
              <a:rPr lang="en-US" sz="3700" b="1" dirty="0" smtClean="0"/>
              <a:t>Encounters</a:t>
            </a:r>
            <a:endParaRPr lang="en-US" sz="3700" b="1" dirty="0"/>
          </a:p>
        </p:txBody>
      </p:sp>
      <p:sp>
        <p:nvSpPr>
          <p:cNvPr id="5" name="TextBox 4"/>
          <p:cNvSpPr txBox="1"/>
          <p:nvPr/>
        </p:nvSpPr>
        <p:spPr>
          <a:xfrm>
            <a:off x="4724400" y="76200"/>
            <a:ext cx="3429000" cy="461665"/>
          </a:xfrm>
          <a:prstGeom prst="rect">
            <a:avLst/>
          </a:prstGeom>
          <a:noFill/>
        </p:spPr>
        <p:txBody>
          <a:bodyPr wrap="square" rtlCol="0">
            <a:spAutoFit/>
          </a:bodyPr>
          <a:lstStyle/>
          <a:p>
            <a:r>
              <a:rPr lang="en-US" sz="2400" dirty="0" smtClean="0">
                <a:solidFill>
                  <a:schemeClr val="bg1"/>
                </a:solidFill>
                <a:latin typeface="Arial Black" panose="020B0A04020102020204" pitchFamily="34" charset="0"/>
              </a:rPr>
              <a:t>DIAGNOSIS CODES</a:t>
            </a:r>
            <a:endParaRPr lang="en-US"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59059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rmAutofit lnSpcReduction="10000"/>
          </a:bodyPr>
          <a:lstStyle/>
          <a:p>
            <a:r>
              <a:rPr lang="en-US" sz="1800" b="1" dirty="0" smtClean="0"/>
              <a:t>PROVIDER T-CON</a:t>
            </a:r>
          </a:p>
          <a:p>
            <a:r>
              <a:rPr lang="en-US" sz="1800" b="1" dirty="0" smtClean="0"/>
              <a:t>Patient </a:t>
            </a:r>
            <a:r>
              <a:rPr lang="en-US" sz="1800" b="1" dirty="0"/>
              <a:t>Initiated: </a:t>
            </a:r>
            <a:endParaRPr lang="en-US" sz="1800" dirty="0"/>
          </a:p>
          <a:p>
            <a:pPr lvl="1">
              <a:buFont typeface="Wingdings" panose="05000000000000000000" pitchFamily="2" charset="2"/>
              <a:buChar char="ü"/>
            </a:pPr>
            <a:r>
              <a:rPr lang="en-US" sz="1800" b="1" u="sng" dirty="0">
                <a:solidFill>
                  <a:srgbClr val="FF0000"/>
                </a:solidFill>
              </a:rPr>
              <a:t>Provider responds to </a:t>
            </a:r>
            <a:r>
              <a:rPr lang="en-US" sz="1800" b="1" u="sng" dirty="0" smtClean="0">
                <a:solidFill>
                  <a:srgbClr val="FF0000"/>
                </a:solidFill>
              </a:rPr>
              <a:t>patient, contact </a:t>
            </a:r>
            <a:r>
              <a:rPr lang="en-US" sz="1800" b="1" u="sng" dirty="0">
                <a:solidFill>
                  <a:srgbClr val="FF0000"/>
                </a:solidFill>
              </a:rPr>
              <a:t>made:</a:t>
            </a:r>
          </a:p>
          <a:p>
            <a:pPr lvl="1">
              <a:buFont typeface="Wingdings" panose="05000000000000000000" pitchFamily="2" charset="2"/>
              <a:buChar char="ü"/>
            </a:pPr>
            <a:r>
              <a:rPr lang="en-US" sz="1800" b="1" dirty="0">
                <a:solidFill>
                  <a:srgbClr val="FF0000"/>
                </a:solidFill>
              </a:rPr>
              <a:t>T-Con under Providers name </a:t>
            </a:r>
            <a:r>
              <a:rPr lang="en-US" sz="1800" dirty="0"/>
              <a:t/>
            </a:r>
            <a:br>
              <a:rPr lang="en-US" sz="1800" dirty="0"/>
            </a:br>
            <a:r>
              <a:rPr lang="en-US" sz="1400" dirty="0"/>
              <a:t/>
            </a:r>
            <a:br>
              <a:rPr lang="en-US" sz="1400" dirty="0"/>
            </a:br>
            <a:r>
              <a:rPr lang="en-US" sz="1800" u="sng" dirty="0"/>
              <a:t>Telephone </a:t>
            </a:r>
            <a:r>
              <a:rPr lang="en-US" sz="1800" u="sng" dirty="0" smtClean="0"/>
              <a:t>E&amp;M </a:t>
            </a:r>
            <a:r>
              <a:rPr lang="en-US" sz="1800" dirty="0" smtClean="0"/>
              <a:t>service </a:t>
            </a:r>
            <a:r>
              <a:rPr lang="en-US" sz="1800" dirty="0"/>
              <a:t>provided by a privileged provider to an established patient, parent, or guardian </a:t>
            </a:r>
            <a:r>
              <a:rPr lang="en-US" sz="1800" b="1" dirty="0"/>
              <a:t>not originating from a related E&amp;M service provided within the previous 7 days nor leading to an E&amp;M service or procedure within the next 24 hours or </a:t>
            </a:r>
            <a:r>
              <a:rPr lang="en-US" sz="1800" b="1" dirty="0" smtClean="0"/>
              <a:t>next </a:t>
            </a:r>
            <a:r>
              <a:rPr lang="en-US" sz="1800" b="1" dirty="0"/>
              <a:t>available appointment</a:t>
            </a:r>
            <a:r>
              <a:rPr lang="en-US" sz="1800" dirty="0"/>
              <a:t>; </a:t>
            </a:r>
          </a:p>
          <a:p>
            <a:pPr lvl="3"/>
            <a:r>
              <a:rPr lang="en-US" sz="1800" b="1" dirty="0"/>
              <a:t>99441</a:t>
            </a:r>
            <a:r>
              <a:rPr lang="en-US" sz="1800" dirty="0"/>
              <a:t>- </a:t>
            </a:r>
            <a:r>
              <a:rPr lang="en-US" sz="1800" dirty="0" smtClean="0"/>
              <a:t>(Total RVU 0.38): </a:t>
            </a:r>
            <a:r>
              <a:rPr lang="en-US" sz="1800" dirty="0"/>
              <a:t>5-10 minutes of medical discussion</a:t>
            </a:r>
          </a:p>
          <a:p>
            <a:pPr lvl="3"/>
            <a:r>
              <a:rPr lang="en-US" sz="1800" b="1" dirty="0"/>
              <a:t>99442</a:t>
            </a:r>
            <a:r>
              <a:rPr lang="en-US" sz="1800" dirty="0"/>
              <a:t>- </a:t>
            </a:r>
            <a:r>
              <a:rPr lang="en-US" sz="1800" dirty="0" smtClean="0"/>
              <a:t>(Total RVU 0.73): </a:t>
            </a:r>
            <a:r>
              <a:rPr lang="en-US" sz="1800" dirty="0"/>
              <a:t>11-20 minutes of medical discussion</a:t>
            </a:r>
          </a:p>
          <a:p>
            <a:pPr lvl="3"/>
            <a:r>
              <a:rPr lang="en-US" sz="1800" b="1" dirty="0"/>
              <a:t>99443</a:t>
            </a:r>
            <a:r>
              <a:rPr lang="en-US" sz="1800" dirty="0"/>
              <a:t>- </a:t>
            </a:r>
            <a:r>
              <a:rPr lang="en-US" sz="1800" dirty="0" smtClean="0"/>
              <a:t>(Total RVU 1.08): </a:t>
            </a:r>
            <a:r>
              <a:rPr lang="en-US" sz="1800" dirty="0"/>
              <a:t>21-30 minutes of medical discussion</a:t>
            </a:r>
          </a:p>
          <a:p>
            <a:pPr marL="1371600" lvl="3" indent="0">
              <a:buNone/>
            </a:pPr>
            <a:r>
              <a:rPr lang="en-US" sz="1800" b="1" dirty="0">
                <a:solidFill>
                  <a:srgbClr val="FF0000"/>
                </a:solidFill>
              </a:rPr>
              <a:t>Amount of time must be documented. </a:t>
            </a:r>
            <a:r>
              <a:rPr lang="en-US" sz="1800" b="1" dirty="0" smtClean="0">
                <a:solidFill>
                  <a:srgbClr val="FF0000"/>
                </a:solidFill>
              </a:rPr>
              <a:t> Medical </a:t>
            </a:r>
            <a:r>
              <a:rPr lang="en-US" sz="1800" b="1" dirty="0">
                <a:solidFill>
                  <a:srgbClr val="FF0000"/>
                </a:solidFill>
              </a:rPr>
              <a:t>Decision Making must be done and documented. </a:t>
            </a:r>
            <a:endParaRPr lang="en-US" sz="1800" dirty="0">
              <a:solidFill>
                <a:srgbClr val="FF0000"/>
              </a:solidFill>
            </a:endParaRPr>
          </a:p>
          <a:p>
            <a:pPr lvl="3"/>
            <a:endParaRPr lang="en-US" sz="1200" b="1" u="sng" dirty="0"/>
          </a:p>
          <a:p>
            <a:pPr lvl="3"/>
            <a:r>
              <a:rPr lang="en-US" sz="1800" b="1" dirty="0"/>
              <a:t>99444- </a:t>
            </a:r>
            <a:r>
              <a:rPr lang="en-US" sz="1800" b="1" dirty="0" smtClean="0"/>
              <a:t>(Total RVU 0.88): </a:t>
            </a:r>
            <a:r>
              <a:rPr lang="en-US" sz="1800" b="1" dirty="0"/>
              <a:t>Online Evaluation &amp; Management</a:t>
            </a:r>
          </a:p>
          <a:p>
            <a:pPr lvl="4"/>
            <a:r>
              <a:rPr lang="en-US" sz="1800" dirty="0"/>
              <a:t>For Relay </a:t>
            </a:r>
            <a:r>
              <a:rPr lang="en-US" sz="1800" dirty="0" smtClean="0"/>
              <a:t>Health/E-mail copy </a:t>
            </a:r>
            <a:r>
              <a:rPr lang="en-US" sz="1800" dirty="0"/>
              <a:t>&amp; paste the patient message(s) and your response(s) </a:t>
            </a:r>
            <a:r>
              <a:rPr lang="en-US" sz="1800" dirty="0" smtClean="0"/>
              <a:t>into </a:t>
            </a:r>
            <a:r>
              <a:rPr lang="en-US" sz="1800" dirty="0"/>
              <a:t>the T-CON</a:t>
            </a:r>
            <a:r>
              <a:rPr lang="en-US" sz="1800" dirty="0" smtClean="0"/>
              <a:t>.</a:t>
            </a:r>
            <a:endParaRPr lang="en-US" sz="1800" dirty="0"/>
          </a:p>
        </p:txBody>
      </p:sp>
      <p:sp>
        <p:nvSpPr>
          <p:cNvPr id="5" name="TextBox 4"/>
          <p:cNvSpPr txBox="1"/>
          <p:nvPr/>
        </p:nvSpPr>
        <p:spPr>
          <a:xfrm>
            <a:off x="4648200" y="56346"/>
            <a:ext cx="3505200" cy="477054"/>
          </a:xfrm>
          <a:prstGeom prst="rect">
            <a:avLst/>
          </a:prstGeom>
          <a:noFill/>
        </p:spPr>
        <p:txBody>
          <a:bodyPr wrap="square" rtlCol="0">
            <a:spAutoFit/>
          </a:bodyPr>
          <a:lstStyle/>
          <a:p>
            <a:pPr algn="ctr"/>
            <a:r>
              <a:rPr lang="en-US" sz="2500" dirty="0" smtClean="0">
                <a:solidFill>
                  <a:schemeClr val="bg1"/>
                </a:solidFill>
                <a:latin typeface="Arial Black" panose="020B0A04020102020204" pitchFamily="34" charset="0"/>
              </a:rPr>
              <a:t>PROVIDER T-CON</a:t>
            </a:r>
            <a:endParaRPr lang="en-US" sz="25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17704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867400"/>
          </a:xfrm>
        </p:spPr>
        <p:txBody>
          <a:bodyPr>
            <a:normAutofit lnSpcReduction="10000"/>
          </a:bodyPr>
          <a:lstStyle/>
          <a:p>
            <a:r>
              <a:rPr lang="en-US" sz="1700" b="1" dirty="0" smtClean="0"/>
              <a:t>NURSE T-CON</a:t>
            </a:r>
          </a:p>
          <a:p>
            <a:r>
              <a:rPr lang="en-US" sz="1700" b="1" dirty="0" smtClean="0"/>
              <a:t>Patient </a:t>
            </a:r>
            <a:r>
              <a:rPr lang="en-US" sz="1700" b="1" dirty="0"/>
              <a:t>Initiated: </a:t>
            </a:r>
            <a:r>
              <a:rPr lang="en-US" sz="1700" b="1" dirty="0">
                <a:solidFill>
                  <a:srgbClr val="FF0000"/>
                </a:solidFill>
              </a:rPr>
              <a:t>	</a:t>
            </a:r>
            <a:endParaRPr lang="en-US" sz="1700" b="1" dirty="0"/>
          </a:p>
          <a:p>
            <a:pPr lvl="1">
              <a:buFont typeface="Wingdings" panose="05000000000000000000" pitchFamily="2" charset="2"/>
              <a:buChar char="ü"/>
            </a:pPr>
            <a:r>
              <a:rPr lang="en-US" sz="1700" b="1" u="sng" dirty="0">
                <a:solidFill>
                  <a:srgbClr val="FF0000"/>
                </a:solidFill>
              </a:rPr>
              <a:t>Nurse/technician responds to patient, contact made: </a:t>
            </a:r>
          </a:p>
          <a:p>
            <a:pPr lvl="1">
              <a:buFont typeface="Wingdings" panose="05000000000000000000" pitchFamily="2" charset="2"/>
              <a:buChar char="ü"/>
            </a:pPr>
            <a:r>
              <a:rPr lang="en-US" sz="1700" b="1" dirty="0">
                <a:solidFill>
                  <a:srgbClr val="FF0000"/>
                </a:solidFill>
              </a:rPr>
              <a:t>T-Con under Nurse/technician name with </a:t>
            </a:r>
            <a:r>
              <a:rPr lang="en-US" sz="1700" b="1" u="sng" dirty="0">
                <a:solidFill>
                  <a:srgbClr val="FF0000"/>
                </a:solidFill>
              </a:rPr>
              <a:t>provider being the supervising </a:t>
            </a:r>
            <a:r>
              <a:rPr lang="en-US" sz="1700" b="1" u="sng" dirty="0" smtClean="0">
                <a:solidFill>
                  <a:srgbClr val="FF0000"/>
                </a:solidFill>
              </a:rPr>
              <a:t>provider.</a:t>
            </a:r>
          </a:p>
          <a:p>
            <a:pPr lvl="2">
              <a:buFont typeface="Wingdings" panose="05000000000000000000" pitchFamily="2" charset="2"/>
              <a:buChar char="ü"/>
            </a:pPr>
            <a:r>
              <a:rPr lang="en-US" sz="1700" b="1" u="sng" dirty="0" smtClean="0"/>
              <a:t>Nurse T-cons </a:t>
            </a:r>
            <a:r>
              <a:rPr lang="en-US" sz="1700" b="1" u="sng" dirty="0" smtClean="0">
                <a:solidFill>
                  <a:srgbClr val="FF0000"/>
                </a:solidFill>
              </a:rPr>
              <a:t>REQUIRE</a:t>
            </a:r>
            <a:r>
              <a:rPr lang="en-US" sz="1700" b="1" u="sng" dirty="0" smtClean="0"/>
              <a:t> a SUPERVISING PROVIDER.</a:t>
            </a:r>
          </a:p>
          <a:p>
            <a:pPr lvl="2">
              <a:buFont typeface="Wingdings" panose="05000000000000000000" pitchFamily="2" charset="2"/>
              <a:buChar char="ü"/>
            </a:pPr>
            <a:r>
              <a:rPr lang="en-US" sz="1700" b="1" u="sng" dirty="0" smtClean="0"/>
              <a:t>Nurse T-cons E&amp;M code should </a:t>
            </a:r>
            <a:r>
              <a:rPr lang="en-US" sz="1700" b="1" u="sng" dirty="0" smtClean="0">
                <a:solidFill>
                  <a:srgbClr val="FF0000"/>
                </a:solidFill>
              </a:rPr>
              <a:t>ALWAYS</a:t>
            </a:r>
            <a:r>
              <a:rPr lang="en-US" sz="1700" b="1" u="sng" dirty="0" smtClean="0"/>
              <a:t> be 99499.</a:t>
            </a:r>
            <a:r>
              <a:rPr lang="en-US" sz="1400" b="1" u="sng" dirty="0"/>
              <a:t/>
            </a:r>
            <a:br>
              <a:rPr lang="en-US" sz="1400" b="1" u="sng" dirty="0"/>
            </a:br>
            <a:r>
              <a:rPr lang="en-US" sz="1200" b="1" dirty="0"/>
              <a:t/>
            </a:r>
            <a:br>
              <a:rPr lang="en-US" sz="1200" b="1" dirty="0"/>
            </a:br>
            <a:r>
              <a:rPr lang="en-US" sz="1400" u="sng" dirty="0"/>
              <a:t>Telephone assessment</a:t>
            </a:r>
            <a:r>
              <a:rPr lang="en-US" sz="1400" dirty="0"/>
              <a:t> and management service provided by a qualified </a:t>
            </a:r>
            <a:r>
              <a:rPr lang="en-US" sz="1400" dirty="0" smtClean="0"/>
              <a:t>non-physician </a:t>
            </a:r>
            <a:r>
              <a:rPr lang="en-US" sz="1400" dirty="0"/>
              <a:t>health care professional to an established patient, parent, or guardian </a:t>
            </a:r>
            <a:r>
              <a:rPr lang="en-US" sz="1400" b="1" dirty="0"/>
              <a:t>not originating from a related assessment and management service provided within the previous 7 days nor leading to an assessment and management service or procedure within the next 24 hours or soonest available appointment</a:t>
            </a:r>
            <a:r>
              <a:rPr lang="en-US" sz="1400" b="1" dirty="0" smtClean="0"/>
              <a:t>;</a:t>
            </a:r>
            <a:endParaRPr lang="en-US" sz="1000" b="1" dirty="0"/>
          </a:p>
          <a:p>
            <a:pPr lvl="3"/>
            <a:r>
              <a:rPr lang="en-US" sz="1650" b="1" dirty="0" smtClean="0"/>
              <a:t>98966</a:t>
            </a:r>
            <a:r>
              <a:rPr lang="en-US" sz="1650" dirty="0" smtClean="0"/>
              <a:t>- (Total RVU </a:t>
            </a:r>
            <a:r>
              <a:rPr lang="en-US" sz="1650" dirty="0"/>
              <a:t>0.00): 5-10 minutes of medical discussion </a:t>
            </a:r>
            <a:endParaRPr lang="en-US" sz="1650" dirty="0" smtClean="0"/>
          </a:p>
          <a:p>
            <a:pPr lvl="3"/>
            <a:r>
              <a:rPr lang="en-US" sz="1650" b="1" dirty="0" smtClean="0"/>
              <a:t>98967</a:t>
            </a:r>
            <a:r>
              <a:rPr lang="en-US" sz="1650" dirty="0" smtClean="0"/>
              <a:t>- (</a:t>
            </a:r>
            <a:r>
              <a:rPr lang="en-US" sz="1650" dirty="0"/>
              <a:t>Total </a:t>
            </a:r>
            <a:r>
              <a:rPr lang="en-US" sz="1650" dirty="0" smtClean="0"/>
              <a:t>RVU </a:t>
            </a:r>
            <a:r>
              <a:rPr lang="en-US" sz="1650" dirty="0"/>
              <a:t>0.00): 11-20 minutes of medical discussion</a:t>
            </a:r>
          </a:p>
          <a:p>
            <a:pPr lvl="3"/>
            <a:r>
              <a:rPr lang="en-US" sz="1650" b="1" dirty="0"/>
              <a:t>98968</a:t>
            </a:r>
            <a:r>
              <a:rPr lang="en-US" sz="1650" dirty="0"/>
              <a:t>- </a:t>
            </a:r>
            <a:r>
              <a:rPr lang="en-US" sz="1650" dirty="0" smtClean="0"/>
              <a:t>(</a:t>
            </a:r>
            <a:r>
              <a:rPr lang="en-US" sz="1650" dirty="0"/>
              <a:t>Total </a:t>
            </a:r>
            <a:r>
              <a:rPr lang="en-US" sz="1650" dirty="0" smtClean="0"/>
              <a:t>RVU </a:t>
            </a:r>
            <a:r>
              <a:rPr lang="en-US" sz="1650" dirty="0"/>
              <a:t>0.00): 21-30 minutes of medical discussion</a:t>
            </a:r>
          </a:p>
          <a:p>
            <a:pPr marL="1371600" lvl="3" indent="0">
              <a:buNone/>
            </a:pPr>
            <a:r>
              <a:rPr lang="en-US" sz="1650" b="1" dirty="0">
                <a:solidFill>
                  <a:srgbClr val="FF0000"/>
                </a:solidFill>
              </a:rPr>
              <a:t>Amount of time must be documented, including details related to the medical discussion. </a:t>
            </a:r>
            <a:endParaRPr lang="en-US" sz="1650" dirty="0">
              <a:solidFill>
                <a:srgbClr val="FF0000"/>
              </a:solidFill>
            </a:endParaRPr>
          </a:p>
          <a:p>
            <a:pPr marL="1371600" lvl="3" indent="0">
              <a:buNone/>
            </a:pPr>
            <a:endParaRPr lang="en-US" sz="1200" b="1" u="sng" dirty="0"/>
          </a:p>
          <a:p>
            <a:pPr lvl="3"/>
            <a:r>
              <a:rPr lang="en-US" sz="1650" b="1" dirty="0"/>
              <a:t>98969</a:t>
            </a:r>
            <a:r>
              <a:rPr lang="en-US" sz="1650" dirty="0"/>
              <a:t>- </a:t>
            </a:r>
            <a:r>
              <a:rPr lang="en-US" sz="1650" b="1" dirty="0" smtClean="0"/>
              <a:t>(</a:t>
            </a:r>
            <a:r>
              <a:rPr lang="en-US" sz="1650" b="1" dirty="0"/>
              <a:t>Total </a:t>
            </a:r>
            <a:r>
              <a:rPr lang="en-US" sz="1650" b="1" dirty="0" smtClean="0"/>
              <a:t>RVU </a:t>
            </a:r>
            <a:r>
              <a:rPr lang="en-US" sz="1650" b="1" dirty="0"/>
              <a:t>0.00): Online assessment &amp; Management</a:t>
            </a:r>
          </a:p>
          <a:p>
            <a:pPr lvl="4"/>
            <a:r>
              <a:rPr lang="en-US" sz="1650" dirty="0"/>
              <a:t>For Relay Health copy &amp; paste the patient message(s) and your response(s) to the T-CON</a:t>
            </a:r>
            <a:r>
              <a:rPr lang="en-US" sz="1650" dirty="0" smtClean="0"/>
              <a:t>.</a:t>
            </a:r>
            <a:endParaRPr lang="en-US" sz="1650" dirty="0"/>
          </a:p>
        </p:txBody>
      </p:sp>
      <p:sp>
        <p:nvSpPr>
          <p:cNvPr id="5" name="TextBox 4"/>
          <p:cNvSpPr txBox="1"/>
          <p:nvPr/>
        </p:nvSpPr>
        <p:spPr>
          <a:xfrm>
            <a:off x="4648200" y="56346"/>
            <a:ext cx="3505200" cy="477054"/>
          </a:xfrm>
          <a:prstGeom prst="rect">
            <a:avLst/>
          </a:prstGeom>
          <a:noFill/>
        </p:spPr>
        <p:txBody>
          <a:bodyPr wrap="square" rtlCol="0">
            <a:spAutoFit/>
          </a:bodyPr>
          <a:lstStyle/>
          <a:p>
            <a:pPr algn="ctr"/>
            <a:r>
              <a:rPr lang="en-US" sz="2500" dirty="0" smtClean="0">
                <a:solidFill>
                  <a:schemeClr val="bg1"/>
                </a:solidFill>
                <a:latin typeface="Arial Black" panose="020B0A04020102020204" pitchFamily="34" charset="0"/>
              </a:rPr>
              <a:t>NURSE T-CON</a:t>
            </a:r>
            <a:endParaRPr lang="en-US" sz="2500" dirty="0">
              <a:solidFill>
                <a:schemeClr val="bg1"/>
              </a:solidFill>
              <a:latin typeface="Arial Black" panose="020B0A04020102020204" pitchFamily="34" charset="0"/>
            </a:endParaRPr>
          </a:p>
        </p:txBody>
      </p:sp>
      <p:sp>
        <p:nvSpPr>
          <p:cNvPr id="3" name="Left Brace 2"/>
          <p:cNvSpPr/>
          <p:nvPr/>
        </p:nvSpPr>
        <p:spPr>
          <a:xfrm>
            <a:off x="1143000" y="3048000"/>
            <a:ext cx="304800" cy="3124200"/>
          </a:xfrm>
          <a:prstGeom prst="leftBrac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81000" y="4306669"/>
            <a:ext cx="914400" cy="646331"/>
          </a:xfrm>
          <a:prstGeom prst="rect">
            <a:avLst/>
          </a:prstGeom>
          <a:noFill/>
        </p:spPr>
        <p:txBody>
          <a:bodyPr wrap="square" rtlCol="0">
            <a:spAutoFit/>
          </a:bodyPr>
          <a:lstStyle/>
          <a:p>
            <a:pPr algn="ctr"/>
            <a:r>
              <a:rPr lang="en-US" b="1" dirty="0" smtClean="0"/>
              <a:t>CPT Codes</a:t>
            </a:r>
            <a:endParaRPr lang="en-US" b="1" dirty="0"/>
          </a:p>
        </p:txBody>
      </p:sp>
    </p:spTree>
    <p:extLst>
      <p:ext uri="{BB962C8B-B14F-4D97-AF65-F5344CB8AC3E}">
        <p14:creationId xmlns:p14="http://schemas.microsoft.com/office/powerpoint/2010/main" val="2041561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1" cy="2667000"/>
          </a:xfrm>
        </p:spPr>
        <p:txBody>
          <a:bodyPr>
            <a:normAutofit/>
          </a:bodyPr>
          <a:lstStyle/>
          <a:p>
            <a:r>
              <a:rPr lang="en-US" sz="1800" b="1" dirty="0" smtClean="0"/>
              <a:t>Provider/Non-privileged </a:t>
            </a:r>
            <a:r>
              <a:rPr lang="en-US" sz="1800" b="1" dirty="0"/>
              <a:t>provider initiated calls:</a:t>
            </a:r>
            <a:endParaRPr lang="en-US" sz="1800" dirty="0"/>
          </a:p>
          <a:p>
            <a:pPr lvl="3"/>
            <a:r>
              <a:rPr lang="en-US" sz="1800" b="1" dirty="0"/>
              <a:t>99499</a:t>
            </a:r>
            <a:r>
              <a:rPr lang="en-US" sz="1800" dirty="0"/>
              <a:t>- (RVU 0.00):</a:t>
            </a:r>
            <a:r>
              <a:rPr lang="en-US" sz="1800" b="1" dirty="0"/>
              <a:t> </a:t>
            </a:r>
            <a:r>
              <a:rPr lang="en-US" sz="1800" dirty="0" smtClean="0"/>
              <a:t>E&amp;M code</a:t>
            </a:r>
          </a:p>
          <a:p>
            <a:pPr lvl="4"/>
            <a:endParaRPr lang="en-US" sz="1800" dirty="0"/>
          </a:p>
          <a:p>
            <a:pPr lvl="5"/>
            <a:r>
              <a:rPr lang="en-US" sz="1800" dirty="0" smtClean="0"/>
              <a:t>If </a:t>
            </a:r>
            <a:r>
              <a:rPr lang="en-US" sz="1800" dirty="0"/>
              <a:t>returning a patients call, documentation must have:</a:t>
            </a:r>
            <a:br>
              <a:rPr lang="en-US" sz="1800" dirty="0"/>
            </a:br>
            <a:r>
              <a:rPr lang="en-US" sz="1800" dirty="0"/>
              <a:t>1: Date the patient called   2: Returning the patients call/message</a:t>
            </a:r>
          </a:p>
          <a:p>
            <a:pPr marL="1828800" lvl="4" indent="0">
              <a:buNone/>
            </a:pPr>
            <a:r>
              <a:rPr lang="en-US" sz="1800" dirty="0"/>
              <a:t>        </a:t>
            </a:r>
            <a:r>
              <a:rPr lang="en-US" sz="1800" dirty="0" smtClean="0"/>
              <a:t>          ……</a:t>
            </a:r>
            <a:r>
              <a:rPr lang="en-US" sz="1800" dirty="0"/>
              <a:t>then follow coding example for </a:t>
            </a:r>
            <a:r>
              <a:rPr lang="en-US" sz="1800" dirty="0" smtClean="0"/>
              <a:t>a Patient </a:t>
            </a:r>
            <a:r>
              <a:rPr lang="en-US" sz="1800" dirty="0"/>
              <a:t>Initiated T-con.</a:t>
            </a:r>
          </a:p>
          <a:p>
            <a:endParaRPr lang="en-US" sz="1000" b="1" dirty="0"/>
          </a:p>
        </p:txBody>
      </p:sp>
      <p:sp>
        <p:nvSpPr>
          <p:cNvPr id="4" name="Title 4"/>
          <p:cNvSpPr>
            <a:spLocks noGrp="1"/>
          </p:cNvSpPr>
          <p:nvPr>
            <p:ph type="title"/>
          </p:nvPr>
        </p:nvSpPr>
        <p:spPr>
          <a:xfrm>
            <a:off x="4648200" y="-152400"/>
            <a:ext cx="3505200" cy="609600"/>
          </a:xfrm>
        </p:spPr>
        <p:txBody>
          <a:bodyPr>
            <a:normAutofit/>
          </a:bodyPr>
          <a:lstStyle/>
          <a:p>
            <a:pPr algn="ctr"/>
            <a:r>
              <a:rPr lang="en-US" sz="1800" b="1" dirty="0">
                <a:solidFill>
                  <a:schemeClr val="bg1"/>
                </a:solidFill>
              </a:rPr>
              <a:t>Telephone/Online </a:t>
            </a:r>
            <a:r>
              <a:rPr lang="en-US" sz="1800" b="1" dirty="0" smtClean="0">
                <a:solidFill>
                  <a:schemeClr val="bg1"/>
                </a:solidFill>
              </a:rPr>
              <a:t>Encounters</a:t>
            </a:r>
            <a:endParaRPr lang="en-US" sz="1800" b="1" dirty="0">
              <a:solidFill>
                <a:schemeClr val="bg1"/>
              </a:solidFill>
            </a:endParaRPr>
          </a:p>
        </p:txBody>
      </p:sp>
      <p:sp>
        <p:nvSpPr>
          <p:cNvPr id="5" name="Rectangle 4"/>
          <p:cNvSpPr/>
          <p:nvPr/>
        </p:nvSpPr>
        <p:spPr>
          <a:xfrm>
            <a:off x="457200" y="4267200"/>
            <a:ext cx="8229601" cy="169277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90 % of T-cons </a:t>
            </a:r>
          </a:p>
          <a:p>
            <a:pPr algn="ctr"/>
            <a:r>
              <a:rPr lang="en-US" sz="5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should be 99499</a:t>
            </a:r>
            <a:endParaRPr lang="en-US" sz="5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20572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2813893" cy="23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4419600"/>
            <a:ext cx="8229600" cy="2123658"/>
          </a:xfrm>
          <a:prstGeom prst="rect">
            <a:avLst/>
          </a:prstGeom>
          <a:noFill/>
        </p:spPr>
        <p:txBody>
          <a:bodyPr wrap="square" rtlCol="0">
            <a:spAutoFit/>
          </a:bodyPr>
          <a:lstStyle/>
          <a:p>
            <a:pPr algn="ctr"/>
            <a:r>
              <a:rPr lang="en-US" sz="2300" b="1" dirty="0" smtClean="0">
                <a:solidFill>
                  <a:srgbClr val="FF0000"/>
                </a:solidFill>
                <a:latin typeface="Arial" panose="020B0604020202020204" pitchFamily="34" charset="0"/>
                <a:cs typeface="Arial" panose="020B0604020202020204" pitchFamily="34" charset="0"/>
              </a:rPr>
              <a:t>Close the loop </a:t>
            </a:r>
            <a:r>
              <a:rPr lang="en-US" sz="2300" b="1" dirty="0" smtClean="0">
                <a:latin typeface="Arial" panose="020B0604020202020204" pitchFamily="34" charset="0"/>
                <a:cs typeface="Arial" panose="020B0604020202020204" pitchFamily="34" charset="0"/>
              </a:rPr>
              <a:t>when you transfer the T-con back to the nurse.</a:t>
            </a:r>
          </a:p>
          <a:p>
            <a:pPr algn="ctr"/>
            <a:endParaRPr lang="en-US" sz="1400" dirty="0" smtClean="0"/>
          </a:p>
          <a:p>
            <a:pPr algn="ctr"/>
            <a:r>
              <a:rPr lang="en-US" dirty="0" smtClean="0"/>
              <a:t>Example statement:  Transferring t-con back to nurse for closure.</a:t>
            </a:r>
          </a:p>
          <a:p>
            <a:endParaRPr lang="en-US" dirty="0" smtClean="0"/>
          </a:p>
          <a:p>
            <a:pPr algn="ctr"/>
            <a:r>
              <a:rPr lang="en-US" sz="3600" b="1" u="sng" dirty="0" smtClean="0">
                <a:solidFill>
                  <a:srgbClr val="FF0000"/>
                </a:solidFill>
                <a:latin typeface="Arial" panose="020B0604020202020204" pitchFamily="34" charset="0"/>
                <a:cs typeface="Arial" panose="020B0604020202020204" pitchFamily="34" charset="0"/>
              </a:rPr>
              <a:t>***SELECT 99499***</a:t>
            </a:r>
            <a:endParaRPr lang="en-US" sz="3600" b="1" u="sng"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57200" y="685800"/>
            <a:ext cx="8229600" cy="1785104"/>
          </a:xfrm>
          <a:prstGeom prst="rect">
            <a:avLst/>
          </a:prstGeom>
          <a:noFill/>
        </p:spPr>
        <p:txBody>
          <a:bodyPr wrap="square" rtlCol="0">
            <a:spAutoFit/>
          </a:bodyPr>
          <a:lstStyle/>
          <a:p>
            <a:pPr algn="ctr"/>
            <a:r>
              <a:rPr lang="en-US" sz="2300" b="1" u="sng" dirty="0" smtClean="0">
                <a:solidFill>
                  <a:srgbClr val="FF0000"/>
                </a:solidFill>
                <a:latin typeface="Arial" panose="020B0604020202020204" pitchFamily="34" charset="0"/>
                <a:cs typeface="Arial" panose="020B0604020202020204" pitchFamily="34" charset="0"/>
              </a:rPr>
              <a:t>PROVIDERS:</a:t>
            </a:r>
          </a:p>
          <a:p>
            <a:pPr algn="ctr"/>
            <a:r>
              <a:rPr lang="en-US" sz="2300" b="1" dirty="0" smtClean="0">
                <a:solidFill>
                  <a:srgbClr val="FF0000"/>
                </a:solidFill>
                <a:latin typeface="Arial" panose="020B0604020202020204" pitchFamily="34" charset="0"/>
                <a:cs typeface="Arial" panose="020B0604020202020204" pitchFamily="34" charset="0"/>
              </a:rPr>
              <a:t>You will receive T-cons to acknowledge what is going on with the patient after the nurse has talked to the patient/parent.</a:t>
            </a:r>
            <a:endParaRPr lang="en-US" dirty="0" smtClean="0"/>
          </a:p>
          <a:p>
            <a:endParaRPr lang="en-US" dirty="0"/>
          </a:p>
        </p:txBody>
      </p:sp>
      <p:sp>
        <p:nvSpPr>
          <p:cNvPr id="10" name="TextBox 9"/>
          <p:cNvSpPr txBox="1"/>
          <p:nvPr/>
        </p:nvSpPr>
        <p:spPr>
          <a:xfrm>
            <a:off x="4648200" y="56346"/>
            <a:ext cx="3505200" cy="477054"/>
          </a:xfrm>
          <a:prstGeom prst="rect">
            <a:avLst/>
          </a:prstGeom>
          <a:noFill/>
        </p:spPr>
        <p:txBody>
          <a:bodyPr wrap="square" rtlCol="0">
            <a:spAutoFit/>
          </a:bodyPr>
          <a:lstStyle/>
          <a:p>
            <a:pPr algn="ctr"/>
            <a:r>
              <a:rPr lang="en-US" sz="2500" dirty="0" smtClean="0">
                <a:solidFill>
                  <a:schemeClr val="bg1"/>
                </a:solidFill>
                <a:latin typeface="Arial Black" panose="020B0A04020102020204" pitchFamily="34" charset="0"/>
              </a:rPr>
              <a:t>PROVIDER T-CON</a:t>
            </a:r>
            <a:endParaRPr lang="en-US" sz="25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8091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438400"/>
            <a:ext cx="2813893" cy="23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029200"/>
            <a:ext cx="8229600" cy="1461939"/>
          </a:xfrm>
          <a:prstGeom prst="rect">
            <a:avLst/>
          </a:prstGeom>
          <a:noFill/>
        </p:spPr>
        <p:txBody>
          <a:bodyPr wrap="square" rtlCol="0">
            <a:spAutoFit/>
          </a:bodyPr>
          <a:lstStyle/>
          <a:p>
            <a:pPr algn="ctr"/>
            <a:r>
              <a:rPr lang="en-US" sz="2300" b="1" dirty="0" smtClean="0">
                <a:solidFill>
                  <a:srgbClr val="FF0000"/>
                </a:solidFill>
                <a:latin typeface="Arial" panose="020B0604020202020204" pitchFamily="34" charset="0"/>
                <a:cs typeface="Arial" panose="020B0604020202020204" pitchFamily="34" charset="0"/>
              </a:rPr>
              <a:t>Close the loop- </a:t>
            </a:r>
            <a:r>
              <a:rPr lang="en-US" sz="2300" b="1" dirty="0" smtClean="0">
                <a:latin typeface="Arial" panose="020B0604020202020204" pitchFamily="34" charset="0"/>
                <a:cs typeface="Arial" panose="020B0604020202020204" pitchFamily="34" charset="0"/>
              </a:rPr>
              <a:t>Request for them to send the T-con back to you after they’ve acknowledged the T-con.</a:t>
            </a:r>
            <a:endParaRPr lang="en-US" sz="1400" dirty="0" smtClean="0"/>
          </a:p>
          <a:p>
            <a:pPr algn="ctr"/>
            <a:endParaRPr lang="en-US" sz="1100" dirty="0" smtClean="0"/>
          </a:p>
          <a:p>
            <a:pPr algn="ctr"/>
            <a:r>
              <a:rPr lang="en-US" sz="1600" dirty="0" smtClean="0"/>
              <a:t>Example statement:  </a:t>
            </a:r>
          </a:p>
          <a:p>
            <a:pPr algn="ctr"/>
            <a:r>
              <a:rPr lang="en-US" sz="1600" dirty="0" smtClean="0"/>
              <a:t>Please transfer back to me for T-con closure unless you call the patient as well.</a:t>
            </a:r>
          </a:p>
        </p:txBody>
      </p:sp>
      <p:sp>
        <p:nvSpPr>
          <p:cNvPr id="9" name="TextBox 8"/>
          <p:cNvSpPr txBox="1"/>
          <p:nvPr/>
        </p:nvSpPr>
        <p:spPr>
          <a:xfrm>
            <a:off x="457201" y="685800"/>
            <a:ext cx="8229600" cy="1985159"/>
          </a:xfrm>
          <a:prstGeom prst="rect">
            <a:avLst/>
          </a:prstGeom>
          <a:noFill/>
        </p:spPr>
        <p:txBody>
          <a:bodyPr wrap="square" rtlCol="0">
            <a:spAutoFit/>
          </a:bodyPr>
          <a:lstStyle/>
          <a:p>
            <a:pPr algn="ctr"/>
            <a:r>
              <a:rPr lang="en-US" sz="2600" b="1" u="sng" dirty="0" smtClean="0">
                <a:solidFill>
                  <a:srgbClr val="FF0000"/>
                </a:solidFill>
                <a:latin typeface="Arial" panose="020B0604020202020204" pitchFamily="34" charset="0"/>
                <a:cs typeface="Arial" panose="020B0604020202020204" pitchFamily="34" charset="0"/>
              </a:rPr>
              <a:t>NURSES:</a:t>
            </a:r>
          </a:p>
          <a:p>
            <a:pPr algn="ctr"/>
            <a:r>
              <a:rPr lang="en-US" sz="2600" b="1" dirty="0" smtClean="0">
                <a:solidFill>
                  <a:srgbClr val="FF0000"/>
                </a:solidFill>
                <a:latin typeface="Arial" panose="020B0604020202020204" pitchFamily="34" charset="0"/>
                <a:cs typeface="Arial" panose="020B0604020202020204" pitchFamily="34" charset="0"/>
              </a:rPr>
              <a:t>You will send T-cons to the providers for them to acknowledge what is going on with the patient after you have talked to the patient/parent</a:t>
            </a:r>
            <a:r>
              <a:rPr lang="en-US" sz="2700" b="1" dirty="0" smtClean="0">
                <a:solidFill>
                  <a:srgbClr val="FF0000"/>
                </a:solidFill>
                <a:latin typeface="Arial" panose="020B0604020202020204" pitchFamily="34" charset="0"/>
                <a:cs typeface="Arial" panose="020B0604020202020204" pitchFamily="34" charset="0"/>
              </a:rPr>
              <a:t>.</a:t>
            </a:r>
            <a:endParaRPr lang="en-US" sz="2700" dirty="0" smtClean="0"/>
          </a:p>
          <a:p>
            <a:endParaRPr lang="en-US" dirty="0"/>
          </a:p>
        </p:txBody>
      </p:sp>
      <p:sp>
        <p:nvSpPr>
          <p:cNvPr id="10" name="TextBox 9"/>
          <p:cNvSpPr txBox="1"/>
          <p:nvPr/>
        </p:nvSpPr>
        <p:spPr>
          <a:xfrm>
            <a:off x="4648200" y="0"/>
            <a:ext cx="3505200" cy="538609"/>
          </a:xfrm>
          <a:prstGeom prst="rect">
            <a:avLst/>
          </a:prstGeom>
          <a:noFill/>
        </p:spPr>
        <p:txBody>
          <a:bodyPr wrap="square" rtlCol="0">
            <a:spAutoFit/>
          </a:bodyPr>
          <a:lstStyle/>
          <a:p>
            <a:pPr algn="ctr"/>
            <a:r>
              <a:rPr lang="en-US" sz="2900" dirty="0" smtClean="0">
                <a:solidFill>
                  <a:schemeClr val="bg1"/>
                </a:solidFill>
                <a:latin typeface="Arial Black" panose="020B0A04020102020204" pitchFamily="34" charset="0"/>
              </a:rPr>
              <a:t>NURSE T-CON</a:t>
            </a:r>
            <a:endParaRPr lang="en-US" sz="29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3170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722864"/>
          </a:xfrm>
        </p:spPr>
        <p:txBody>
          <a:bodyPr/>
          <a:lstStyle/>
          <a:p>
            <a:r>
              <a:rPr lang="en-US" b="1" dirty="0" smtClean="0"/>
              <a:t>New vs. Established Patient</a:t>
            </a:r>
            <a:endParaRPr lang="en-US" b="1" dirty="0"/>
          </a:p>
        </p:txBody>
      </p:sp>
      <p:sp>
        <p:nvSpPr>
          <p:cNvPr id="3" name="Content Placeholder 2"/>
          <p:cNvSpPr>
            <a:spLocks noGrp="1"/>
          </p:cNvSpPr>
          <p:nvPr>
            <p:ph idx="1"/>
          </p:nvPr>
        </p:nvSpPr>
        <p:spPr>
          <a:xfrm>
            <a:off x="762000" y="1828800"/>
            <a:ext cx="7543800" cy="4495800"/>
          </a:xfrm>
        </p:spPr>
        <p:txBody>
          <a:bodyPr>
            <a:normAutofit/>
          </a:bodyPr>
          <a:lstStyle/>
          <a:p>
            <a:pPr lvl="1"/>
            <a:r>
              <a:rPr lang="en-US" sz="2800" dirty="0" smtClean="0"/>
              <a:t>New Patient</a:t>
            </a:r>
          </a:p>
          <a:p>
            <a:pPr lvl="2"/>
            <a:r>
              <a:rPr lang="en-US" dirty="0" smtClean="0"/>
              <a:t>Patient </a:t>
            </a:r>
            <a:r>
              <a:rPr lang="en-US" dirty="0"/>
              <a:t>has not seen a provider within same specialty within the last 3 years. </a:t>
            </a:r>
            <a:endParaRPr lang="en-US" dirty="0" smtClean="0"/>
          </a:p>
          <a:p>
            <a:pPr lvl="1"/>
            <a:endParaRPr lang="en-US" sz="2400" dirty="0"/>
          </a:p>
          <a:p>
            <a:pPr lvl="1"/>
            <a:r>
              <a:rPr lang="en-US" sz="2800" dirty="0" smtClean="0"/>
              <a:t>Established Patient</a:t>
            </a:r>
            <a:endParaRPr lang="en-US" sz="2800" dirty="0"/>
          </a:p>
          <a:p>
            <a:endParaRPr lang="en-US" dirty="0"/>
          </a:p>
          <a:p>
            <a:pPr marL="68580" indent="0">
              <a:buNone/>
            </a:pPr>
            <a:r>
              <a:rPr lang="en-US" sz="1900" dirty="0" smtClean="0"/>
              <a:t>Per MHS Guidelines</a:t>
            </a:r>
            <a:r>
              <a:rPr lang="en-US" sz="1900" dirty="0"/>
              <a:t>: </a:t>
            </a:r>
            <a:endParaRPr lang="en-US" sz="1900" dirty="0" smtClean="0"/>
          </a:p>
          <a:p>
            <a:pPr lvl="1"/>
            <a:r>
              <a:rPr lang="en-US" sz="1700" dirty="0" smtClean="0"/>
              <a:t>A </a:t>
            </a:r>
            <a:r>
              <a:rPr lang="en-US" sz="1700" dirty="0"/>
              <a:t>new patient is one who has not received any </a:t>
            </a:r>
            <a:r>
              <a:rPr lang="en-US" sz="1700" dirty="0" smtClean="0"/>
              <a:t>professional services </a:t>
            </a:r>
            <a:r>
              <a:rPr lang="en-US" sz="1700" dirty="0"/>
              <a:t>from the privileged provider or another privileged provider of </a:t>
            </a:r>
            <a:r>
              <a:rPr lang="en-US" sz="1700" dirty="0" smtClean="0"/>
              <a:t>the exact </a:t>
            </a:r>
            <a:r>
              <a:rPr lang="en-US" sz="1700" dirty="0"/>
              <a:t>same specialty and subspecialty who belongs to the same group </a:t>
            </a:r>
            <a:r>
              <a:rPr lang="en-US" sz="1700" dirty="0" smtClean="0"/>
              <a:t>practice in </a:t>
            </a:r>
            <a:r>
              <a:rPr lang="en-US" sz="1700" dirty="0"/>
              <a:t>the previous three years</a:t>
            </a:r>
            <a:r>
              <a:rPr lang="en-US" sz="1700" dirty="0" smtClean="0"/>
              <a:t>.</a:t>
            </a:r>
            <a:endParaRPr lang="en-US" sz="1700" dirty="0"/>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Evaluation &amp; Management </a:t>
            </a:r>
            <a:endParaRPr lang="en-US" sz="2000" dirty="0"/>
          </a:p>
        </p:txBody>
      </p:sp>
    </p:spTree>
    <p:extLst>
      <p:ext uri="{BB962C8B-B14F-4D97-AF65-F5344CB8AC3E}">
        <p14:creationId xmlns:p14="http://schemas.microsoft.com/office/powerpoint/2010/main" val="469255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3376110" cy="1143000"/>
          </a:xfrm>
        </p:spPr>
        <p:txBody>
          <a:bodyPr/>
          <a:lstStyle/>
          <a:p>
            <a:r>
              <a:rPr lang="en-US" dirty="0" smtClean="0"/>
              <a:t>References</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sz="2000" dirty="0" smtClean="0"/>
              <a:t>MHS </a:t>
            </a:r>
            <a:r>
              <a:rPr lang="en-US" sz="2000" dirty="0"/>
              <a:t>Coding Guidelines , Version 5.0 </a:t>
            </a:r>
          </a:p>
          <a:p>
            <a:r>
              <a:rPr lang="en-US" sz="2000" dirty="0"/>
              <a:t>CMS Evaluation and Management Services Guide </a:t>
            </a:r>
          </a:p>
          <a:p>
            <a:r>
              <a:rPr lang="en-US" sz="2000" dirty="0"/>
              <a:t>Evaluation and Management Official 1997 Guidelines </a:t>
            </a:r>
          </a:p>
          <a:p>
            <a:r>
              <a:rPr lang="en-US" sz="2000" dirty="0"/>
              <a:t>Centers for Medicare and Medicaid Services, http://www.cms.gov</a:t>
            </a:r>
            <a:r>
              <a:rPr lang="en-US" sz="2000"/>
              <a:t>/ </a:t>
            </a:r>
            <a:endParaRPr lang="en-US" sz="2000" dirty="0" smtClean="0"/>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Evaluation &amp; Management </a:t>
            </a:r>
            <a:endParaRPr lang="en-US" sz="2000" dirty="0"/>
          </a:p>
        </p:txBody>
      </p:sp>
    </p:spTree>
    <p:extLst>
      <p:ext uri="{BB962C8B-B14F-4D97-AF65-F5344CB8AC3E}">
        <p14:creationId xmlns:p14="http://schemas.microsoft.com/office/powerpoint/2010/main" val="1627835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5205941" cy="1295400"/>
          </a:xfrm>
        </p:spPr>
        <p:txBody>
          <a:bodyPr>
            <a:normAutofit/>
          </a:bodyPr>
          <a:lstStyle/>
          <a:p>
            <a:pPr algn="ctr"/>
            <a:r>
              <a:rPr lang="en-US" sz="7200" b="1" dirty="0" smtClean="0"/>
              <a:t>Questions?</a:t>
            </a:r>
            <a:endParaRPr lang="en-US" sz="6000" b="1" dirty="0"/>
          </a:p>
        </p:txBody>
      </p:sp>
      <p:sp>
        <p:nvSpPr>
          <p:cNvPr id="4" name="Title 1"/>
          <p:cNvSpPr txBox="1">
            <a:spLocks/>
          </p:cNvSpPr>
          <p:nvPr/>
        </p:nvSpPr>
        <p:spPr>
          <a:xfrm>
            <a:off x="4648200" y="-9970"/>
            <a:ext cx="35814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Evaluation &amp; Management </a:t>
            </a:r>
            <a:endParaRPr lang="en-US" sz="2000" dirty="0"/>
          </a:p>
        </p:txBody>
      </p:sp>
      <p:sp>
        <p:nvSpPr>
          <p:cNvPr id="5" name="Action Button: Help 4">
            <a:hlinkClick r:id="" action="ppaction://noaction" highlightClick="1"/>
          </p:cNvPr>
          <p:cNvSpPr/>
          <p:nvPr/>
        </p:nvSpPr>
        <p:spPr>
          <a:xfrm>
            <a:off x="3404659" y="2133600"/>
            <a:ext cx="2362200" cy="2209800"/>
          </a:xfrm>
          <a:prstGeom prst="actionButtonHelp">
            <a:avLst/>
          </a:prstGeom>
          <a:solidFill>
            <a:schemeClr val="bg2">
              <a:lumMod val="7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5667" y="4968895"/>
            <a:ext cx="6760184" cy="1508105"/>
          </a:xfrm>
          <a:prstGeom prst="rect">
            <a:avLst/>
          </a:prstGeom>
          <a:noFill/>
        </p:spPr>
        <p:txBody>
          <a:bodyPr wrap="none" lIns="91440" tIns="45720" rIns="91440" bIns="45720">
            <a:spAutoFit/>
          </a:bodyPr>
          <a:lstStyle/>
          <a:p>
            <a:pPr algn="ctr"/>
            <a:r>
              <a:rPr lang="en-US" sz="36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Dept. of Pediatrics Coding Team</a:t>
            </a:r>
            <a:br>
              <a:rPr lang="en-US" sz="36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br>
            <a:r>
              <a:rPr lang="en-US" sz="28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Hailey Trapier, CPC   </a:t>
            </a:r>
            <a:r>
              <a:rPr lang="en-US" sz="28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968-6285</a:t>
            </a:r>
          </a:p>
          <a:p>
            <a:pPr algn="ctr"/>
            <a:r>
              <a:rPr lang="en-US" sz="2800" b="1"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rPr>
              <a:t>Jessica Acosta, CMB  968-6458</a:t>
            </a:r>
            <a:endParaRPr lang="en-US" sz="2800" b="1" i="0" u="none" strike="noStrike" cap="none" spc="0" dirty="0" smtClean="0">
              <a:ln w="18000">
                <a:solidFill>
                  <a:schemeClr val="tx1"/>
                </a:solidFill>
                <a:prstDash val="solid"/>
                <a:miter lim="800000"/>
              </a:ln>
              <a:solidFill>
                <a:schemeClr val="bg2">
                  <a:lumMod val="75000"/>
                  <a:alpha val="38000"/>
                </a:schemeClr>
              </a:solidFill>
              <a:effectLst>
                <a:outerShdw blurRad="25500" dist="23000" dir="7020000" algn="tl">
                  <a:srgbClr val="000000">
                    <a:alpha val="50000"/>
                  </a:srgbClr>
                </a:outerShdw>
              </a:effectLst>
              <a:latin typeface="Britannic Bold" panose="020B0903060703020204" pitchFamily="34" charset="0"/>
            </a:endParaRPr>
          </a:p>
        </p:txBody>
      </p:sp>
    </p:spTree>
    <p:extLst>
      <p:ext uri="{BB962C8B-B14F-4D97-AF65-F5344CB8AC3E}">
        <p14:creationId xmlns:p14="http://schemas.microsoft.com/office/powerpoint/2010/main" val="97449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b="1" dirty="0"/>
              <a:t>Principles of </a:t>
            </a:r>
            <a:r>
              <a:rPr lang="en-US" sz="2800" b="1" dirty="0" smtClean="0"/>
              <a:t>Documentation for </a:t>
            </a:r>
            <a:br>
              <a:rPr lang="en-US" sz="2800" b="1" dirty="0" smtClean="0"/>
            </a:br>
            <a:r>
              <a:rPr lang="en-US" sz="2800" b="1" dirty="0" smtClean="0"/>
              <a:t>Problem Oriented E&amp;M leveling</a:t>
            </a:r>
            <a:endParaRPr lang="en-US" sz="2800" dirty="0"/>
          </a:p>
        </p:txBody>
      </p:sp>
      <p:sp>
        <p:nvSpPr>
          <p:cNvPr id="3" name="Content Placeholder 2"/>
          <p:cNvSpPr>
            <a:spLocks noGrp="1"/>
          </p:cNvSpPr>
          <p:nvPr>
            <p:ph idx="1"/>
          </p:nvPr>
        </p:nvSpPr>
        <p:spPr>
          <a:xfrm>
            <a:off x="609600" y="1752600"/>
            <a:ext cx="7924800" cy="4686748"/>
          </a:xfrm>
        </p:spPr>
        <p:txBody>
          <a:bodyPr>
            <a:normAutofit fontScale="85000" lnSpcReduction="10000"/>
          </a:bodyPr>
          <a:lstStyle/>
          <a:p>
            <a:r>
              <a:rPr lang="en-US" sz="3300" b="1" u="sng" dirty="0" smtClean="0"/>
              <a:t>3 </a:t>
            </a:r>
            <a:r>
              <a:rPr lang="en-US" sz="3300" b="1" u="sng" dirty="0"/>
              <a:t>Key Components</a:t>
            </a:r>
          </a:p>
          <a:p>
            <a:pPr lvl="1"/>
            <a:r>
              <a:rPr lang="en-US" sz="2800" b="1" dirty="0" smtClean="0"/>
              <a:t>History</a:t>
            </a:r>
          </a:p>
          <a:p>
            <a:pPr lvl="2"/>
            <a:r>
              <a:rPr lang="en-US" sz="1900" dirty="0" smtClean="0"/>
              <a:t>Chief Complaint</a:t>
            </a:r>
          </a:p>
          <a:p>
            <a:pPr lvl="2"/>
            <a:r>
              <a:rPr lang="en-US" sz="1900" dirty="0" smtClean="0"/>
              <a:t>History of Present Illness (HPI)</a:t>
            </a:r>
          </a:p>
          <a:p>
            <a:pPr lvl="2"/>
            <a:r>
              <a:rPr lang="en-US" sz="1900" dirty="0" smtClean="0"/>
              <a:t>Review of Systems (ROS)</a:t>
            </a:r>
          </a:p>
          <a:p>
            <a:pPr lvl="2"/>
            <a:r>
              <a:rPr lang="en-US" sz="1900" dirty="0" smtClean="0"/>
              <a:t>Past </a:t>
            </a:r>
            <a:r>
              <a:rPr lang="en-US" sz="1900" dirty="0"/>
              <a:t>Medical/Surgical, Family and Social History (PFSH) </a:t>
            </a:r>
          </a:p>
          <a:p>
            <a:pPr lvl="1"/>
            <a:r>
              <a:rPr lang="en-US" sz="2800" b="1" dirty="0" smtClean="0"/>
              <a:t>Physical Exam </a:t>
            </a:r>
            <a:endParaRPr lang="en-US" sz="2800" b="1" dirty="0"/>
          </a:p>
          <a:p>
            <a:pPr lvl="1"/>
            <a:r>
              <a:rPr lang="en-US" sz="2800" b="1" dirty="0"/>
              <a:t>Medical Decision </a:t>
            </a:r>
            <a:r>
              <a:rPr lang="en-US" sz="2800" b="1" dirty="0" smtClean="0"/>
              <a:t>Making</a:t>
            </a:r>
          </a:p>
          <a:p>
            <a:pPr lvl="2"/>
            <a:r>
              <a:rPr lang="en-US" sz="1900" dirty="0" smtClean="0"/>
              <a:t>Number </a:t>
            </a:r>
            <a:r>
              <a:rPr lang="en-US" sz="1900" dirty="0"/>
              <a:t>of Problems </a:t>
            </a:r>
          </a:p>
          <a:p>
            <a:pPr lvl="2"/>
            <a:r>
              <a:rPr lang="en-US" sz="1900" dirty="0" smtClean="0"/>
              <a:t>Amount </a:t>
            </a:r>
            <a:r>
              <a:rPr lang="en-US" sz="1900" dirty="0"/>
              <a:t>and/or Complexity of Data </a:t>
            </a:r>
            <a:endParaRPr lang="en-US" sz="1900" dirty="0" smtClean="0"/>
          </a:p>
          <a:p>
            <a:pPr lvl="2"/>
            <a:r>
              <a:rPr lang="en-US" sz="1900" dirty="0" smtClean="0"/>
              <a:t>Risk </a:t>
            </a:r>
            <a:r>
              <a:rPr lang="en-US" sz="1900" dirty="0"/>
              <a:t>of Complications and/or Morbidity or Mortality Before Next Encounter </a:t>
            </a:r>
          </a:p>
          <a:p>
            <a:pPr marL="896112" lvl="3" indent="0">
              <a:buNone/>
            </a:pPr>
            <a:endParaRPr lang="en-US" sz="1300" b="1" dirty="0" smtClean="0"/>
          </a:p>
          <a:p>
            <a:pPr marL="896112" lvl="3" indent="0">
              <a:buNone/>
            </a:pPr>
            <a:r>
              <a:rPr lang="en-US" sz="1700" b="1" dirty="0" smtClean="0"/>
              <a:t>*New </a:t>
            </a:r>
            <a:r>
              <a:rPr lang="en-US" sz="1700" b="1" dirty="0"/>
              <a:t>Patient Visits require all 3 key components </a:t>
            </a:r>
          </a:p>
          <a:p>
            <a:pPr marL="896112" lvl="3" indent="0">
              <a:buNone/>
            </a:pPr>
            <a:r>
              <a:rPr lang="en-US" sz="1700" b="1" dirty="0" smtClean="0"/>
              <a:t>*Established </a:t>
            </a:r>
            <a:r>
              <a:rPr lang="en-US" sz="1700" b="1" dirty="0"/>
              <a:t>Patient Visits require 2 of 3 key components </a:t>
            </a:r>
          </a:p>
          <a:p>
            <a:pPr marL="1097280" lvl="4" indent="0">
              <a:buNone/>
            </a:pPr>
            <a:r>
              <a:rPr lang="en-US" sz="1700" b="1" dirty="0" smtClean="0"/>
              <a:t>	(MDM) </a:t>
            </a:r>
            <a:r>
              <a:rPr lang="en-US" sz="1700" b="1" u="sng" dirty="0" smtClean="0"/>
              <a:t>must</a:t>
            </a:r>
            <a:r>
              <a:rPr lang="en-US" sz="1700" b="1" dirty="0" smtClean="0"/>
              <a:t> </a:t>
            </a:r>
            <a:r>
              <a:rPr lang="en-US" sz="1700" b="1" dirty="0"/>
              <a:t>be </a:t>
            </a:r>
            <a:r>
              <a:rPr lang="en-US" sz="1700" b="1" dirty="0" smtClean="0"/>
              <a:t>1 of the key components </a:t>
            </a:r>
            <a:endParaRPr lang="en-US" sz="1700" b="1" dirty="0"/>
          </a:p>
        </p:txBody>
      </p:sp>
      <p:sp>
        <p:nvSpPr>
          <p:cNvPr id="5"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238150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382000" cy="762000"/>
          </a:xfrm>
        </p:spPr>
        <p:txBody>
          <a:bodyPr anchor="ctr">
            <a:noAutofit/>
          </a:bodyPr>
          <a:lstStyle/>
          <a:p>
            <a:r>
              <a:rPr lang="en-US" sz="2800" b="1" dirty="0" smtClean="0"/>
              <a:t>Problem Oriented Visits</a:t>
            </a:r>
            <a:endParaRPr lang="en-US" sz="2800" b="1" dirty="0"/>
          </a:p>
        </p:txBody>
      </p:sp>
      <p:sp>
        <p:nvSpPr>
          <p:cNvPr id="6" name="Content Placeholder 2"/>
          <p:cNvSpPr>
            <a:spLocks noGrp="1"/>
          </p:cNvSpPr>
          <p:nvPr>
            <p:ph idx="1"/>
          </p:nvPr>
        </p:nvSpPr>
        <p:spPr>
          <a:xfrm>
            <a:off x="457200" y="1371600"/>
            <a:ext cx="8229600" cy="1504507"/>
          </a:xfrm>
        </p:spPr>
        <p:txBody>
          <a:bodyPr>
            <a:normAutofit/>
          </a:bodyPr>
          <a:lstStyle/>
          <a:p>
            <a:pPr marL="68580" indent="0">
              <a:buNone/>
            </a:pPr>
            <a:r>
              <a:rPr lang="en-US" dirty="0" smtClean="0"/>
              <a:t>Involves </a:t>
            </a:r>
            <a:r>
              <a:rPr lang="en-US" dirty="0"/>
              <a:t>a chief complaint or present illness</a:t>
            </a:r>
            <a:endParaRPr lang="en-US" dirty="0" smtClean="0"/>
          </a:p>
          <a:p>
            <a:pPr lvl="1"/>
            <a:r>
              <a:rPr lang="en-US" dirty="0" smtClean="0"/>
              <a:t>New or Established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18229425"/>
              </p:ext>
            </p:extLst>
          </p:nvPr>
        </p:nvGraphicFramePr>
        <p:xfrm>
          <a:off x="1531620" y="2362200"/>
          <a:ext cx="6080760" cy="2050542"/>
        </p:xfrm>
        <a:graphic>
          <a:graphicData uri="http://schemas.openxmlformats.org/drawingml/2006/table">
            <a:tbl>
              <a:tblPr firstRow="1" firstCol="1" bandRow="1">
                <a:tableStyleId>{5C22544A-7EE6-4342-B048-85BDC9FD1C3A}</a:tableStyleId>
              </a:tblPr>
              <a:tblGrid>
                <a:gridCol w="570230"/>
                <a:gridCol w="1040130"/>
                <a:gridCol w="1040130"/>
                <a:gridCol w="930910"/>
                <a:gridCol w="1008380"/>
                <a:gridCol w="845185"/>
                <a:gridCol w="645795"/>
              </a:tblGrid>
              <a:tr h="0">
                <a:tc gridSpan="7">
                  <a:txBody>
                    <a:bodyPr/>
                    <a:lstStyle/>
                    <a:p>
                      <a:pPr marL="0" marR="0" algn="ctr">
                        <a:lnSpc>
                          <a:spcPct val="115000"/>
                        </a:lnSpc>
                        <a:spcBef>
                          <a:spcPts val="0"/>
                        </a:spcBef>
                        <a:spcAft>
                          <a:spcPts val="0"/>
                        </a:spcAft>
                      </a:pPr>
                      <a:r>
                        <a:rPr lang="en-US" sz="900" dirty="0">
                          <a:effectLst/>
                        </a:rPr>
                        <a:t>New Patient: Requires 3 of the 3 Key Components</a:t>
                      </a:r>
                      <a:endParaRPr lang="en-US" sz="105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900">
                          <a:effectLst/>
                        </a:rPr>
                        <a:t>Code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dirty="0">
                          <a:effectLst/>
                        </a:rPr>
                        <a:t>History*</a:t>
                      </a:r>
                      <a:endParaRPr lang="en-US" sz="105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dirty="0">
                          <a:effectLst/>
                        </a:rPr>
                        <a:t>Exam*</a:t>
                      </a:r>
                      <a:endParaRPr lang="en-US" sz="105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dirty="0">
                          <a:effectLst/>
                        </a:rPr>
                        <a:t>Med. Dec. Making*</a:t>
                      </a:r>
                      <a:endParaRPr lang="en-US" sz="105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Presenting problem</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Typical Time (mins)</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Work RVU</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99201</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Prob. Focused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Prob. Focused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0">
                          <a:effectLst/>
                        </a:rPr>
                        <a:t>Straight Fwd.</a:t>
                      </a:r>
                      <a:endParaRPr lang="en-US" sz="1050" b="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Self-limited/minor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10</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0.48</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99202</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Exp. Prob. Focus</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Exp. Prob. Focus</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0">
                          <a:effectLst/>
                        </a:rPr>
                        <a:t>Straight fwd.</a:t>
                      </a:r>
                      <a:endParaRPr lang="en-US" sz="1050" b="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Low-mod. Sever.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20</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0.93</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99203</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Detailed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Detailed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0">
                          <a:effectLst/>
                        </a:rPr>
                        <a:t>Low complexity</a:t>
                      </a:r>
                      <a:endParaRPr lang="en-US" sz="1050" b="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Mod. Severity</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30</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1.42</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99204</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0">
                          <a:effectLst/>
                        </a:rPr>
                        <a:t>Mod. Complexity</a:t>
                      </a:r>
                      <a:endParaRPr lang="en-US" sz="1050" b="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Mod-high sever.</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45</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2.43</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99205</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0" dirty="0">
                          <a:effectLst/>
                        </a:rPr>
                        <a:t>High complexity</a:t>
                      </a:r>
                      <a:endParaRPr lang="en-US" sz="105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High severity</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rPr>
                        <a:t>60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rPr>
                        <a:t>3.17</a:t>
                      </a:r>
                      <a:endParaRPr lang="en-US" sz="1050" dirty="0">
                        <a:effectLst/>
                        <a:latin typeface="Calibri"/>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9721059"/>
              </p:ext>
            </p:extLst>
          </p:nvPr>
        </p:nvGraphicFramePr>
        <p:xfrm>
          <a:off x="1531620" y="4648200"/>
          <a:ext cx="6080760" cy="1735074"/>
        </p:xfrm>
        <a:graphic>
          <a:graphicData uri="http://schemas.openxmlformats.org/drawingml/2006/table">
            <a:tbl>
              <a:tblPr firstRow="1" firstCol="1" bandRow="1">
                <a:tableStyleId>{5C22544A-7EE6-4342-B048-85BDC9FD1C3A}</a:tableStyleId>
              </a:tblPr>
              <a:tblGrid>
                <a:gridCol w="537845"/>
                <a:gridCol w="1045210"/>
                <a:gridCol w="1045210"/>
                <a:gridCol w="933450"/>
                <a:gridCol w="1030605"/>
                <a:gridCol w="846455"/>
                <a:gridCol w="641985"/>
              </a:tblGrid>
              <a:tr h="0">
                <a:tc gridSpan="7">
                  <a:txBody>
                    <a:bodyPr/>
                    <a:lstStyle/>
                    <a:p>
                      <a:pPr marL="0" marR="0" algn="ctr">
                        <a:lnSpc>
                          <a:spcPct val="115000"/>
                        </a:lnSpc>
                        <a:spcBef>
                          <a:spcPts val="0"/>
                        </a:spcBef>
                        <a:spcAft>
                          <a:spcPts val="0"/>
                        </a:spcAft>
                      </a:pPr>
                      <a:r>
                        <a:rPr lang="en-US" sz="900" dirty="0">
                          <a:effectLst/>
                        </a:rPr>
                        <a:t>Established Patient: Requires 2 of the 3 Key Components</a:t>
                      </a:r>
                      <a:endParaRPr lang="en-US" sz="105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900">
                          <a:effectLst/>
                        </a:rPr>
                        <a:t>Code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a:effectLst/>
                        </a:rPr>
                        <a:t>History*</a:t>
                      </a:r>
                      <a:endParaRPr lang="en-US" sz="105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a:effectLst/>
                        </a:rPr>
                        <a:t>Exam*</a:t>
                      </a:r>
                      <a:endParaRPr lang="en-US" sz="105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dirty="0">
                          <a:effectLst/>
                        </a:rPr>
                        <a:t>Med. Dec. Making*</a:t>
                      </a:r>
                      <a:endParaRPr lang="en-US" sz="105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Presenting Problem</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Typical Time (mins)</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Work RVU</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99212</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Prob. Focused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Prob. Focused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a:effectLst/>
                        </a:rPr>
                        <a:t>Straight Fwd.</a:t>
                      </a:r>
                      <a:endParaRPr lang="en-US" sz="105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Self-limiting/minor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10</a:t>
                      </a:r>
                      <a:endParaRPr lang="en-US" sz="1050">
                        <a:effectLst/>
                      </a:endParaRPr>
                    </a:p>
                    <a:p>
                      <a:pPr marL="0" marR="0" algn="ctr">
                        <a:lnSpc>
                          <a:spcPct val="115000"/>
                        </a:lnSpc>
                        <a:spcBef>
                          <a:spcPts val="0"/>
                        </a:spcBef>
                        <a:spcAft>
                          <a:spcPts val="0"/>
                        </a:spcAft>
                      </a:pPr>
                      <a:r>
                        <a:rPr lang="en-US" sz="900">
                          <a:effectLst/>
                        </a:rPr>
                        <a:t> </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0.48</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99213</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Exp. Prob. Focus</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Exp. Prob. Focus</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a:effectLst/>
                        </a:rPr>
                        <a:t>Low complexity</a:t>
                      </a:r>
                      <a:endParaRPr lang="en-US" sz="105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Low-mod. Sever.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15</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0.97</a:t>
                      </a:r>
                      <a:endParaRPr lang="en-US" sz="1050">
                        <a:effectLst/>
                        <a:latin typeface="Calibri"/>
                        <a:ea typeface="Calibri"/>
                        <a:cs typeface="Times New Roman"/>
                      </a:endParaRPr>
                    </a:p>
                  </a:txBody>
                  <a:tcPr marL="68580" marR="68580" marT="0" marB="0"/>
                </a:tc>
              </a:tr>
              <a:tr h="303782">
                <a:tc>
                  <a:txBody>
                    <a:bodyPr/>
                    <a:lstStyle/>
                    <a:p>
                      <a:pPr marL="0" marR="0">
                        <a:lnSpc>
                          <a:spcPct val="115000"/>
                        </a:lnSpc>
                        <a:spcBef>
                          <a:spcPts val="0"/>
                        </a:spcBef>
                        <a:spcAft>
                          <a:spcPts val="0"/>
                        </a:spcAft>
                      </a:pPr>
                      <a:r>
                        <a:rPr lang="en-US" sz="900">
                          <a:effectLst/>
                        </a:rPr>
                        <a:t>99214</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Detailed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Detailed</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a:effectLst/>
                        </a:rPr>
                        <a:t>Mod. Complexity</a:t>
                      </a:r>
                      <a:endParaRPr lang="en-US" sz="105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Mod-high sever.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25</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1.50</a:t>
                      </a:r>
                      <a:endParaRPr lang="en-US" sz="105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900">
                          <a:effectLst/>
                        </a:rPr>
                        <a:t>99215</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Comprehensive</a:t>
                      </a:r>
                      <a:endParaRPr lang="en-US" sz="105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b="1" dirty="0">
                          <a:effectLst/>
                        </a:rPr>
                        <a:t>High complexity</a:t>
                      </a:r>
                      <a:endParaRPr lang="en-US" sz="105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Mod-high sever.</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40</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rPr>
                        <a:t>2.11</a:t>
                      </a:r>
                      <a:endParaRPr lang="en-US" sz="1050" dirty="0">
                        <a:effectLst/>
                        <a:latin typeface="Calibri"/>
                        <a:ea typeface="Calibri"/>
                        <a:cs typeface="Times New Roman"/>
                      </a:endParaRPr>
                    </a:p>
                  </a:txBody>
                  <a:tcPr marL="68580" marR="68580" marT="0" marB="0"/>
                </a:tc>
              </a:tr>
            </a:tbl>
          </a:graphicData>
        </a:graphic>
      </p:graphicFrame>
      <p:sp>
        <p:nvSpPr>
          <p:cNvPr id="9"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2354803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 y="1905000"/>
            <a:ext cx="885444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762000" y="990600"/>
            <a:ext cx="3581400" cy="685800"/>
          </a:xfrm>
        </p:spPr>
        <p:txBody>
          <a:bodyPr>
            <a:normAutofit fontScale="90000"/>
          </a:bodyPr>
          <a:lstStyle/>
          <a:p>
            <a:r>
              <a:rPr lang="en-US" b="1" dirty="0" smtClean="0"/>
              <a:t>History</a:t>
            </a:r>
            <a:endParaRPr lang="en-US" b="1" dirty="0"/>
          </a:p>
        </p:txBody>
      </p:sp>
    </p:spTree>
    <p:extLst>
      <p:ext uri="{BB962C8B-B14F-4D97-AF65-F5344CB8AC3E}">
        <p14:creationId xmlns:p14="http://schemas.microsoft.com/office/powerpoint/2010/main" val="240053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3581400" cy="685800"/>
          </a:xfrm>
        </p:spPr>
        <p:txBody>
          <a:bodyPr>
            <a:normAutofit fontScale="90000"/>
          </a:bodyPr>
          <a:lstStyle/>
          <a:p>
            <a:r>
              <a:rPr lang="en-US" b="1" dirty="0" smtClean="0"/>
              <a:t>History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78615"/>
              </p:ext>
            </p:extLst>
          </p:nvPr>
        </p:nvGraphicFramePr>
        <p:xfrm>
          <a:off x="914400" y="2952561"/>
          <a:ext cx="7162802" cy="2533839"/>
        </p:xfrm>
        <a:graphic>
          <a:graphicData uri="http://schemas.openxmlformats.org/drawingml/2006/table">
            <a:tbl>
              <a:tblPr firstRow="1" bandRow="1">
                <a:tableStyleId>{5C22544A-7EE6-4342-B048-85BDC9FD1C3A}</a:tableStyleId>
              </a:tblPr>
              <a:tblGrid>
                <a:gridCol w="1264024"/>
                <a:gridCol w="1480601"/>
                <a:gridCol w="1606610"/>
                <a:gridCol w="1405783"/>
                <a:gridCol w="1405784"/>
              </a:tblGrid>
              <a:tr h="636190">
                <a:tc>
                  <a:txBody>
                    <a:bodyPr/>
                    <a:lstStyle/>
                    <a:p>
                      <a:pPr algn="l" rtl="0" fontAlgn="ctr"/>
                      <a:r>
                        <a:rPr lang="en-US" sz="1200" b="1" u="none" strike="noStrike" dirty="0">
                          <a:solidFill>
                            <a:schemeClr val="bg1"/>
                          </a:solidFill>
                          <a:effectLst/>
                          <a:latin typeface="+mn-lt"/>
                        </a:rPr>
                        <a:t>History of Present Illness (HPI)</a:t>
                      </a:r>
                      <a:endParaRPr lang="en-US" sz="1200" b="1" i="0" u="none" strike="noStrike" dirty="0">
                        <a:solidFill>
                          <a:schemeClr val="bg1"/>
                        </a:solidFill>
                        <a:effectLst/>
                        <a:latin typeface="+mn-lt"/>
                      </a:endParaRPr>
                    </a:p>
                  </a:txBody>
                  <a:tcPr marL="7783" marR="7783" marT="7783" marB="0" anchor="ctr"/>
                </a:tc>
                <a:tc>
                  <a:txBody>
                    <a:bodyPr/>
                    <a:lstStyle/>
                    <a:p>
                      <a:pPr algn="l" rtl="0" fontAlgn="ctr"/>
                      <a:r>
                        <a:rPr lang="en-US" sz="1200" b="0" u="none" strike="noStrike" dirty="0" smtClean="0">
                          <a:solidFill>
                            <a:schemeClr val="tx1"/>
                          </a:solidFill>
                          <a:effectLst/>
                          <a:latin typeface="+mn-lt"/>
                        </a:rPr>
                        <a:t>Brief</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algn="l" rtl="0" fontAlgn="ctr"/>
                      <a:r>
                        <a:rPr lang="en-US" sz="1200" b="0" u="none" strike="noStrike" dirty="0" smtClean="0">
                          <a:solidFill>
                            <a:schemeClr val="tx1"/>
                          </a:solidFill>
                          <a:effectLst/>
                          <a:latin typeface="+mn-lt"/>
                        </a:rPr>
                        <a:t>Brief</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algn="l" rtl="0" fontAlgn="ctr"/>
                      <a:r>
                        <a:rPr lang="en-US" sz="1200" b="0" u="none" strike="noStrike" dirty="0" smtClean="0">
                          <a:solidFill>
                            <a:schemeClr val="tx1"/>
                          </a:solidFill>
                          <a:effectLst/>
                          <a:latin typeface="+mn-lt"/>
                        </a:rPr>
                        <a:t>Extended</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u="none" strike="noStrike" dirty="0" smtClean="0">
                          <a:solidFill>
                            <a:schemeClr val="tx1"/>
                          </a:solidFill>
                          <a:effectLst/>
                          <a:latin typeface="+mn-lt"/>
                        </a:rPr>
                        <a:t>Extended</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r>
              <a:tr h="720064">
                <a:tc>
                  <a:txBody>
                    <a:bodyPr/>
                    <a:lstStyle/>
                    <a:p>
                      <a:pPr algn="l" rtl="0" fontAlgn="ctr"/>
                      <a:r>
                        <a:rPr lang="en-US" sz="1200" b="1" u="none" strike="noStrike" dirty="0" smtClean="0">
                          <a:solidFill>
                            <a:schemeClr val="bg1"/>
                          </a:solidFill>
                          <a:effectLst/>
                          <a:latin typeface="+mn-lt"/>
                        </a:rPr>
                        <a:t>Review of Systems (ROS)</a:t>
                      </a:r>
                      <a:endParaRPr lang="en-US" sz="1200" b="1" i="0" u="none" strike="noStrike" dirty="0">
                        <a:solidFill>
                          <a:schemeClr val="bg1"/>
                        </a:solidFill>
                        <a:effectLst/>
                        <a:latin typeface="+mn-lt"/>
                      </a:endParaRPr>
                    </a:p>
                  </a:txBody>
                  <a:tcPr marL="7783" marR="7783" marT="7783" marB="0" anchor="ctr">
                    <a:solidFill>
                      <a:schemeClr val="accent1"/>
                    </a:solidFill>
                  </a:tcPr>
                </a:tc>
                <a:tc>
                  <a:txBody>
                    <a:bodyPr/>
                    <a:lstStyle/>
                    <a:p>
                      <a:pPr algn="l" rtl="0" fontAlgn="ctr"/>
                      <a:r>
                        <a:rPr lang="en-US" sz="1200" b="0" u="none" strike="noStrike" dirty="0" smtClean="0">
                          <a:solidFill>
                            <a:schemeClr val="tx1"/>
                          </a:solidFill>
                          <a:effectLst/>
                          <a:latin typeface="+mn-lt"/>
                        </a:rPr>
                        <a:t>None</a:t>
                      </a:r>
                      <a:endParaRPr lang="en-US" sz="1200" b="0" i="0" u="none" strike="noStrike" dirty="0">
                        <a:solidFill>
                          <a:schemeClr val="tx1"/>
                        </a:solidFill>
                        <a:effectLst/>
                        <a:latin typeface="+mn-lt"/>
                      </a:endParaRPr>
                    </a:p>
                  </a:txBody>
                  <a:tcPr marL="7783" marR="7783" marT="7783" marB="0" anchor="ctr"/>
                </a:tc>
                <a:tc>
                  <a:txBody>
                    <a:bodyPr/>
                    <a:lstStyle/>
                    <a:p>
                      <a:pPr algn="l" rtl="0" fontAlgn="ctr"/>
                      <a:r>
                        <a:rPr lang="en-US" sz="1200" b="0" u="none" strike="noStrike" dirty="0" smtClean="0">
                          <a:solidFill>
                            <a:schemeClr val="tx1"/>
                          </a:solidFill>
                          <a:effectLst/>
                          <a:latin typeface="+mn-lt"/>
                        </a:rPr>
                        <a:t>Problem Pertinent</a:t>
                      </a:r>
                    </a:p>
                    <a:p>
                      <a:pPr algn="l" rtl="0" fontAlgn="ctr"/>
                      <a:r>
                        <a:rPr lang="en-US" sz="1200" b="0" i="0" u="none" strike="noStrike" dirty="0" smtClean="0">
                          <a:solidFill>
                            <a:schemeClr val="tx1"/>
                          </a:solidFill>
                          <a:effectLst/>
                          <a:latin typeface="+mn-lt"/>
                        </a:rPr>
                        <a:t>(1 system)</a:t>
                      </a:r>
                      <a:endParaRPr lang="en-US" sz="1200" b="0" i="0" u="none" strike="noStrike" dirty="0">
                        <a:solidFill>
                          <a:schemeClr val="tx1"/>
                        </a:solidFill>
                        <a:effectLst/>
                        <a:latin typeface="+mn-lt"/>
                      </a:endParaRPr>
                    </a:p>
                  </a:txBody>
                  <a:tcPr marL="7783" marR="7783" marT="7783" marB="0" anchor="ctr"/>
                </a:tc>
                <a:tc>
                  <a:txBody>
                    <a:bodyPr/>
                    <a:lstStyle/>
                    <a:p>
                      <a:pPr algn="l" rtl="0" fontAlgn="ctr"/>
                      <a:r>
                        <a:rPr lang="en-US" sz="1200" b="0" u="none" strike="noStrike" dirty="0" smtClean="0">
                          <a:solidFill>
                            <a:schemeClr val="tx1"/>
                          </a:solidFill>
                          <a:effectLst/>
                          <a:latin typeface="+mn-lt"/>
                        </a:rPr>
                        <a:t>Extended</a:t>
                      </a:r>
                    </a:p>
                    <a:p>
                      <a:pPr algn="l" rtl="0" fontAlgn="ctr"/>
                      <a:r>
                        <a:rPr lang="en-US" sz="1200" b="0" i="0" u="none" strike="noStrike" dirty="0" smtClean="0">
                          <a:solidFill>
                            <a:schemeClr val="tx1"/>
                          </a:solidFill>
                          <a:effectLst/>
                          <a:latin typeface="+mn-lt"/>
                        </a:rPr>
                        <a:t>(2-9 systems, including 1 pertinent)</a:t>
                      </a:r>
                      <a:endParaRPr lang="en-US" sz="1200" b="0" i="0" u="none" strike="noStrike" dirty="0">
                        <a:solidFill>
                          <a:schemeClr val="tx1"/>
                        </a:solidFill>
                        <a:effectLst/>
                        <a:latin typeface="+mn-lt"/>
                      </a:endParaRPr>
                    </a:p>
                  </a:txBody>
                  <a:tcPr marL="7783" marR="7783" marT="7783" marB="0" anchor="ctr"/>
                </a:tc>
                <a:tc>
                  <a:txBody>
                    <a:bodyPr/>
                    <a:lstStyle/>
                    <a:p>
                      <a:pPr algn="l" rtl="0" fontAlgn="ctr"/>
                      <a:r>
                        <a:rPr lang="en-US" sz="1200" b="0" i="0" u="none" strike="noStrike" dirty="0" smtClean="0">
                          <a:solidFill>
                            <a:schemeClr val="tx1"/>
                          </a:solidFill>
                          <a:effectLst/>
                          <a:latin typeface="+mn-lt"/>
                        </a:rPr>
                        <a:t>Complete</a:t>
                      </a:r>
                      <a:br>
                        <a:rPr lang="en-US" sz="1200" b="0" i="0" u="none" strike="noStrike" dirty="0" smtClean="0">
                          <a:solidFill>
                            <a:schemeClr val="tx1"/>
                          </a:solidFill>
                          <a:effectLst/>
                          <a:latin typeface="+mn-lt"/>
                        </a:rPr>
                      </a:br>
                      <a:r>
                        <a:rPr lang="en-US" sz="1200" b="0" i="0" u="none" strike="noStrike" dirty="0" smtClean="0">
                          <a:solidFill>
                            <a:schemeClr val="tx1"/>
                          </a:solidFill>
                          <a:effectLst/>
                          <a:latin typeface="+mn-lt"/>
                        </a:rPr>
                        <a:t>(At least 10 systems</a:t>
                      </a:r>
                      <a:r>
                        <a:rPr lang="en-US" sz="1200" b="0" i="0" u="none" strike="noStrike" baseline="0" dirty="0" smtClean="0">
                          <a:solidFill>
                            <a:schemeClr val="tx1"/>
                          </a:solidFill>
                          <a:effectLst/>
                          <a:latin typeface="+mn-lt"/>
                        </a:rPr>
                        <a:t> including 1 pertinent)</a:t>
                      </a:r>
                      <a:endParaRPr lang="en-US" sz="1200" b="0" i="0" u="none" strike="noStrike" dirty="0">
                        <a:solidFill>
                          <a:schemeClr val="tx1"/>
                        </a:solidFill>
                        <a:effectLst/>
                        <a:latin typeface="+mn-lt"/>
                      </a:endParaRPr>
                    </a:p>
                  </a:txBody>
                  <a:tcPr marL="7783" marR="7783" marT="7783" marB="0" anchor="ctr"/>
                </a:tc>
              </a:tr>
              <a:tr h="636190">
                <a:tc>
                  <a:txBody>
                    <a:bodyPr/>
                    <a:lstStyle/>
                    <a:p>
                      <a:pPr algn="l" rtl="0" fontAlgn="ctr"/>
                      <a:r>
                        <a:rPr lang="en-US" sz="1200" b="1" u="none" strike="noStrike" dirty="0" smtClean="0">
                          <a:solidFill>
                            <a:schemeClr val="bg1"/>
                          </a:solidFill>
                          <a:effectLst/>
                          <a:latin typeface="+mn-lt"/>
                        </a:rPr>
                        <a:t>Past, Family, and/or Social History (PFSH)</a:t>
                      </a:r>
                      <a:endParaRPr lang="en-US" sz="1200" b="1" i="0" u="none" strike="noStrike" dirty="0">
                        <a:solidFill>
                          <a:schemeClr val="bg1"/>
                        </a:solidFill>
                        <a:effectLst/>
                        <a:latin typeface="+mn-lt"/>
                      </a:endParaRPr>
                    </a:p>
                  </a:txBody>
                  <a:tcPr marL="7783" marR="7783" marT="7783" marB="0" anchor="ctr">
                    <a:solidFill>
                      <a:schemeClr val="accent1"/>
                    </a:solidFill>
                  </a:tcPr>
                </a:tc>
                <a:tc>
                  <a:txBody>
                    <a:bodyPr/>
                    <a:lstStyle/>
                    <a:p>
                      <a:pPr algn="l" rtl="0" fontAlgn="ctr"/>
                      <a:r>
                        <a:rPr lang="en-US" sz="1200" b="0" u="none" strike="noStrike" dirty="0" smtClean="0">
                          <a:solidFill>
                            <a:schemeClr val="tx1"/>
                          </a:solidFill>
                          <a:effectLst/>
                          <a:latin typeface="+mn-lt"/>
                        </a:rPr>
                        <a:t>None</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algn="l" rtl="0" fontAlgn="ctr"/>
                      <a:r>
                        <a:rPr lang="en-US" sz="1200" b="0" u="none" strike="noStrike" dirty="0" smtClean="0">
                          <a:solidFill>
                            <a:schemeClr val="tx1"/>
                          </a:solidFill>
                          <a:effectLst/>
                          <a:latin typeface="+mn-lt"/>
                        </a:rPr>
                        <a:t>None</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algn="l" rtl="0" fontAlgn="ctr"/>
                      <a:r>
                        <a:rPr lang="en-US" sz="1200" b="0" u="none" strike="noStrike" dirty="0" smtClean="0">
                          <a:solidFill>
                            <a:schemeClr val="tx1"/>
                          </a:solidFill>
                          <a:effectLst/>
                          <a:latin typeface="+mn-lt"/>
                        </a:rPr>
                        <a:t>Pertinent</a:t>
                      </a:r>
                      <a:br>
                        <a:rPr lang="en-US" sz="1200" b="0" u="none" strike="noStrike" dirty="0" smtClean="0">
                          <a:solidFill>
                            <a:schemeClr val="tx1"/>
                          </a:solidFill>
                          <a:effectLst/>
                          <a:latin typeface="+mn-lt"/>
                        </a:rPr>
                      </a:br>
                      <a:r>
                        <a:rPr lang="en-US" sz="1200" b="0" u="none" strike="noStrike" dirty="0" smtClean="0">
                          <a:solidFill>
                            <a:schemeClr val="tx1"/>
                          </a:solidFill>
                          <a:effectLst/>
                          <a:latin typeface="+mn-lt"/>
                        </a:rPr>
                        <a:t>(1 history area)</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c>
                  <a:txBody>
                    <a:bodyPr/>
                    <a:lstStyle/>
                    <a:p>
                      <a:pPr algn="l" rtl="0" fontAlgn="ctr"/>
                      <a:r>
                        <a:rPr lang="en-US" sz="1200" b="0" i="0" u="none" strike="noStrike" dirty="0" smtClean="0">
                          <a:solidFill>
                            <a:schemeClr val="tx1"/>
                          </a:solidFill>
                          <a:effectLst/>
                          <a:latin typeface="+mn-lt"/>
                        </a:rPr>
                        <a:t>Complete</a:t>
                      </a:r>
                    </a:p>
                    <a:p>
                      <a:pPr algn="l" rtl="0" fontAlgn="ctr"/>
                      <a:r>
                        <a:rPr lang="en-US" sz="1200" b="0" i="0" u="none" strike="noStrike" dirty="0" smtClean="0">
                          <a:solidFill>
                            <a:schemeClr val="tx1"/>
                          </a:solidFill>
                          <a:effectLst/>
                          <a:latin typeface="+mn-lt"/>
                        </a:rPr>
                        <a:t>(2</a:t>
                      </a:r>
                      <a:r>
                        <a:rPr lang="en-US" sz="1200" b="0" i="0" u="none" strike="noStrike" baseline="0" dirty="0" smtClean="0">
                          <a:solidFill>
                            <a:schemeClr val="tx1"/>
                          </a:solidFill>
                          <a:effectLst/>
                          <a:latin typeface="+mn-lt"/>
                        </a:rPr>
                        <a:t> or 3 history areas)</a:t>
                      </a:r>
                      <a:endParaRPr lang="en-US" sz="1200" b="0" i="0" u="none" strike="noStrike" dirty="0">
                        <a:solidFill>
                          <a:schemeClr val="tx1"/>
                        </a:solidFill>
                        <a:effectLst/>
                        <a:latin typeface="+mn-lt"/>
                      </a:endParaRPr>
                    </a:p>
                  </a:txBody>
                  <a:tcPr marL="7783" marR="7783" marT="7783" marB="0" anchor="ctr">
                    <a:solidFill>
                      <a:schemeClr val="bg1">
                        <a:lumMod val="95000"/>
                      </a:schemeClr>
                    </a:solidFill>
                  </a:tcPr>
                </a:tc>
              </a:tr>
              <a:tr h="522156">
                <a:tc>
                  <a:txBody>
                    <a:bodyPr/>
                    <a:lstStyle/>
                    <a:p>
                      <a:pPr algn="l" rtl="0" fontAlgn="ctr"/>
                      <a:r>
                        <a:rPr lang="en-US" sz="1200" b="1" u="none" strike="noStrike" dirty="0" smtClean="0">
                          <a:solidFill>
                            <a:schemeClr val="tx1"/>
                          </a:solidFill>
                          <a:effectLst/>
                          <a:latin typeface="+mn-lt"/>
                        </a:rPr>
                        <a:t>Level of History</a:t>
                      </a:r>
                      <a:endParaRPr lang="en-US" sz="1200" b="1" i="0" u="none" strike="noStrike" dirty="0">
                        <a:solidFill>
                          <a:schemeClr val="tx1"/>
                        </a:solidFill>
                        <a:effectLst/>
                        <a:latin typeface="+mn-lt"/>
                      </a:endParaRPr>
                    </a:p>
                  </a:txBody>
                  <a:tcPr marL="7783" marR="7783" marT="7783" marB="0" anchor="ctr">
                    <a:solidFill>
                      <a:schemeClr val="accent1"/>
                    </a:solidFill>
                  </a:tcPr>
                </a:tc>
                <a:tc>
                  <a:txBody>
                    <a:bodyPr/>
                    <a:lstStyle/>
                    <a:p>
                      <a:pPr algn="l" rtl="0" fontAlgn="ctr"/>
                      <a:r>
                        <a:rPr lang="en-US" sz="1200" b="1" u="none" strike="noStrike" dirty="0" smtClean="0">
                          <a:solidFill>
                            <a:schemeClr val="tx1"/>
                          </a:solidFill>
                          <a:effectLst/>
                          <a:latin typeface="+mn-lt"/>
                        </a:rPr>
                        <a:t>Problem Focused</a:t>
                      </a:r>
                      <a:endParaRPr lang="en-US" sz="1200" b="1" i="0" u="none" strike="noStrike" dirty="0">
                        <a:solidFill>
                          <a:schemeClr val="tx1"/>
                        </a:solidFill>
                        <a:effectLst/>
                        <a:latin typeface="+mn-lt"/>
                      </a:endParaRPr>
                    </a:p>
                  </a:txBody>
                  <a:tcPr marL="7783" marR="7783" marT="7783" marB="0" anchor="ctr"/>
                </a:tc>
                <a:tc>
                  <a:txBody>
                    <a:bodyPr/>
                    <a:lstStyle/>
                    <a:p>
                      <a:pPr algn="l" rtl="0" fontAlgn="ctr"/>
                      <a:r>
                        <a:rPr lang="en-US" sz="1200" b="1" u="none" strike="noStrike" dirty="0" smtClean="0">
                          <a:solidFill>
                            <a:schemeClr val="tx1"/>
                          </a:solidFill>
                          <a:effectLst/>
                          <a:latin typeface="+mn-lt"/>
                        </a:rPr>
                        <a:t>Expanded Problem Focused</a:t>
                      </a:r>
                      <a:endParaRPr lang="en-US" sz="1200" b="1" i="0" u="none" strike="noStrike" dirty="0">
                        <a:solidFill>
                          <a:schemeClr val="tx1"/>
                        </a:solidFill>
                        <a:effectLst/>
                        <a:latin typeface="+mn-lt"/>
                      </a:endParaRPr>
                    </a:p>
                  </a:txBody>
                  <a:tcPr marL="7783" marR="7783" marT="7783" marB="0" anchor="ctr"/>
                </a:tc>
                <a:tc>
                  <a:txBody>
                    <a:bodyPr/>
                    <a:lstStyle/>
                    <a:p>
                      <a:pPr algn="l" rtl="0" fontAlgn="ctr"/>
                      <a:r>
                        <a:rPr lang="en-US" sz="1200" b="1" u="none" strike="noStrike" dirty="0" smtClean="0">
                          <a:solidFill>
                            <a:schemeClr val="tx1"/>
                          </a:solidFill>
                          <a:effectLst/>
                          <a:latin typeface="+mn-lt"/>
                        </a:rPr>
                        <a:t>Detailed</a:t>
                      </a:r>
                      <a:endParaRPr lang="en-US" sz="1200" b="1" i="0" u="none" strike="noStrike" dirty="0">
                        <a:solidFill>
                          <a:schemeClr val="tx1"/>
                        </a:solidFill>
                        <a:effectLst/>
                        <a:latin typeface="+mn-lt"/>
                      </a:endParaRPr>
                    </a:p>
                  </a:txBody>
                  <a:tcPr marL="7783" marR="7783" marT="7783" marB="0" anchor="ctr"/>
                </a:tc>
                <a:tc>
                  <a:txBody>
                    <a:bodyPr/>
                    <a:lstStyle/>
                    <a:p>
                      <a:pPr algn="l" rtl="0" fontAlgn="ctr"/>
                      <a:r>
                        <a:rPr lang="en-US" sz="1200" b="1" i="0" u="none" strike="noStrike" dirty="0" smtClean="0">
                          <a:solidFill>
                            <a:schemeClr val="tx1"/>
                          </a:solidFill>
                          <a:effectLst/>
                          <a:latin typeface="+mn-lt"/>
                        </a:rPr>
                        <a:t>Comprehensive</a:t>
                      </a:r>
                      <a:endParaRPr lang="en-US" sz="1200" b="1" i="0" u="none" strike="noStrike" dirty="0">
                        <a:solidFill>
                          <a:schemeClr val="tx1"/>
                        </a:solidFill>
                        <a:effectLst/>
                        <a:latin typeface="+mn-lt"/>
                      </a:endParaRPr>
                    </a:p>
                  </a:txBody>
                  <a:tcPr marL="7783" marR="7783" marT="7783" marB="0" anchor="ctr"/>
                </a:tc>
              </a:tr>
            </a:tbl>
          </a:graphicData>
        </a:graphic>
      </p:graphicFrame>
      <p:sp>
        <p:nvSpPr>
          <p:cNvPr id="5" name="TextBox 4"/>
          <p:cNvSpPr txBox="1"/>
          <p:nvPr/>
        </p:nvSpPr>
        <p:spPr>
          <a:xfrm>
            <a:off x="457200" y="5616714"/>
            <a:ext cx="8229600" cy="707886"/>
          </a:xfrm>
          <a:prstGeom prst="rect">
            <a:avLst/>
          </a:prstGeom>
          <a:noFill/>
        </p:spPr>
        <p:txBody>
          <a:bodyPr wrap="square" rtlCol="0">
            <a:spAutoFit/>
          </a:bodyPr>
          <a:lstStyle/>
          <a:p>
            <a:pPr algn="ctr"/>
            <a:r>
              <a:rPr lang="en-US" sz="2000" b="1" dirty="0" smtClean="0">
                <a:latin typeface="Eras Demi ITC" panose="020B0805030504020804" pitchFamily="34" charset="0"/>
                <a:cs typeface="Aharoni" panose="02010803020104030203" pitchFamily="2" charset="-79"/>
              </a:rPr>
              <a:t>*</a:t>
            </a:r>
            <a:r>
              <a:rPr lang="en-US" sz="2000" b="1" dirty="0" smtClean="0"/>
              <a:t>To </a:t>
            </a:r>
            <a:r>
              <a:rPr lang="en-US" sz="2000" b="1" dirty="0"/>
              <a:t>qualify for a given type of history – </a:t>
            </a:r>
          </a:p>
          <a:p>
            <a:pPr algn="ctr"/>
            <a:r>
              <a:rPr lang="en-US" sz="2000" b="1" dirty="0"/>
              <a:t>ALL THREE ELEMENTS IN THE TABLE MUST BE </a:t>
            </a:r>
            <a:r>
              <a:rPr lang="en-US" sz="2000" b="1" dirty="0" smtClean="0"/>
              <a:t>MET OR EXCEEDED</a:t>
            </a:r>
            <a:r>
              <a:rPr lang="en-US" sz="2000" b="1" dirty="0" smtClean="0">
                <a:latin typeface="Eras Demi ITC" panose="020B0805030504020804" pitchFamily="34" charset="0"/>
                <a:cs typeface="Aharoni" panose="02010803020104030203" pitchFamily="2" charset="-79"/>
              </a:rPr>
              <a:t>*</a:t>
            </a:r>
            <a:endParaRPr lang="en-US" sz="2000" b="1" dirty="0">
              <a:latin typeface="Eras Demi ITC" panose="020B0805030504020804" pitchFamily="34" charset="0"/>
              <a:cs typeface="Aharoni" panose="02010803020104030203" pitchFamily="2" charset="-79"/>
            </a:endParaRPr>
          </a:p>
        </p:txBody>
      </p:sp>
      <p:sp>
        <p:nvSpPr>
          <p:cNvPr id="3" name="TextBox 2"/>
          <p:cNvSpPr txBox="1"/>
          <p:nvPr/>
        </p:nvSpPr>
        <p:spPr>
          <a:xfrm>
            <a:off x="1295400" y="1295400"/>
            <a:ext cx="48768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Chief Complaint </a:t>
            </a:r>
            <a:endParaRPr lang="en-US" b="1" dirty="0" smtClean="0"/>
          </a:p>
          <a:p>
            <a:pPr marL="285750" indent="-285750">
              <a:buFont typeface="Arial" panose="020B0604020202020204" pitchFamily="34" charset="0"/>
              <a:buChar char="•"/>
            </a:pPr>
            <a:r>
              <a:rPr lang="en-US" b="1" dirty="0" smtClean="0"/>
              <a:t>History </a:t>
            </a:r>
            <a:r>
              <a:rPr lang="en-US" b="1" dirty="0"/>
              <a:t>of Present Illness (HPI) </a:t>
            </a:r>
            <a:endParaRPr lang="en-US" b="1" dirty="0" smtClean="0"/>
          </a:p>
          <a:p>
            <a:pPr marL="285750" indent="-285750">
              <a:buFont typeface="Arial" panose="020B0604020202020204" pitchFamily="34" charset="0"/>
              <a:buChar char="•"/>
            </a:pPr>
            <a:r>
              <a:rPr lang="en-US" b="1" dirty="0" smtClean="0"/>
              <a:t>Review </a:t>
            </a:r>
            <a:r>
              <a:rPr lang="en-US" b="1" dirty="0"/>
              <a:t>of Systems (ROS) </a:t>
            </a:r>
            <a:endParaRPr lang="en-US" b="1" dirty="0" smtClean="0"/>
          </a:p>
          <a:p>
            <a:pPr marL="285750" indent="-285750">
              <a:buFont typeface="Arial" panose="020B0604020202020204" pitchFamily="34" charset="0"/>
              <a:buChar char="•"/>
            </a:pPr>
            <a:r>
              <a:rPr lang="en-US" b="1" dirty="0" smtClean="0"/>
              <a:t>Past </a:t>
            </a:r>
            <a:r>
              <a:rPr lang="en-US" b="1" dirty="0"/>
              <a:t>Medical/Surgical, Family and Social History (PFSH) </a:t>
            </a:r>
            <a:endParaRPr lang="en-US" dirty="0"/>
          </a:p>
        </p:txBody>
      </p:sp>
      <p:sp>
        <p:nvSpPr>
          <p:cNvPr id="7" name="Title 1"/>
          <p:cNvSpPr txBox="1">
            <a:spLocks/>
          </p:cNvSpPr>
          <p:nvPr/>
        </p:nvSpPr>
        <p:spPr>
          <a:xfrm>
            <a:off x="4572000" y="-9970"/>
            <a:ext cx="3657600" cy="619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Problem Oriented E&amp;M Visits</a:t>
            </a:r>
          </a:p>
        </p:txBody>
      </p:sp>
    </p:spTree>
    <p:extLst>
      <p:ext uri="{BB962C8B-B14F-4D97-AF65-F5344CB8AC3E}">
        <p14:creationId xmlns:p14="http://schemas.microsoft.com/office/powerpoint/2010/main" val="3684283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2534</TotalTime>
  <Words>4364</Words>
  <Application>Microsoft Office PowerPoint</Application>
  <PresentationFormat>On-screen Show (4:3)</PresentationFormat>
  <Paragraphs>733</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Austin</vt:lpstr>
      <vt:lpstr>Evaluation  &amp; Management Coding</vt:lpstr>
      <vt:lpstr>Overview</vt:lpstr>
      <vt:lpstr>Evaluation &amp; Management </vt:lpstr>
      <vt:lpstr>General principals of documentation</vt:lpstr>
      <vt:lpstr>New vs. Established Patient</vt:lpstr>
      <vt:lpstr>Principles of Documentation for  Problem Oriented E&amp;M leveling</vt:lpstr>
      <vt:lpstr>Problem Oriented Visits</vt:lpstr>
      <vt:lpstr>History</vt:lpstr>
      <vt:lpstr>History</vt:lpstr>
      <vt:lpstr>HPI Elements</vt:lpstr>
      <vt:lpstr>Review of Systems (ROS)</vt:lpstr>
      <vt:lpstr>Past, Family, Social, History (PFSH)</vt:lpstr>
      <vt:lpstr>Physical Exam </vt:lpstr>
      <vt:lpstr>1995 Exam Guidelines </vt:lpstr>
      <vt:lpstr>Medical Decision Making (MDM)</vt:lpstr>
      <vt:lpstr>Medical Decision Making</vt:lpstr>
      <vt:lpstr>Medical Decision Making</vt:lpstr>
      <vt:lpstr>Medical Decision Making</vt:lpstr>
      <vt:lpstr>Medical Decision Making</vt:lpstr>
      <vt:lpstr>Medical Decision Making</vt:lpstr>
      <vt:lpstr>New Patient vs Established Patient</vt:lpstr>
      <vt:lpstr>*MDM TIPS*</vt:lpstr>
      <vt:lpstr>Coding for time</vt:lpstr>
      <vt:lpstr>Coding for time</vt:lpstr>
      <vt:lpstr>Time Requirements</vt:lpstr>
      <vt:lpstr>PowerPoint Presentation</vt:lpstr>
      <vt:lpstr>Preventive Medicine Visits</vt:lpstr>
      <vt:lpstr>Preventative Visits with E&amp;M</vt:lpstr>
      <vt:lpstr>Preventative with E&amp;M TIPS</vt:lpstr>
      <vt:lpstr>Prolonged Services-Non Direct</vt:lpstr>
      <vt:lpstr>Prolonged Services-Non Direct</vt:lpstr>
      <vt:lpstr>Prolonged Services-Direct</vt:lpstr>
      <vt:lpstr>Prolonged Services-Direct</vt:lpstr>
      <vt:lpstr>Usage of Modifier 25</vt:lpstr>
      <vt:lpstr>Late Entries</vt:lpstr>
      <vt:lpstr>  Graduate Medical Education (GME) Coding Guidance </vt:lpstr>
      <vt:lpstr>Three levels of Supervision</vt:lpstr>
      <vt:lpstr> General Rules for E&amp;M Services in GME Encounters</vt:lpstr>
      <vt:lpstr>PowerPoint Presentation</vt:lpstr>
      <vt:lpstr>PowerPoint Presentation</vt:lpstr>
      <vt:lpstr>PowerPoint Presentation</vt:lpstr>
      <vt:lpstr>Telephone/Online Encounters</vt:lpstr>
      <vt:lpstr>Telephone/Online Encounters</vt:lpstr>
      <vt:lpstr>Telephone/Online Encounters</vt:lpstr>
      <vt:lpstr>PowerPoint Presentation</vt:lpstr>
      <vt:lpstr>PowerPoint Presentation</vt:lpstr>
      <vt:lpstr>Telephone/Online Encounters</vt:lpstr>
      <vt:lpstr>PowerPoint Presentation</vt:lpstr>
      <vt:lpstr>PowerPoint Presentation</vt:lpstr>
      <vt:lpstr>References</vt:lpstr>
      <vt:lpstr>Questions?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Trapier, Hailey L Ms CIV USA MEDCOM MAMC</dc:creator>
  <cp:lastModifiedBy>Trapier, Hailey L Ms CIV USA MEDCOM MAMC</cp:lastModifiedBy>
  <cp:revision>99</cp:revision>
  <cp:lastPrinted>2017-08-11T16:32:18Z</cp:lastPrinted>
  <dcterms:created xsi:type="dcterms:W3CDTF">2016-06-22T19:58:44Z</dcterms:created>
  <dcterms:modified xsi:type="dcterms:W3CDTF">2017-09-27T18:26:43Z</dcterms:modified>
</cp:coreProperties>
</file>