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6" r:id="rId4"/>
    <p:sldId id="267" r:id="rId5"/>
    <p:sldId id="258" r:id="rId6"/>
    <p:sldId id="262" r:id="rId7"/>
    <p:sldId id="274" r:id="rId8"/>
    <p:sldId id="264" r:id="rId9"/>
    <p:sldId id="265" r:id="rId10"/>
    <p:sldId id="263" r:id="rId11"/>
    <p:sldId id="275" r:id="rId12"/>
    <p:sldId id="259" r:id="rId13"/>
    <p:sldId id="268" r:id="rId14"/>
    <p:sldId id="269" r:id="rId15"/>
    <p:sldId id="260" r:id="rId16"/>
    <p:sldId id="261" r:id="rId17"/>
    <p:sldId id="270" r:id="rId18"/>
    <p:sldId id="271" r:id="rId19"/>
    <p:sldId id="272" r:id="rId20"/>
    <p:sldId id="27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0">
                      <a:schemeClr val="tx1"/>
                    </a:gs>
                    <a:gs pos="68000">
                      <a:srgbClr val="F1F1F1"/>
                    </a:gs>
                    <a:gs pos="100000">
                      <a:schemeClr val="bg1">
                        <a:lumMod val="11000"/>
                        <a:lumOff val="89000"/>
                      </a:schemeClr>
                    </a:gs>
                  </a:gsLst>
                  <a:lin ang="5400000" scaled="1"/>
                  <a:tileRect/>
                </a:gradFill>
                <a:effectLst>
                  <a:outerShdw blurRad="469900" dist="342900" dir="5400000" sy="-20000" rotWithShape="0">
                    <a:prstClr val="black">
                      <a:alpha val="66000"/>
                    </a:prstClr>
                  </a:outerShdw>
                </a:effectLst>
              </a:defRPr>
            </a:lvl1pPr>
          </a:lstStyle>
          <a:p>
            <a:pPr lvl="0" algn="r"/>
            <a:r>
              <a:rPr lang="en-US" dirty="0"/>
              <a:t>Click to edit Master title style</a:t>
            </a:r>
          </a:p>
        </p:txBody>
      </p:sp>
      <p:sp>
        <p:nvSpPr>
          <p:cNvPr id="3" name="Subtitle 2"/>
          <p:cNvSpPr>
            <a:spLocks noGrp="1"/>
          </p:cNvSpPr>
          <p:nvPr>
            <p:ph type="subTitle" idx="1"/>
          </p:nvPr>
        </p:nvSpPr>
        <p:spPr>
          <a:xfrm>
            <a:off x="2209799" y="3694375"/>
            <a:ext cx="9144000" cy="754025"/>
          </a:xfrm>
        </p:spPr>
        <p:txBody>
          <a:bodyPr vert="horz" lIns="91440" tIns="45720" rIns="91440" bIns="45720" rtlCol="0"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stStyle>
          <a:p>
            <a:pPr marL="0" lvl="0" indent="0" algn="r">
              <a:buNone/>
            </a:pPr>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11/4/2016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11/4/2016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11/4/2016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11/4/2016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11/4/2016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11/4/2016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11/4/2016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11/4/2016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11/4/2016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p:cNvSpPr>
            <a:spLocks noGrp="1"/>
          </p:cNvSpPr>
          <p:nvPr>
            <p:ph idx="1"/>
          </p:nvPr>
        </p:nvSpPr>
        <p:spPr/>
        <p:txBody>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9916976-5D93-46E4-A98A-FAD63E4D0EA8}" type="datetimeFigureOut">
              <a:rPr lang="en-US" dirty="0"/>
              <a:t>11/4/2016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32000"/>
                        <a:lumOff val="68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11/4/2016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11/4/2016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11/4/2016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11/4/2016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11/4/2016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11/4/2016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11/4/2016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13000"/>
                  <a:lumOff val="87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495230"/>
            <a:ext cx="9144000" cy="2610288"/>
          </a:xfrm>
        </p:spPr>
        <p:txBody>
          <a:bodyPr>
            <a:normAutofit fontScale="90000"/>
          </a:bodyPr>
          <a:lstStyle/>
          <a:p>
            <a:r>
              <a:rPr lang="en-US" dirty="0"/>
              <a:t>Decision Science</a:t>
            </a:r>
            <a:br>
              <a:rPr lang="en-US" dirty="0"/>
            </a:br>
            <a:r>
              <a:rPr lang="en-US" dirty="0"/>
              <a:t> – Part 1</a:t>
            </a:r>
          </a:p>
        </p:txBody>
      </p:sp>
      <p:sp>
        <p:nvSpPr>
          <p:cNvPr id="3" name="Subtitle 2"/>
          <p:cNvSpPr>
            <a:spLocks noGrp="1"/>
          </p:cNvSpPr>
          <p:nvPr>
            <p:ph type="subTitle" idx="1"/>
          </p:nvPr>
        </p:nvSpPr>
        <p:spPr>
          <a:xfrm>
            <a:off x="2209800" y="2634696"/>
            <a:ext cx="9144000" cy="754025"/>
          </a:xfrm>
        </p:spPr>
        <p:txBody>
          <a:bodyPr/>
          <a:lstStyle/>
          <a:p>
            <a:r>
              <a:rPr lang="en-US" dirty="0"/>
              <a:t>Bob Marshall, MD MPH MISM FAAFP</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176" y="140696"/>
            <a:ext cx="3404118" cy="2902011"/>
          </a:xfrm>
          <a:prstGeom prst="rect">
            <a:avLst/>
          </a:prstGeom>
          <a:ln>
            <a:noFill/>
          </a:ln>
          <a:effectLst>
            <a:softEdge rad="112500"/>
          </a:effectLst>
        </p:spPr>
      </p:pic>
    </p:spTree>
    <p:extLst>
      <p:ext uri="{BB962C8B-B14F-4D97-AF65-F5344CB8AC3E}">
        <p14:creationId xmlns:p14="http://schemas.microsoft.com/office/powerpoint/2010/main" val="406003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31286"/>
          </a:xfrm>
        </p:spPr>
        <p:txBody>
          <a:bodyPr>
            <a:normAutofit fontScale="90000"/>
          </a:bodyPr>
          <a:lstStyle/>
          <a:p>
            <a:r>
              <a:rPr lang="en-US" dirty="0"/>
              <a:t>Some Useful Definitions</a:t>
            </a:r>
          </a:p>
        </p:txBody>
      </p:sp>
      <p:sp>
        <p:nvSpPr>
          <p:cNvPr id="3" name="Content Placeholder 2"/>
          <p:cNvSpPr>
            <a:spLocks noGrp="1"/>
          </p:cNvSpPr>
          <p:nvPr>
            <p:ph idx="1"/>
          </p:nvPr>
        </p:nvSpPr>
        <p:spPr>
          <a:xfrm>
            <a:off x="1120000" y="1486968"/>
            <a:ext cx="10233800" cy="4689995"/>
          </a:xfrm>
        </p:spPr>
        <p:txBody>
          <a:bodyPr/>
          <a:lstStyle/>
          <a:p>
            <a:r>
              <a:rPr lang="en-US" b="1" dirty="0">
                <a:effectLst/>
              </a:rPr>
              <a:t>Utility</a:t>
            </a:r>
            <a:r>
              <a:rPr lang="en-US" dirty="0">
                <a:effectLst/>
              </a:rPr>
              <a:t> - measure of preferences over some set of goods (including services: something that satisfies human wants); it represents satisfaction experienced by the consumer of a good</a:t>
            </a:r>
          </a:p>
          <a:p>
            <a:r>
              <a:rPr lang="en-US" b="1" dirty="0">
                <a:effectLst/>
              </a:rPr>
              <a:t>Uncertainty</a:t>
            </a:r>
            <a:r>
              <a:rPr lang="en-US" dirty="0">
                <a:effectLst/>
              </a:rPr>
              <a:t> - situation which involves imperfect and/or unknown information</a:t>
            </a:r>
          </a:p>
          <a:p>
            <a:r>
              <a:rPr lang="en-US" b="1" dirty="0">
                <a:effectLst/>
              </a:rPr>
              <a:t>Probability</a:t>
            </a:r>
            <a:r>
              <a:rPr lang="en-US" dirty="0">
                <a:effectLst/>
              </a:rPr>
              <a:t> - measure of the likelihood that an event will occur</a:t>
            </a:r>
          </a:p>
          <a:p>
            <a:r>
              <a:rPr lang="en-US" b="1" dirty="0">
                <a:effectLst/>
              </a:rPr>
              <a:t>Goal/Objective</a:t>
            </a:r>
            <a:r>
              <a:rPr lang="en-US" dirty="0">
                <a:effectLst/>
              </a:rPr>
              <a:t> - desired result or outcome that a person or a system envisions, plans and commits to achieve</a:t>
            </a:r>
            <a:endParaRPr lang="en-US" dirty="0"/>
          </a:p>
        </p:txBody>
      </p:sp>
    </p:spTree>
    <p:extLst>
      <p:ext uri="{BB962C8B-B14F-4D97-AF65-F5344CB8AC3E}">
        <p14:creationId xmlns:p14="http://schemas.microsoft.com/office/powerpoint/2010/main" val="856424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7224" y="279917"/>
            <a:ext cx="8459756" cy="6344817"/>
          </a:xfrm>
          <a:prstGeom prst="rect">
            <a:avLst/>
          </a:prstGeom>
        </p:spPr>
      </p:pic>
    </p:spTree>
    <p:extLst>
      <p:ext uri="{BB962C8B-B14F-4D97-AF65-F5344CB8AC3E}">
        <p14:creationId xmlns:p14="http://schemas.microsoft.com/office/powerpoint/2010/main" val="2960015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22499"/>
          </a:xfrm>
        </p:spPr>
        <p:txBody>
          <a:bodyPr/>
          <a:lstStyle/>
          <a:p>
            <a:r>
              <a:rPr lang="en-US" dirty="0"/>
              <a:t>Probability Theory</a:t>
            </a:r>
          </a:p>
        </p:txBody>
      </p:sp>
      <p:sp>
        <p:nvSpPr>
          <p:cNvPr id="3" name="Content Placeholder 2"/>
          <p:cNvSpPr>
            <a:spLocks noGrp="1"/>
          </p:cNvSpPr>
          <p:nvPr>
            <p:ph idx="1"/>
          </p:nvPr>
        </p:nvSpPr>
        <p:spPr>
          <a:xfrm>
            <a:off x="1120000" y="1455576"/>
            <a:ext cx="10233800" cy="4721387"/>
          </a:xfrm>
        </p:spPr>
        <p:txBody>
          <a:bodyPr/>
          <a:lstStyle/>
          <a:p>
            <a:r>
              <a:rPr lang="en-US" dirty="0"/>
              <a:t>A branch of mathematics concerned with the analysis of random phenomena</a:t>
            </a:r>
          </a:p>
          <a:p>
            <a:r>
              <a:rPr lang="en-US" dirty="0"/>
              <a:t>The outcome of a random event cannot be determined before it occurs, but it may be any one of several possible outcomes</a:t>
            </a:r>
          </a:p>
          <a:p>
            <a:r>
              <a:rPr lang="en-US" dirty="0">
                <a:effectLst/>
              </a:rPr>
              <a:t>The fundamental ingredient of probability theory is an experiment that can be repeated, at least hypothetically, under essentially identical conditions and that may lead to different outcomes on different trials</a:t>
            </a:r>
          </a:p>
          <a:p>
            <a:r>
              <a:rPr lang="en-US" dirty="0">
                <a:effectLst/>
              </a:rPr>
              <a:t>The set of all possible outcomes of an experiment is called a “sample space.”</a:t>
            </a:r>
            <a:endParaRPr lang="en-US" dirty="0"/>
          </a:p>
        </p:txBody>
      </p:sp>
    </p:spTree>
    <p:extLst>
      <p:ext uri="{BB962C8B-B14F-4D97-AF65-F5344CB8AC3E}">
        <p14:creationId xmlns:p14="http://schemas.microsoft.com/office/powerpoint/2010/main" val="1201408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03838"/>
          </a:xfrm>
        </p:spPr>
        <p:txBody>
          <a:bodyPr/>
          <a:lstStyle/>
          <a:p>
            <a:r>
              <a:rPr lang="en-US" dirty="0"/>
              <a:t>Probability Theory…..</a:t>
            </a:r>
            <a:r>
              <a:rPr lang="en-US" sz="3600" dirty="0" err="1"/>
              <a:t>cont</a:t>
            </a:r>
            <a:endParaRPr lang="en-US" dirty="0"/>
          </a:p>
        </p:txBody>
      </p:sp>
      <p:sp>
        <p:nvSpPr>
          <p:cNvPr id="3" name="Content Placeholder 2"/>
          <p:cNvSpPr>
            <a:spLocks noGrp="1"/>
          </p:cNvSpPr>
          <p:nvPr>
            <p:ph idx="1"/>
          </p:nvPr>
        </p:nvSpPr>
        <p:spPr>
          <a:xfrm>
            <a:off x="1120000" y="1474237"/>
            <a:ext cx="10233800" cy="4702726"/>
          </a:xfrm>
        </p:spPr>
        <p:txBody>
          <a:bodyPr/>
          <a:lstStyle/>
          <a:p>
            <a:r>
              <a:rPr lang="en-US" dirty="0">
                <a:effectLst/>
              </a:rPr>
              <a:t>As a mathematical foundation for statistics, probability theory is essential to many human activities that involve quantitative analysis of large sets of data </a:t>
            </a:r>
          </a:p>
          <a:p>
            <a:r>
              <a:rPr lang="en-US" dirty="0">
                <a:effectLst/>
              </a:rPr>
              <a:t>The probability of an event is defined to be the ratio of the number of cases favorable to the event—i.e., the number of outcomes in the subset of the sample space defining the event—to the total number of cases</a:t>
            </a:r>
          </a:p>
          <a:p>
            <a:r>
              <a:rPr lang="en-US" b="1" dirty="0">
                <a:effectLst/>
              </a:rPr>
              <a:t>Discrete probability theory</a:t>
            </a:r>
            <a:r>
              <a:rPr lang="en-US" dirty="0">
                <a:effectLst/>
              </a:rPr>
              <a:t> deals with events that occur in countable sample spaces</a:t>
            </a:r>
          </a:p>
          <a:p>
            <a:r>
              <a:rPr lang="en-US" b="1" dirty="0">
                <a:effectLst/>
              </a:rPr>
              <a:t>Continuous probability theory</a:t>
            </a:r>
            <a:r>
              <a:rPr lang="en-US" dirty="0">
                <a:effectLst/>
              </a:rPr>
              <a:t> deals with events that occur in a continuous sample space</a:t>
            </a:r>
            <a:endParaRPr lang="en-US" dirty="0"/>
          </a:p>
        </p:txBody>
      </p:sp>
    </p:spTree>
    <p:extLst>
      <p:ext uri="{BB962C8B-B14F-4D97-AF65-F5344CB8AC3E}">
        <p14:creationId xmlns:p14="http://schemas.microsoft.com/office/powerpoint/2010/main" val="892419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5177"/>
          </a:xfrm>
        </p:spPr>
        <p:txBody>
          <a:bodyPr/>
          <a:lstStyle/>
          <a:p>
            <a:r>
              <a:rPr lang="en-US" dirty="0"/>
              <a:t>Probability Theory…..</a:t>
            </a:r>
            <a:r>
              <a:rPr lang="en-US" sz="3600" dirty="0" err="1"/>
              <a:t>cont</a:t>
            </a:r>
            <a:endParaRPr lang="en-US" dirty="0"/>
          </a:p>
        </p:txBody>
      </p:sp>
      <p:sp>
        <p:nvSpPr>
          <p:cNvPr id="3" name="Content Placeholder 2"/>
          <p:cNvSpPr>
            <a:spLocks noGrp="1"/>
          </p:cNvSpPr>
          <p:nvPr>
            <p:ph idx="1"/>
          </p:nvPr>
        </p:nvSpPr>
        <p:spPr>
          <a:xfrm>
            <a:off x="1120000" y="1399592"/>
            <a:ext cx="10233800" cy="4926563"/>
          </a:xfrm>
        </p:spPr>
        <p:txBody>
          <a:bodyPr>
            <a:normAutofit lnSpcReduction="10000"/>
          </a:bodyPr>
          <a:lstStyle/>
          <a:p>
            <a:r>
              <a:rPr lang="en-US" dirty="0">
                <a:effectLst/>
              </a:rPr>
              <a:t>The </a:t>
            </a:r>
            <a:r>
              <a:rPr lang="en-US" b="1" dirty="0">
                <a:effectLst/>
              </a:rPr>
              <a:t>measure-theoretic</a:t>
            </a:r>
            <a:r>
              <a:rPr lang="en-US" dirty="0">
                <a:effectLst/>
              </a:rPr>
              <a:t> treatment of probability unifies the discrete and the continuous cases, and makes the difference a question of which measure is used. It covers distributions that are neither discrete nor continuous nor mixtures of the two</a:t>
            </a:r>
          </a:p>
          <a:p>
            <a:r>
              <a:rPr lang="en-US" dirty="0">
                <a:effectLst/>
              </a:rPr>
              <a:t>Since it links theoretically derived probabilities to their actual frequency of occurrence in the real world, the </a:t>
            </a:r>
            <a:r>
              <a:rPr lang="en-US" b="1" dirty="0">
                <a:effectLst/>
              </a:rPr>
              <a:t>law of large numbers </a:t>
            </a:r>
            <a:r>
              <a:rPr lang="en-US" dirty="0">
                <a:effectLst/>
              </a:rPr>
              <a:t>is considered a pillar in statistical theory</a:t>
            </a:r>
          </a:p>
          <a:p>
            <a:pPr lvl="1"/>
            <a:r>
              <a:rPr lang="en-US" dirty="0">
                <a:effectLst/>
              </a:rPr>
              <a:t> The more often a fair coin is tossed, the more likely it should be that the ratio of the number of </a:t>
            </a:r>
            <a:r>
              <a:rPr lang="en-US" i="1" dirty="0">
                <a:effectLst/>
              </a:rPr>
              <a:t>heads</a:t>
            </a:r>
            <a:r>
              <a:rPr lang="en-US" dirty="0">
                <a:effectLst/>
              </a:rPr>
              <a:t> to the number of </a:t>
            </a:r>
            <a:r>
              <a:rPr lang="en-US" i="1" dirty="0">
                <a:effectLst/>
              </a:rPr>
              <a:t>tails</a:t>
            </a:r>
            <a:r>
              <a:rPr lang="en-US" dirty="0">
                <a:effectLst/>
              </a:rPr>
              <a:t> will approach unity</a:t>
            </a:r>
          </a:p>
          <a:p>
            <a:r>
              <a:rPr lang="en-US" dirty="0">
                <a:effectLst/>
              </a:rPr>
              <a:t>The </a:t>
            </a:r>
            <a:r>
              <a:rPr lang="en-US" b="1" dirty="0">
                <a:effectLst/>
              </a:rPr>
              <a:t>central limit theorem </a:t>
            </a:r>
            <a:r>
              <a:rPr lang="en-US" dirty="0">
                <a:effectLst/>
              </a:rPr>
              <a:t>states that the average of many independent and identically distributed random variables with finite variance tends towards a normal distribution </a:t>
            </a:r>
            <a:r>
              <a:rPr lang="en-US" i="1" dirty="0">
                <a:effectLst/>
              </a:rPr>
              <a:t>irrespective</a:t>
            </a:r>
            <a:r>
              <a:rPr lang="en-US" dirty="0">
                <a:effectLst/>
              </a:rPr>
              <a:t> of the distribution followed by the original random variables</a:t>
            </a:r>
            <a:endParaRPr lang="en-US" dirty="0"/>
          </a:p>
        </p:txBody>
      </p:sp>
    </p:spTree>
    <p:extLst>
      <p:ext uri="{BB962C8B-B14F-4D97-AF65-F5344CB8AC3E}">
        <p14:creationId xmlns:p14="http://schemas.microsoft.com/office/powerpoint/2010/main" val="2767031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Utility &amp; Preference Assessment</a:t>
            </a:r>
          </a:p>
        </p:txBody>
      </p:sp>
      <p:sp>
        <p:nvSpPr>
          <p:cNvPr id="3" name="Content Placeholder 2"/>
          <p:cNvSpPr>
            <a:spLocks noGrp="1"/>
          </p:cNvSpPr>
          <p:nvPr>
            <p:ph idx="1"/>
          </p:nvPr>
        </p:nvSpPr>
        <p:spPr/>
        <p:txBody>
          <a:bodyPr/>
          <a:lstStyle/>
          <a:p>
            <a:r>
              <a:rPr lang="en-US" dirty="0">
                <a:effectLst/>
              </a:rPr>
              <a:t> In economics, </a:t>
            </a:r>
            <a:r>
              <a:rPr lang="en-US" b="1" dirty="0">
                <a:effectLst/>
              </a:rPr>
              <a:t>utility</a:t>
            </a:r>
            <a:r>
              <a:rPr lang="en-US" dirty="0">
                <a:effectLst/>
              </a:rPr>
              <a:t> is a measure of preferences over some set of goods (including services</a:t>
            </a:r>
          </a:p>
          <a:p>
            <a:r>
              <a:rPr lang="en-US" dirty="0">
                <a:effectLst/>
              </a:rPr>
              <a:t>An important underpinning of rational choice theory in economics and game theory </a:t>
            </a:r>
          </a:p>
          <a:p>
            <a:r>
              <a:rPr lang="en-US" dirty="0">
                <a:effectLst/>
              </a:rPr>
              <a:t>Since one cannot directly measure benefit, satisfaction or happiness from a good or service, economists instead have devised ways of representing and measuring utility in terms of measurable economic choices</a:t>
            </a:r>
          </a:p>
          <a:p>
            <a:r>
              <a:rPr lang="en-US" b="1" dirty="0">
                <a:effectLst/>
              </a:rPr>
              <a:t>Preference</a:t>
            </a:r>
            <a:r>
              <a:rPr lang="en-US" dirty="0">
                <a:effectLst/>
              </a:rPr>
              <a:t> is the ordering of alternatives based on their relative utility, a process which results in an optimal "choice"</a:t>
            </a:r>
            <a:endParaRPr lang="en-US" dirty="0"/>
          </a:p>
        </p:txBody>
      </p:sp>
    </p:spTree>
    <p:extLst>
      <p:ext uri="{BB962C8B-B14F-4D97-AF65-F5344CB8AC3E}">
        <p14:creationId xmlns:p14="http://schemas.microsoft.com/office/powerpoint/2010/main" val="1459923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5177"/>
          </a:xfrm>
        </p:spPr>
        <p:txBody>
          <a:bodyPr/>
          <a:lstStyle/>
          <a:p>
            <a:r>
              <a:rPr lang="en-US" dirty="0"/>
              <a:t>Utility</a:t>
            </a:r>
          </a:p>
        </p:txBody>
      </p:sp>
      <p:sp>
        <p:nvSpPr>
          <p:cNvPr id="3" name="Content Placeholder 2"/>
          <p:cNvSpPr>
            <a:spLocks noGrp="1"/>
          </p:cNvSpPr>
          <p:nvPr>
            <p:ph idx="1"/>
          </p:nvPr>
        </p:nvSpPr>
        <p:spPr>
          <a:xfrm>
            <a:off x="1120000" y="1511559"/>
            <a:ext cx="10233800" cy="4665404"/>
          </a:xfrm>
        </p:spPr>
        <p:txBody>
          <a:bodyPr>
            <a:normAutofit lnSpcReduction="10000"/>
          </a:bodyPr>
          <a:lstStyle/>
          <a:p>
            <a:r>
              <a:rPr lang="en-US" dirty="0">
                <a:effectLst/>
              </a:rPr>
              <a:t>Utility is usually applied by economists in such constructs as the indifference curve, which plot the combination of commodities that an individual or a society would accept to maintain a given level of satisfaction</a:t>
            </a:r>
          </a:p>
          <a:p>
            <a:r>
              <a:rPr lang="en-US" dirty="0">
                <a:effectLst/>
              </a:rPr>
              <a:t>Individual utility and social utility can be construed as the value of a utility function and a social welfare function respectively</a:t>
            </a:r>
          </a:p>
          <a:p>
            <a:r>
              <a:rPr lang="en-US" dirty="0">
                <a:effectLst/>
              </a:rPr>
              <a:t>In finance, utility is applied to generate an individual's price for an asset called the indifference price</a:t>
            </a:r>
          </a:p>
          <a:p>
            <a:r>
              <a:rPr lang="en-US" dirty="0">
                <a:effectLst/>
              </a:rPr>
              <a:t>It was recognized that utility could not be measured or observed directly, so instead economists devised a way to infer underlying relative utilities from observed choice…called </a:t>
            </a:r>
            <a:r>
              <a:rPr lang="en-US" b="1" dirty="0">
                <a:effectLst/>
              </a:rPr>
              <a:t>revealed preference</a:t>
            </a:r>
            <a:endParaRPr lang="en-US" b="1" dirty="0"/>
          </a:p>
        </p:txBody>
      </p:sp>
    </p:spTree>
    <p:extLst>
      <p:ext uri="{BB962C8B-B14F-4D97-AF65-F5344CB8AC3E}">
        <p14:creationId xmlns:p14="http://schemas.microsoft.com/office/powerpoint/2010/main" val="2931414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7855"/>
          </a:xfrm>
        </p:spPr>
        <p:txBody>
          <a:bodyPr/>
          <a:lstStyle/>
          <a:p>
            <a:r>
              <a:rPr lang="en-US" dirty="0"/>
              <a:t>Indifference Curves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464" y="1492379"/>
            <a:ext cx="5131838" cy="3421225"/>
          </a:xfrm>
          <a:prstGeom prst="rect">
            <a:avLst/>
          </a:prstGeom>
          <a:solidFill>
            <a:schemeClr val="tx1"/>
          </a:solidFill>
        </p:spPr>
      </p:pic>
      <p:sp>
        <p:nvSpPr>
          <p:cNvPr id="5" name="TextBox 4"/>
          <p:cNvSpPr txBox="1"/>
          <p:nvPr/>
        </p:nvSpPr>
        <p:spPr>
          <a:xfrm>
            <a:off x="503854" y="5206476"/>
            <a:ext cx="5840965" cy="1015663"/>
          </a:xfrm>
          <a:prstGeom prst="rect">
            <a:avLst/>
          </a:prstGeom>
          <a:noFill/>
        </p:spPr>
        <p:txBody>
          <a:bodyPr wrap="square" rtlCol="0">
            <a:spAutoFit/>
          </a:bodyPr>
          <a:lstStyle/>
          <a:p>
            <a:r>
              <a:rPr lang="en-US" sz="2000" dirty="0"/>
              <a:t>Three indifference curves where Goods </a:t>
            </a:r>
            <a:r>
              <a:rPr lang="en-US" sz="2000" i="1" dirty="0"/>
              <a:t>X</a:t>
            </a:r>
            <a:r>
              <a:rPr lang="en-US" sz="2000" dirty="0"/>
              <a:t> and </a:t>
            </a:r>
            <a:r>
              <a:rPr lang="en-US" sz="2000" i="1" dirty="0"/>
              <a:t>Y </a:t>
            </a:r>
            <a:r>
              <a:rPr lang="en-US" sz="2000" dirty="0"/>
              <a:t>are perfect substitutes. The gray line perpendicular to all curves indicates the curves are mutually parallel.</a:t>
            </a:r>
            <a:endParaRPr lang="en-US" sz="20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4090" y="1192635"/>
            <a:ext cx="4145322" cy="3919213"/>
          </a:xfrm>
          <a:prstGeom prst="rect">
            <a:avLst/>
          </a:prstGeom>
          <a:solidFill>
            <a:schemeClr val="tx1"/>
          </a:solidFill>
        </p:spPr>
      </p:pic>
      <p:sp>
        <p:nvSpPr>
          <p:cNvPr id="7" name="TextBox 6"/>
          <p:cNvSpPr txBox="1"/>
          <p:nvPr/>
        </p:nvSpPr>
        <p:spPr>
          <a:xfrm>
            <a:off x="6997959" y="5206476"/>
            <a:ext cx="4572000" cy="1323439"/>
          </a:xfrm>
          <a:prstGeom prst="rect">
            <a:avLst/>
          </a:prstGeom>
          <a:noFill/>
        </p:spPr>
        <p:txBody>
          <a:bodyPr wrap="square" rtlCol="0">
            <a:spAutoFit/>
          </a:bodyPr>
          <a:lstStyle/>
          <a:p>
            <a:r>
              <a:rPr lang="en-US" sz="2000" dirty="0"/>
              <a:t>To maximize utility, a household should consume at (</a:t>
            </a:r>
            <a:r>
              <a:rPr lang="en-US" sz="2000" dirty="0" err="1"/>
              <a:t>Qx</a:t>
            </a:r>
            <a:r>
              <a:rPr lang="en-US" sz="2000" dirty="0"/>
              <a:t>, </a:t>
            </a:r>
            <a:r>
              <a:rPr lang="en-US" sz="2000" dirty="0" err="1"/>
              <a:t>Qy</a:t>
            </a:r>
            <a:r>
              <a:rPr lang="en-US" sz="2000" dirty="0"/>
              <a:t>). Assuming it does, a full demand schedule can be deduced as the price of one good fluctuates</a:t>
            </a:r>
            <a:endParaRPr lang="en-US" sz="2000" dirty="0"/>
          </a:p>
        </p:txBody>
      </p:sp>
    </p:spTree>
    <p:extLst>
      <p:ext uri="{BB962C8B-B14F-4D97-AF65-F5344CB8AC3E}">
        <p14:creationId xmlns:p14="http://schemas.microsoft.com/office/powerpoint/2010/main" val="40212636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59822"/>
          </a:xfrm>
        </p:spPr>
        <p:txBody>
          <a:bodyPr/>
          <a:lstStyle/>
          <a:p>
            <a:r>
              <a:rPr lang="en-US" dirty="0"/>
              <a:t>Utility Functions</a:t>
            </a:r>
          </a:p>
        </p:txBody>
      </p:sp>
      <p:sp>
        <p:nvSpPr>
          <p:cNvPr id="3" name="Content Placeholder 2"/>
          <p:cNvSpPr>
            <a:spLocks noGrp="1"/>
          </p:cNvSpPr>
          <p:nvPr>
            <p:ph idx="1"/>
          </p:nvPr>
        </p:nvSpPr>
        <p:spPr>
          <a:xfrm>
            <a:off x="1120000" y="1548882"/>
            <a:ext cx="10233800" cy="4628081"/>
          </a:xfrm>
        </p:spPr>
        <p:txBody>
          <a:bodyPr>
            <a:normAutofit lnSpcReduction="10000"/>
          </a:bodyPr>
          <a:lstStyle/>
          <a:p>
            <a:r>
              <a:rPr lang="en-US" b="1" dirty="0">
                <a:effectLst/>
              </a:rPr>
              <a:t>Utility functions</a:t>
            </a:r>
            <a:r>
              <a:rPr lang="en-US" dirty="0">
                <a:effectLst/>
              </a:rPr>
              <a:t> express utility as a function of the amounts of the various goods consumed </a:t>
            </a:r>
          </a:p>
          <a:p>
            <a:r>
              <a:rPr lang="en-US" dirty="0">
                <a:effectLst/>
              </a:rPr>
              <a:t>They are treated as either </a:t>
            </a:r>
            <a:r>
              <a:rPr lang="en-US" i="1" dirty="0">
                <a:effectLst/>
              </a:rPr>
              <a:t>cardinal</a:t>
            </a:r>
            <a:r>
              <a:rPr lang="en-US" dirty="0">
                <a:effectLst/>
              </a:rPr>
              <a:t> or </a:t>
            </a:r>
            <a:r>
              <a:rPr lang="en-US" i="1" dirty="0">
                <a:effectLst/>
              </a:rPr>
              <a:t>ordinal</a:t>
            </a:r>
            <a:r>
              <a:rPr lang="en-US" dirty="0">
                <a:effectLst/>
              </a:rPr>
              <a:t>, depending on whether they are or are not interpreted as providing more information than simply the rank ordering of preferences over bundles of goods, such as information on the strength of preferences</a:t>
            </a:r>
          </a:p>
          <a:p>
            <a:r>
              <a:rPr lang="en-US" dirty="0">
                <a:effectLst/>
              </a:rPr>
              <a:t>When cardinal utility is used, the magnitude of utility differences is treated as an ethically or behaviorally significant quantity</a:t>
            </a:r>
          </a:p>
          <a:p>
            <a:r>
              <a:rPr lang="en-US" dirty="0">
                <a:effectLst/>
              </a:rPr>
              <a:t>When ordinal utilities are used, differences in </a:t>
            </a:r>
            <a:r>
              <a:rPr lang="en-US" dirty="0" err="1">
                <a:effectLst/>
              </a:rPr>
              <a:t>utils</a:t>
            </a:r>
            <a:r>
              <a:rPr lang="en-US" dirty="0">
                <a:effectLst/>
              </a:rPr>
              <a:t> (values taken on by the utility function) are treated as ethically or behaviorally meaningless</a:t>
            </a:r>
            <a:endParaRPr lang="en-US" dirty="0"/>
          </a:p>
        </p:txBody>
      </p:sp>
    </p:spTree>
    <p:extLst>
      <p:ext uri="{BB962C8B-B14F-4D97-AF65-F5344CB8AC3E}">
        <p14:creationId xmlns:p14="http://schemas.microsoft.com/office/powerpoint/2010/main" val="3197596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1161"/>
          </a:xfrm>
        </p:spPr>
        <p:txBody>
          <a:bodyPr/>
          <a:lstStyle/>
          <a:p>
            <a:r>
              <a:rPr lang="en-US" dirty="0"/>
              <a:t>Preference Assessment</a:t>
            </a:r>
          </a:p>
        </p:txBody>
      </p:sp>
      <p:sp>
        <p:nvSpPr>
          <p:cNvPr id="3" name="Content Placeholder 2"/>
          <p:cNvSpPr>
            <a:spLocks noGrp="1"/>
          </p:cNvSpPr>
          <p:nvPr>
            <p:ph idx="1"/>
          </p:nvPr>
        </p:nvSpPr>
        <p:spPr>
          <a:xfrm>
            <a:off x="1120000" y="1511559"/>
            <a:ext cx="10233800" cy="4665404"/>
          </a:xfrm>
        </p:spPr>
        <p:txBody>
          <a:bodyPr/>
          <a:lstStyle/>
          <a:p>
            <a:r>
              <a:rPr lang="en-US" dirty="0">
                <a:effectLst/>
              </a:rPr>
              <a:t>Preference assessments directly evaluate items that may serve as </a:t>
            </a:r>
            <a:r>
              <a:rPr lang="en-US" dirty="0" err="1">
                <a:effectLst/>
              </a:rPr>
              <a:t>reinforcers</a:t>
            </a:r>
            <a:endParaRPr lang="en-US" dirty="0">
              <a:effectLst/>
            </a:endParaRPr>
          </a:p>
          <a:p>
            <a:r>
              <a:rPr lang="en-US" dirty="0">
                <a:effectLst/>
              </a:rPr>
              <a:t>Designed to determine hierarchies </a:t>
            </a:r>
            <a:r>
              <a:rPr lang="en-US" i="1" dirty="0">
                <a:effectLst/>
              </a:rPr>
              <a:t>under the specific set of circumstances in which they are conducted</a:t>
            </a:r>
          </a:p>
          <a:p>
            <a:r>
              <a:rPr lang="en-US" dirty="0">
                <a:effectLst/>
              </a:rPr>
              <a:t> Can be used to determine preference hierarchies </a:t>
            </a:r>
            <a:r>
              <a:rPr lang="en-US" i="1" dirty="0">
                <a:effectLst/>
              </a:rPr>
              <a:t>from a limited group of items</a:t>
            </a:r>
          </a:p>
          <a:p>
            <a:r>
              <a:rPr lang="en-US" dirty="0">
                <a:effectLst/>
              </a:rPr>
              <a:t> The character of the individual preferences is determined purely by taste factors, independent of considerations of prices, income, or availability of goods</a:t>
            </a:r>
            <a:endParaRPr lang="en-US" dirty="0"/>
          </a:p>
        </p:txBody>
      </p:sp>
    </p:spTree>
    <p:extLst>
      <p:ext uri="{BB962C8B-B14F-4D97-AF65-F5344CB8AC3E}">
        <p14:creationId xmlns:p14="http://schemas.microsoft.com/office/powerpoint/2010/main" val="662426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dirty="0"/>
              <a:t>Provide Background</a:t>
            </a:r>
          </a:p>
          <a:p>
            <a:r>
              <a:rPr lang="en-US" dirty="0"/>
              <a:t>Review Decision Analysis</a:t>
            </a:r>
          </a:p>
          <a:p>
            <a:r>
              <a:rPr lang="en-US" dirty="0"/>
              <a:t>Provide some definitions</a:t>
            </a:r>
          </a:p>
          <a:p>
            <a:r>
              <a:rPr lang="en-US" dirty="0"/>
              <a:t>Review Probability Theory</a:t>
            </a:r>
          </a:p>
          <a:p>
            <a:r>
              <a:rPr lang="en-US" dirty="0"/>
              <a:t>Discuss Utility &amp; Preference</a:t>
            </a:r>
          </a:p>
          <a:p>
            <a:r>
              <a:rPr lang="en-US" dirty="0"/>
              <a:t>Review Preference Assessments</a:t>
            </a:r>
          </a:p>
          <a:p>
            <a:endParaRPr lang="en-US" dirty="0"/>
          </a:p>
        </p:txBody>
      </p:sp>
    </p:spTree>
    <p:extLst>
      <p:ext uri="{BB962C8B-B14F-4D97-AF65-F5344CB8AC3E}">
        <p14:creationId xmlns:p14="http://schemas.microsoft.com/office/powerpoint/2010/main" val="3886618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7144"/>
          </a:xfrm>
        </p:spPr>
        <p:txBody>
          <a:bodyPr/>
          <a:lstStyle/>
          <a:p>
            <a:r>
              <a:rPr lang="en-US" dirty="0"/>
              <a:t>Questions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90062" y="1442134"/>
            <a:ext cx="8229600" cy="5151516"/>
          </a:xfrm>
        </p:spPr>
      </p:pic>
    </p:spTree>
    <p:extLst>
      <p:ext uri="{BB962C8B-B14F-4D97-AF65-F5344CB8AC3E}">
        <p14:creationId xmlns:p14="http://schemas.microsoft.com/office/powerpoint/2010/main" val="3999707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1107"/>
          </a:xfrm>
        </p:spPr>
        <p:txBody>
          <a:bodyPr/>
          <a:lstStyle/>
          <a:p>
            <a:r>
              <a:rPr lang="en-US" dirty="0"/>
              <a:t>Some Background</a:t>
            </a:r>
          </a:p>
        </p:txBody>
      </p:sp>
      <p:sp>
        <p:nvSpPr>
          <p:cNvPr id="3" name="Content Placeholder 2"/>
          <p:cNvSpPr>
            <a:spLocks noGrp="1"/>
          </p:cNvSpPr>
          <p:nvPr>
            <p:ph idx="1"/>
          </p:nvPr>
        </p:nvSpPr>
        <p:spPr>
          <a:xfrm>
            <a:off x="1120000" y="1606609"/>
            <a:ext cx="10233800" cy="4570354"/>
          </a:xfrm>
        </p:spPr>
        <p:txBody>
          <a:bodyPr/>
          <a:lstStyle/>
          <a:p>
            <a:r>
              <a:rPr lang="en-US" dirty="0"/>
              <a:t>Decision-making is one of the hard things in life </a:t>
            </a:r>
          </a:p>
          <a:p>
            <a:r>
              <a:rPr lang="en-US" dirty="0"/>
              <a:t>True decision-making occurs not when you already know exactly what to do, but when you do not know what to do</a:t>
            </a:r>
          </a:p>
          <a:p>
            <a:r>
              <a:rPr lang="en-US" dirty="0"/>
              <a:t>When you have to balance conflicting values, sort through complex situations, and deal with real uncertainty, you have reached the point of true decision-making </a:t>
            </a:r>
          </a:p>
          <a:p>
            <a:r>
              <a:rPr lang="en-US" dirty="0"/>
              <a:t>And to make things more difficult, the most important decisions in corporate or personal life are often those that put you in situations where you least know what to do</a:t>
            </a:r>
          </a:p>
          <a:p>
            <a:r>
              <a:rPr lang="en-US" dirty="0"/>
              <a:t>Decision science evolved to cope with this problem of what to do</a:t>
            </a:r>
            <a:endParaRPr lang="en-US" dirty="0"/>
          </a:p>
        </p:txBody>
      </p:sp>
    </p:spTree>
    <p:extLst>
      <p:ext uri="{BB962C8B-B14F-4D97-AF65-F5344CB8AC3E}">
        <p14:creationId xmlns:p14="http://schemas.microsoft.com/office/powerpoint/2010/main" val="3339108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96200" y="239283"/>
            <a:ext cx="10233800" cy="6302806"/>
          </a:xfrm>
        </p:spPr>
        <p:txBody>
          <a:bodyPr/>
          <a:lstStyle/>
          <a:p>
            <a:pPr marL="0" indent="0">
              <a:buNone/>
            </a:pPr>
            <a:r>
              <a:rPr lang="en-US" dirty="0">
                <a:effectLst/>
              </a:rPr>
              <a:t>Decision theory is derived from economics by using the utility function of payoffs. It suggests that decisions be made by computing the utility and probability, the ranges of options, and also lays down strategies for good decisions</a:t>
            </a:r>
            <a:endParaRPr lang="en-US" dirty="0"/>
          </a:p>
        </p:txBody>
      </p:sp>
      <p:pic>
        <p:nvPicPr>
          <p:cNvPr id="1026" name="Picture 2" descr="http://home.ubalt.edu/ntsbarsh/Business-stat/opre/DecAnal.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6061" y="1974079"/>
            <a:ext cx="4729356" cy="4655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488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61473"/>
            <a:ext cx="10515600" cy="794759"/>
          </a:xfrm>
        </p:spPr>
        <p:txBody>
          <a:bodyPr>
            <a:normAutofit fontScale="90000"/>
          </a:bodyPr>
          <a:lstStyle/>
          <a:p>
            <a:r>
              <a:rPr lang="en-US" dirty="0"/>
              <a:t>Decision Analysis</a:t>
            </a:r>
            <a:endParaRPr lang="en-US" dirty="0"/>
          </a:p>
        </p:txBody>
      </p:sp>
      <p:sp>
        <p:nvSpPr>
          <p:cNvPr id="3" name="Content Placeholder 2"/>
          <p:cNvSpPr>
            <a:spLocks noGrp="1"/>
          </p:cNvSpPr>
          <p:nvPr>
            <p:ph idx="1"/>
          </p:nvPr>
        </p:nvSpPr>
        <p:spPr>
          <a:xfrm>
            <a:off x="1120000" y="1478422"/>
            <a:ext cx="10233800" cy="4698541"/>
          </a:xfrm>
        </p:spPr>
        <p:txBody>
          <a:bodyPr>
            <a:normAutofit lnSpcReduction="10000"/>
          </a:bodyPr>
          <a:lstStyle/>
          <a:p>
            <a:r>
              <a:rPr lang="en-US" dirty="0">
                <a:effectLst/>
              </a:rPr>
              <a:t> The discipline comprising the philosophy, theory, methodology and professional practice necessary to address important decisions in a formal manner</a:t>
            </a:r>
          </a:p>
          <a:p>
            <a:r>
              <a:rPr lang="en-US" dirty="0">
                <a:effectLst/>
              </a:rPr>
              <a:t> Decision analysis includes many procedures, methods and tools for: </a:t>
            </a:r>
          </a:p>
          <a:p>
            <a:pPr lvl="1"/>
            <a:r>
              <a:rPr lang="en-US" dirty="0">
                <a:effectLst/>
              </a:rPr>
              <a:t>Identifying, clearly representing and formally assessing important aspects of a decision, </a:t>
            </a:r>
          </a:p>
          <a:p>
            <a:pPr lvl="1"/>
            <a:r>
              <a:rPr lang="en-US" dirty="0">
                <a:effectLst/>
              </a:rPr>
              <a:t>For prescribing a recommended course of action by applying the maximum expected utility action axiom to a well-formed representation of the decision, and </a:t>
            </a:r>
          </a:p>
          <a:p>
            <a:pPr lvl="1"/>
            <a:r>
              <a:rPr lang="en-US" dirty="0">
                <a:effectLst/>
              </a:rPr>
              <a:t>For translating the formal representation of a decision and its corresponding recommendation into insight for the decision maker and other stakeholders.</a:t>
            </a:r>
            <a:endParaRPr lang="en-US" dirty="0"/>
          </a:p>
        </p:txBody>
      </p:sp>
    </p:spTree>
    <p:extLst>
      <p:ext uri="{BB962C8B-B14F-4D97-AF65-F5344CB8AC3E}">
        <p14:creationId xmlns:p14="http://schemas.microsoft.com/office/powerpoint/2010/main" val="2198285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5649"/>
          </a:xfrm>
        </p:spPr>
        <p:txBody>
          <a:bodyPr>
            <a:normAutofit fontScale="90000"/>
          </a:bodyPr>
          <a:lstStyle/>
          <a:p>
            <a:r>
              <a:rPr lang="en-US" dirty="0"/>
              <a:t>Decision Analysis</a:t>
            </a:r>
            <a:endParaRPr lang="en-US" dirty="0"/>
          </a:p>
        </p:txBody>
      </p:sp>
      <p:sp>
        <p:nvSpPr>
          <p:cNvPr id="3" name="Content Placeholder 2"/>
          <p:cNvSpPr>
            <a:spLocks noGrp="1"/>
          </p:cNvSpPr>
          <p:nvPr>
            <p:ph idx="1"/>
          </p:nvPr>
        </p:nvSpPr>
        <p:spPr>
          <a:xfrm>
            <a:off x="1120000" y="1273323"/>
            <a:ext cx="10233800" cy="5067656"/>
          </a:xfrm>
        </p:spPr>
        <p:txBody>
          <a:bodyPr>
            <a:normAutofit lnSpcReduction="10000"/>
          </a:bodyPr>
          <a:lstStyle/>
          <a:p>
            <a:r>
              <a:rPr lang="en-US" dirty="0">
                <a:effectLst/>
              </a:rPr>
              <a:t>Graphical representation of decision analysis problems commonly use influence diagrams and decision trees </a:t>
            </a:r>
          </a:p>
          <a:p>
            <a:r>
              <a:rPr lang="en-US" dirty="0">
                <a:effectLst/>
              </a:rPr>
              <a:t>Such tools are used to represent the alternatives available to the decision maker, the uncertainty they involve, and evaluation measures representing how well objectives would be achieved in the final outcome </a:t>
            </a:r>
          </a:p>
          <a:p>
            <a:r>
              <a:rPr lang="en-US" dirty="0">
                <a:effectLst/>
              </a:rPr>
              <a:t>Uncertainties are represented through probabilities </a:t>
            </a:r>
          </a:p>
          <a:p>
            <a:r>
              <a:rPr lang="en-US" dirty="0">
                <a:effectLst/>
              </a:rPr>
              <a:t>The decision maker's attitude to risk is represented by utility functions, and their attitude to trade-offs between conflicting objectives can be expressed using multi-attribute value functions or multi-attribute utility functions (if there is risk involved) </a:t>
            </a:r>
          </a:p>
        </p:txBody>
      </p:sp>
    </p:spTree>
    <p:extLst>
      <p:ext uri="{BB962C8B-B14F-4D97-AF65-F5344CB8AC3E}">
        <p14:creationId xmlns:p14="http://schemas.microsoft.com/office/powerpoint/2010/main" val="2250256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22499"/>
          </a:xfrm>
        </p:spPr>
        <p:txBody>
          <a:bodyPr/>
          <a:lstStyle/>
          <a:p>
            <a:r>
              <a:rPr lang="en-US" dirty="0"/>
              <a:t>Decision Analysis….</a:t>
            </a:r>
            <a:r>
              <a:rPr lang="en-US" sz="3600" dirty="0" err="1"/>
              <a:t>cont</a:t>
            </a:r>
            <a:endParaRPr lang="en-US" dirty="0"/>
          </a:p>
        </p:txBody>
      </p:sp>
      <p:sp>
        <p:nvSpPr>
          <p:cNvPr id="3" name="Content Placeholder 2"/>
          <p:cNvSpPr>
            <a:spLocks noGrp="1"/>
          </p:cNvSpPr>
          <p:nvPr>
            <p:ph idx="1"/>
          </p:nvPr>
        </p:nvSpPr>
        <p:spPr>
          <a:xfrm>
            <a:off x="1120000" y="1567543"/>
            <a:ext cx="10233800" cy="4609420"/>
          </a:xfrm>
        </p:spPr>
        <p:txBody>
          <a:bodyPr/>
          <a:lstStyle/>
          <a:p>
            <a:r>
              <a:rPr lang="en-US" dirty="0">
                <a:effectLst/>
              </a:rPr>
              <a:t>In some cases, utility functions can be replaced by the probability of achieving uncertain aspiration levels </a:t>
            </a:r>
          </a:p>
          <a:p>
            <a:r>
              <a:rPr lang="en-US" dirty="0">
                <a:effectLst/>
              </a:rPr>
              <a:t>Decision analysis advocates choosing that decision whose consequences have the maximum expected utility (or which maximize the probability of achieving the uncertain aspiration level) </a:t>
            </a:r>
            <a:endParaRPr lang="en-US" dirty="0"/>
          </a:p>
          <a:p>
            <a:endParaRPr lang="en-US" dirty="0"/>
          </a:p>
        </p:txBody>
      </p:sp>
    </p:spTree>
    <p:extLst>
      <p:ext uri="{BB962C8B-B14F-4D97-AF65-F5344CB8AC3E}">
        <p14:creationId xmlns:p14="http://schemas.microsoft.com/office/powerpoint/2010/main" val="3463574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9800"/>
          </a:xfrm>
        </p:spPr>
        <p:txBody>
          <a:bodyPr/>
          <a:lstStyle/>
          <a:p>
            <a:r>
              <a:rPr lang="en-US" dirty="0"/>
              <a:t>Influence Diagram</a:t>
            </a:r>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1466" y="1971674"/>
            <a:ext cx="4749184" cy="3743785"/>
          </a:xfr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8902" y="1971674"/>
            <a:ext cx="4844898" cy="3743785"/>
          </a:xfrm>
          <a:prstGeom prst="rect">
            <a:avLst/>
          </a:prstGeom>
          <a:solidFill>
            <a:schemeClr val="tx1"/>
          </a:solidFill>
        </p:spPr>
      </p:pic>
    </p:spTree>
    <p:extLst>
      <p:ext uri="{BB962C8B-B14F-4D97-AF65-F5344CB8AC3E}">
        <p14:creationId xmlns:p14="http://schemas.microsoft.com/office/powerpoint/2010/main" val="3876944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0275"/>
          </a:xfrm>
        </p:spPr>
        <p:txBody>
          <a:bodyPr/>
          <a:lstStyle/>
          <a:p>
            <a:r>
              <a:rPr lang="en-US" dirty="0"/>
              <a:t>Decision Tree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821261"/>
            <a:ext cx="3904716" cy="4614664"/>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131" y="2783124"/>
            <a:ext cx="6199589" cy="1780330"/>
          </a:xfrm>
          <a:prstGeom prst="rect">
            <a:avLst/>
          </a:prstGeom>
        </p:spPr>
      </p:pic>
    </p:spTree>
    <p:extLst>
      <p:ext uri="{BB962C8B-B14F-4D97-AF65-F5344CB8AC3E}">
        <p14:creationId xmlns:p14="http://schemas.microsoft.com/office/powerpoint/2010/main" val="2609879870"/>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B4B4B"/>
      </a:dk2>
      <a:lt2>
        <a:srgbClr val="8ED5C1"/>
      </a:lt2>
      <a:accent1>
        <a:srgbClr val="73CBB2"/>
      </a:accent1>
      <a:accent2>
        <a:srgbClr val="AACD5B"/>
      </a:accent2>
      <a:accent3>
        <a:srgbClr val="65A9E1"/>
      </a:accent3>
      <a:accent4>
        <a:srgbClr val="6274D8"/>
      </a:accent4>
      <a:accent5>
        <a:srgbClr val="AB54D7"/>
      </a:accent5>
      <a:accent6>
        <a:srgbClr val="D15B37"/>
      </a:accent6>
      <a:hlink>
        <a:srgbClr val="BFE962"/>
      </a:hlink>
      <a:folHlink>
        <a:srgbClr val="C0D591"/>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47428100-C732-4B2E-A30A-5273F581A0FA}"/>
    </a:ext>
  </a:extLst>
</a:theme>
</file>

<file path=docProps/app.xml><?xml version="1.0" encoding="utf-8"?>
<Properties xmlns="http://schemas.openxmlformats.org/officeDocument/2006/extended-properties" xmlns:vt="http://schemas.openxmlformats.org/officeDocument/2006/docPropsVTypes">
  <Template>Depth</Template>
  <TotalTime>2364</TotalTime>
  <Words>403</Words>
  <Application>Microsoft Office PowerPoint</Application>
  <PresentationFormat>Widescreen</PresentationFormat>
  <Paragraphs>76</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Corbel</vt:lpstr>
      <vt:lpstr>Depth</vt:lpstr>
      <vt:lpstr>Decision Science  – Part 1</vt:lpstr>
      <vt:lpstr>Learning Objectives</vt:lpstr>
      <vt:lpstr>Some Background</vt:lpstr>
      <vt:lpstr>PowerPoint Presentation</vt:lpstr>
      <vt:lpstr>Decision Analysis</vt:lpstr>
      <vt:lpstr>Decision Analysis</vt:lpstr>
      <vt:lpstr>Decision Analysis….cont</vt:lpstr>
      <vt:lpstr>Influence Diagram</vt:lpstr>
      <vt:lpstr>Decision Tree</vt:lpstr>
      <vt:lpstr>Some Useful Definitions</vt:lpstr>
      <vt:lpstr>PowerPoint Presentation</vt:lpstr>
      <vt:lpstr>Probability Theory</vt:lpstr>
      <vt:lpstr>Probability Theory…..cont</vt:lpstr>
      <vt:lpstr>Probability Theory…..cont</vt:lpstr>
      <vt:lpstr>Utility &amp; Preference Assessment</vt:lpstr>
      <vt:lpstr>Utility</vt:lpstr>
      <vt:lpstr>Indifference Curves</vt:lpstr>
      <vt:lpstr>Utility Functions</vt:lpstr>
      <vt:lpstr>Preference Assessment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Science  – Part 1</dc:title>
  <dc:creator>Bob Marshall</dc:creator>
  <cp:lastModifiedBy>Bob Marshall</cp:lastModifiedBy>
  <cp:revision>14</cp:revision>
  <dcterms:created xsi:type="dcterms:W3CDTF">2016-11-04T21:33:03Z</dcterms:created>
  <dcterms:modified xsi:type="dcterms:W3CDTF">2016-11-06T12:57:14Z</dcterms:modified>
</cp:coreProperties>
</file>