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0"/>
  </p:notesMasterIdLst>
  <p:sldIdLst>
    <p:sldId id="256" r:id="rId2"/>
    <p:sldId id="257" r:id="rId3"/>
    <p:sldId id="258" r:id="rId4"/>
    <p:sldId id="277" r:id="rId5"/>
    <p:sldId id="259" r:id="rId6"/>
    <p:sldId id="260" r:id="rId7"/>
    <p:sldId id="264" r:id="rId8"/>
    <p:sldId id="276" r:id="rId9"/>
    <p:sldId id="261" r:id="rId10"/>
    <p:sldId id="262" r:id="rId11"/>
    <p:sldId id="263" r:id="rId12"/>
    <p:sldId id="278" r:id="rId13"/>
    <p:sldId id="265" r:id="rId14"/>
    <p:sldId id="266" r:id="rId15"/>
    <p:sldId id="279" r:id="rId16"/>
    <p:sldId id="267" r:id="rId17"/>
    <p:sldId id="268" r:id="rId18"/>
    <p:sldId id="269" r:id="rId19"/>
    <p:sldId id="280" r:id="rId20"/>
    <p:sldId id="270" r:id="rId21"/>
    <p:sldId id="271" r:id="rId22"/>
    <p:sldId id="281" r:id="rId23"/>
    <p:sldId id="272" r:id="rId24"/>
    <p:sldId id="282" r:id="rId25"/>
    <p:sldId id="273" r:id="rId26"/>
    <p:sldId id="274" r:id="rId27"/>
    <p:sldId id="275"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6761" autoAdjust="0"/>
  </p:normalViewPr>
  <p:slideViewPr>
    <p:cSldViewPr snapToGrid="0">
      <p:cViewPr varScale="1">
        <p:scale>
          <a:sx n="52" d="100"/>
          <a:sy n="52" d="100"/>
        </p:scale>
        <p:origin x="114" y="7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A6B1F-BD71-4A55-A869-5E07965746AC}" type="datetimeFigureOut">
              <a:rPr lang="en-US" smtClean="0"/>
              <a:t>11/20/2016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793604-D880-4C02-8ED1-A67A582688AE}" type="slidenum">
              <a:rPr lang="en-US" smtClean="0"/>
              <a:t>‹#›</a:t>
            </a:fld>
            <a:endParaRPr lang="en-US"/>
          </a:p>
        </p:txBody>
      </p:sp>
    </p:spTree>
    <p:extLst>
      <p:ext uri="{BB962C8B-B14F-4D97-AF65-F5344CB8AC3E}">
        <p14:creationId xmlns:p14="http://schemas.microsoft.com/office/powerpoint/2010/main" val="2232368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Incremental cost-effectiveness ratio can be calculated, as in the table. This calculates the cost effectiveness of each alternative relative to the change in costs and effectiveness compared with the previous, cheaper, alternative. In the above example, it can be seen that the lowest cost associated with an incremental change in effectiveness, that is an additional life saved, is associated with scheme C. </a:t>
            </a:r>
          </a:p>
          <a:p>
            <a:r>
              <a:rPr lang="en-US" sz="1200" kern="1200" dirty="0">
                <a:solidFill>
                  <a:schemeClr val="tx1"/>
                </a:solidFill>
                <a:effectLst/>
                <a:latin typeface="+mn-lt"/>
                <a:ea typeface="+mn-ea"/>
                <a:cs typeface="+mn-cs"/>
              </a:rPr>
              <a:t>Scheme C costs $5,000 more than Scheme B (and $11,000 more than scheme A), but it results in a further three lives being saved each year compared with scheme B. This gives an incremental cost effectiveness ratio in comparison to scheme B of $1,667. </a:t>
            </a:r>
          </a:p>
          <a:p>
            <a:r>
              <a:rPr lang="en-US" sz="1200" kern="1200" dirty="0">
                <a:solidFill>
                  <a:schemeClr val="tx1"/>
                </a:solidFill>
                <a:effectLst/>
                <a:latin typeface="+mn-lt"/>
                <a:ea typeface="+mn-ea"/>
                <a:cs typeface="+mn-cs"/>
              </a:rPr>
              <a:t>In this example, the choice of scheme would differ depending on whether a simple cost-effectiveness or incremental cost-effectiveness ratio was calculated. </a:t>
            </a:r>
          </a:p>
          <a:p>
            <a:r>
              <a:rPr lang="en-US" sz="1200" kern="1200" dirty="0">
                <a:solidFill>
                  <a:schemeClr val="tx1"/>
                </a:solidFill>
                <a:effectLst/>
                <a:latin typeface="+mn-lt"/>
                <a:ea typeface="+mn-ea"/>
                <a:cs typeface="+mn-cs"/>
              </a:rPr>
              <a:t>In the prior case scheme A would be chosen, but this ignores the added effectives, in terms of lives saved, that is achieved by spending additional funds on scheme C</a:t>
            </a:r>
            <a:endParaRPr lang="en-US" dirty="0"/>
          </a:p>
        </p:txBody>
      </p:sp>
      <p:sp>
        <p:nvSpPr>
          <p:cNvPr id="4" name="Slide Number Placeholder 3"/>
          <p:cNvSpPr>
            <a:spLocks noGrp="1"/>
          </p:cNvSpPr>
          <p:nvPr>
            <p:ph type="sldNum" sz="quarter" idx="10"/>
          </p:nvPr>
        </p:nvSpPr>
        <p:spPr/>
        <p:txBody>
          <a:bodyPr/>
          <a:lstStyle/>
          <a:p>
            <a:fld id="{C7793604-D880-4C02-8ED1-A67A582688AE}" type="slidenum">
              <a:rPr lang="en-US" smtClean="0"/>
              <a:t>13</a:t>
            </a:fld>
            <a:endParaRPr lang="en-US"/>
          </a:p>
        </p:txBody>
      </p:sp>
    </p:spTree>
    <p:extLst>
      <p:ext uri="{BB962C8B-B14F-4D97-AF65-F5344CB8AC3E}">
        <p14:creationId xmlns:p14="http://schemas.microsoft.com/office/powerpoint/2010/main" val="1087738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effectLst>
                  <a:outerShdw blurRad="38100" dist="38100" dir="2700000" algn="tl">
                    <a:srgbClr val="000000">
                      <a:alpha val="43137"/>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5057192"/>
            <a:ext cx="8534400" cy="937207"/>
          </a:xfrm>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2" y="5113176"/>
            <a:ext cx="8534400" cy="881223"/>
          </a:xfrm>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p:cNvSpPr>
            <a:spLocks noGrp="1"/>
          </p:cNvSpPr>
          <p:nvPr>
            <p:ph idx="1"/>
          </p:nvPr>
        </p:nvSpPr>
        <p:spPr>
          <a:xfrm>
            <a:off x="684212" y="685800"/>
            <a:ext cx="8534400" cy="4249575"/>
          </a:xfrm>
        </p:spPr>
        <p:txBody>
          <a:bodyPr anchor="ct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effectLst>
                  <a:outerShdw blurRad="38100" dist="38100" dir="2700000" algn="tl">
                    <a:srgbClr val="000000">
                      <a:alpha val="43137"/>
                    </a:srgbClr>
                  </a:outerShdw>
                </a:effectLst>
              </a:defRPr>
            </a:lvl1pPr>
          </a:lstStyle>
          <a:p>
            <a:r>
              <a:rPr lang="en-US" dirty="0"/>
              <a:t>Click to edit Master title style</a:t>
            </a:r>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effectLst>
                  <a:outerShdw blurRad="38100" dist="38100" dir="2700000" algn="tl">
                    <a:srgbClr val="000000">
                      <a:alpha val="43137"/>
                    </a:srgb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4212" y="5094514"/>
            <a:ext cx="8534400" cy="899885"/>
          </a:xfrm>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11/20/2016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Decision Analysis – Part 2</a:t>
            </a:r>
          </a:p>
        </p:txBody>
      </p:sp>
      <p:sp>
        <p:nvSpPr>
          <p:cNvPr id="3" name="Subtitle 2"/>
          <p:cNvSpPr>
            <a:spLocks noGrp="1"/>
          </p:cNvSpPr>
          <p:nvPr>
            <p:ph type="subTitle" idx="1"/>
          </p:nvPr>
        </p:nvSpPr>
        <p:spPr/>
        <p:txBody>
          <a:bodyPr/>
          <a:lstStyle/>
          <a:p>
            <a:r>
              <a:rPr lang="en-US" dirty="0"/>
              <a:t>Bob Marshall, MD MPH MISM FAAFP</a:t>
            </a:r>
          </a:p>
          <a:p>
            <a:r>
              <a:rPr lang="en-US" dirty="0"/>
              <a:t>Program Director, DoD Clinical Informatics Fellowship</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62832" y="0"/>
            <a:ext cx="3429168" cy="2305050"/>
          </a:xfrm>
          <a:prstGeom prst="rect">
            <a:avLst/>
          </a:prstGeom>
          <a:ln>
            <a:noFill/>
          </a:ln>
          <a:effectLst>
            <a:softEdge rad="112500"/>
          </a:effectLst>
        </p:spPr>
      </p:pic>
    </p:spTree>
    <p:extLst>
      <p:ext uri="{BB962C8B-B14F-4D97-AF65-F5344CB8AC3E}">
        <p14:creationId xmlns:p14="http://schemas.microsoft.com/office/powerpoint/2010/main" val="255131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Cost-Utility Analysis</a:t>
            </a:r>
          </a:p>
        </p:txBody>
      </p:sp>
      <p:sp>
        <p:nvSpPr>
          <p:cNvPr id="3" name="Content Placeholder 2"/>
          <p:cNvSpPr>
            <a:spLocks noGrp="1"/>
          </p:cNvSpPr>
          <p:nvPr>
            <p:ph idx="1"/>
          </p:nvPr>
        </p:nvSpPr>
        <p:spPr/>
        <p:txBody>
          <a:bodyPr/>
          <a:lstStyle/>
          <a:p>
            <a:r>
              <a:rPr lang="en-US" dirty="0"/>
              <a:t>A special case of CEA is cost–utility analysis, where the effects are measured in terms of years of full health lived, using a measure such as quality-adjusted life years or disability-adjusted life years. </a:t>
            </a:r>
          </a:p>
          <a:p>
            <a:r>
              <a:rPr lang="en-US" dirty="0"/>
              <a:t>Cost-effectiveness is typically expressed as an incremental cost-effectiveness ratio (ICER), the ratio of change in costs to the change in effects.</a:t>
            </a:r>
          </a:p>
        </p:txBody>
      </p:sp>
    </p:spTree>
    <p:extLst>
      <p:ext uri="{BB962C8B-B14F-4D97-AF65-F5344CB8AC3E}">
        <p14:creationId xmlns:p14="http://schemas.microsoft.com/office/powerpoint/2010/main" val="1188391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Couple of Examples</a:t>
            </a:r>
          </a:p>
        </p:txBody>
      </p:sp>
      <p:sp>
        <p:nvSpPr>
          <p:cNvPr id="3" name="Content Placeholder 2"/>
          <p:cNvSpPr>
            <a:spLocks noGrp="1"/>
          </p:cNvSpPr>
          <p:nvPr>
            <p:ph idx="1"/>
          </p:nvPr>
        </p:nvSpPr>
        <p:spPr>
          <a:xfrm>
            <a:off x="684211" y="685800"/>
            <a:ext cx="9504817" cy="4249575"/>
          </a:xfrm>
        </p:spPr>
        <p:txBody>
          <a:bodyPr/>
          <a:lstStyle/>
          <a:p>
            <a:r>
              <a:rPr lang="en-US" dirty="0"/>
              <a:t>A 1995 study of the cost-effectiveness of over 500 lifesaving medical interventions found that the median cost per intervention was $42,000 per life-year saved. </a:t>
            </a:r>
          </a:p>
          <a:p>
            <a:r>
              <a:rPr lang="en-US" dirty="0"/>
              <a:t>A 2006 systematic review found that industry-funded studies often concluded with cost effective ratios below $20,000 per QALY and low quality studies and those conducted outside the US and EU were less likely to be below this threshold.</a:t>
            </a:r>
          </a:p>
        </p:txBody>
      </p:sp>
    </p:spTree>
    <p:extLst>
      <p:ext uri="{BB962C8B-B14F-4D97-AF65-F5344CB8AC3E}">
        <p14:creationId xmlns:p14="http://schemas.microsoft.com/office/powerpoint/2010/main" val="359401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24362" y="1101012"/>
            <a:ext cx="11700159" cy="423165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0897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Example</a:t>
            </a:r>
          </a:p>
        </p:txBody>
      </p:sp>
      <p:sp>
        <p:nvSpPr>
          <p:cNvPr id="3" name="Content Placeholder 2"/>
          <p:cNvSpPr>
            <a:spLocks noGrp="1"/>
          </p:cNvSpPr>
          <p:nvPr>
            <p:ph idx="1"/>
          </p:nvPr>
        </p:nvSpPr>
        <p:spPr>
          <a:xfrm>
            <a:off x="684211" y="685800"/>
            <a:ext cx="9822057" cy="2169367"/>
          </a:xfrm>
        </p:spPr>
        <p:txBody>
          <a:bodyPr/>
          <a:lstStyle/>
          <a:p>
            <a:r>
              <a:rPr lang="en-US" dirty="0">
                <a:effectLst/>
              </a:rPr>
              <a:t>Consider a project for which there are four alternatives. The project involves adding a safety barrier to the center reservation of a stretch of a major road. The cost per mile of the barrier differs depending on the quality of the material used. Scheme A uses a reinforced wooded barrier. Scheme B uses iron, C uses steel, and D uses concrete reinforced with steel. The costs and effectiveness in terms of lives saved are shown in the table below</a:t>
            </a:r>
            <a:endParaRPr lang="en-US"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7153" y="2981767"/>
            <a:ext cx="10551596" cy="1944796"/>
          </a:xfrm>
          <a:prstGeom prst="rect">
            <a:avLst/>
          </a:prstGeom>
        </p:spPr>
      </p:pic>
    </p:spTree>
    <p:extLst>
      <p:ext uri="{BB962C8B-B14F-4D97-AF65-F5344CB8AC3E}">
        <p14:creationId xmlns:p14="http://schemas.microsoft.com/office/powerpoint/2010/main" val="3385387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Criticisms of CEA</a:t>
            </a:r>
          </a:p>
        </p:txBody>
      </p:sp>
      <p:sp>
        <p:nvSpPr>
          <p:cNvPr id="3" name="Content Placeholder 2"/>
          <p:cNvSpPr>
            <a:spLocks noGrp="1"/>
          </p:cNvSpPr>
          <p:nvPr>
            <p:ph idx="1"/>
          </p:nvPr>
        </p:nvSpPr>
        <p:spPr>
          <a:xfrm>
            <a:off x="684211" y="685800"/>
            <a:ext cx="9784735" cy="4249575"/>
          </a:xfrm>
        </p:spPr>
        <p:txBody>
          <a:bodyPr/>
          <a:lstStyle/>
          <a:p>
            <a:r>
              <a:rPr lang="en-US" dirty="0">
                <a:effectLst/>
              </a:rPr>
              <a:t>The key criticism associated with CEA is in the use of a ratio measure. </a:t>
            </a:r>
          </a:p>
          <a:p>
            <a:r>
              <a:rPr lang="en-US" dirty="0">
                <a:effectLst/>
              </a:rPr>
              <a:t>In CEA the prediction of costs and effectiveness, even more than in other forms of CBA, can result in incorrect outcomes due to the use of a ratio measure. </a:t>
            </a:r>
          </a:p>
          <a:p>
            <a:r>
              <a:rPr lang="en-US" dirty="0">
                <a:effectLst/>
              </a:rPr>
              <a:t>For this reason sensitivity analysis can be used by the researcher, as with other forms of CBA, to test the distribution of the cost effectiveness ratio relative to the normal distribution. </a:t>
            </a:r>
          </a:p>
          <a:p>
            <a:pPr lvl="1"/>
            <a:r>
              <a:rPr lang="en-US" dirty="0">
                <a:effectLst/>
              </a:rPr>
              <a:t>This is sometimes referred to as a Monte Carlo Analysis </a:t>
            </a:r>
            <a:endParaRPr lang="en-US" dirty="0"/>
          </a:p>
        </p:txBody>
      </p:sp>
    </p:spTree>
    <p:extLst>
      <p:ext uri="{BB962C8B-B14F-4D97-AF65-F5344CB8AC3E}">
        <p14:creationId xmlns:p14="http://schemas.microsoft.com/office/powerpoint/2010/main" val="4218262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369975" y="229231"/>
            <a:ext cx="6419461" cy="6419461"/>
          </a:xfrm>
          <a:prstGeom prst="rect">
            <a:avLst/>
          </a:prstGeom>
          <a:ln>
            <a:noFill/>
          </a:ln>
          <a:effectLst>
            <a:softEdge rad="112500"/>
          </a:effectLst>
        </p:spPr>
      </p:pic>
    </p:spTree>
    <p:extLst>
      <p:ext uri="{BB962C8B-B14F-4D97-AF65-F5344CB8AC3E}">
        <p14:creationId xmlns:p14="http://schemas.microsoft.com/office/powerpoint/2010/main" val="245325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Comparative Effectiveness Research</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037431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Definition</a:t>
            </a:r>
          </a:p>
        </p:txBody>
      </p:sp>
      <p:sp>
        <p:nvSpPr>
          <p:cNvPr id="5" name="Content Placeholder 4"/>
          <p:cNvSpPr>
            <a:spLocks noGrp="1"/>
          </p:cNvSpPr>
          <p:nvPr>
            <p:ph idx="1"/>
          </p:nvPr>
        </p:nvSpPr>
        <p:spPr>
          <a:xfrm>
            <a:off x="684212" y="685800"/>
            <a:ext cx="9952686" cy="4249575"/>
          </a:xfrm>
        </p:spPr>
        <p:txBody>
          <a:bodyPr/>
          <a:lstStyle/>
          <a:p>
            <a:r>
              <a:rPr lang="en-US" dirty="0"/>
              <a:t>Comparative effectiveness research is designed to inform health-care decisions by providing evidence on the effectiveness, benefits, and harms of different treatment options. The evidence is generated from research studies that compare drugs, medical devices, tests, surgeries, or ways to deliver health care</a:t>
            </a:r>
          </a:p>
          <a:p>
            <a:r>
              <a:rPr lang="en-US" dirty="0"/>
              <a:t>The Institute of Medicine committee has defined CER as “the generation and synthesis of evidence that compares the benefits and harms of alternative methods to prevent, diagnose, treat, and monitor a clinical condition or to improve the delivery of care.”</a:t>
            </a:r>
            <a:endParaRPr lang="en-US" dirty="0"/>
          </a:p>
        </p:txBody>
      </p:sp>
    </p:spTree>
    <p:extLst>
      <p:ext uri="{BB962C8B-B14F-4D97-AF65-F5344CB8AC3E}">
        <p14:creationId xmlns:p14="http://schemas.microsoft.com/office/powerpoint/2010/main" val="1575910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Evidence</a:t>
            </a:r>
          </a:p>
        </p:txBody>
      </p:sp>
      <p:sp>
        <p:nvSpPr>
          <p:cNvPr id="3" name="Content Placeholder 2"/>
          <p:cNvSpPr>
            <a:spLocks noGrp="1"/>
          </p:cNvSpPr>
          <p:nvPr>
            <p:ph idx="1"/>
          </p:nvPr>
        </p:nvSpPr>
        <p:spPr>
          <a:xfrm>
            <a:off x="684212" y="685800"/>
            <a:ext cx="9952686" cy="4249575"/>
          </a:xfrm>
        </p:spPr>
        <p:txBody>
          <a:bodyPr/>
          <a:lstStyle/>
          <a:p>
            <a:r>
              <a:rPr lang="en-US" dirty="0"/>
              <a:t>There are two ways that this evidence is found:</a:t>
            </a:r>
          </a:p>
          <a:p>
            <a:pPr lvl="1"/>
            <a:r>
              <a:rPr lang="en-US" sz="2000" dirty="0"/>
              <a:t>Researchers look at all of the available evidence about the benefits and harms of each choice for different groups of people from existing clinical trials, clinical studies, and other research. These are called research reviews, because they are systematic reviews of existing evidence.</a:t>
            </a:r>
          </a:p>
          <a:p>
            <a:pPr lvl="1"/>
            <a:r>
              <a:rPr lang="en-US" sz="2000" dirty="0"/>
              <a:t>Researchers conduct studies that generate new evidence of effectiveness or comparative effectiveness of a test, treatment, procedure, or health-care service</a:t>
            </a:r>
            <a:endParaRPr lang="en-US" sz="2000" dirty="0"/>
          </a:p>
        </p:txBody>
      </p:sp>
    </p:spTree>
    <p:extLst>
      <p:ext uri="{BB962C8B-B14F-4D97-AF65-F5344CB8AC3E}">
        <p14:creationId xmlns:p14="http://schemas.microsoft.com/office/powerpoint/2010/main" val="3321872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577078" y="279918"/>
            <a:ext cx="8462661" cy="6346995"/>
          </a:xfrm>
          <a:prstGeom prst="rect">
            <a:avLst/>
          </a:prstGeom>
          <a:ln>
            <a:noFill/>
          </a:ln>
          <a:effectLst>
            <a:softEdge rad="112500"/>
          </a:effectLst>
        </p:spPr>
      </p:pic>
    </p:spTree>
    <p:extLst>
      <p:ext uri="{BB962C8B-B14F-4D97-AF65-F5344CB8AC3E}">
        <p14:creationId xmlns:p14="http://schemas.microsoft.com/office/powerpoint/2010/main" val="1288923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684212" y="685800"/>
            <a:ext cx="9523478" cy="4249575"/>
          </a:xfrm>
        </p:spPr>
        <p:txBody>
          <a:bodyPr/>
          <a:lstStyle/>
          <a:p>
            <a:r>
              <a:rPr lang="en-US" dirty="0"/>
              <a:t>Cost Effectiveness Analysis - Define and Overview</a:t>
            </a:r>
          </a:p>
          <a:p>
            <a:r>
              <a:rPr lang="en-US" dirty="0"/>
              <a:t>Cost Utility Analysis</a:t>
            </a:r>
          </a:p>
          <a:p>
            <a:r>
              <a:rPr lang="en-US" dirty="0"/>
              <a:t>Some examples</a:t>
            </a:r>
          </a:p>
          <a:p>
            <a:r>
              <a:rPr lang="en-US" dirty="0"/>
              <a:t>CEA Criticisms</a:t>
            </a:r>
          </a:p>
          <a:p>
            <a:r>
              <a:rPr lang="en-US" dirty="0"/>
              <a:t>Comparative Effectiveness Research -  Definition and Overview</a:t>
            </a:r>
          </a:p>
          <a:p>
            <a:r>
              <a:rPr lang="en-US" dirty="0"/>
              <a:t>CER steps</a:t>
            </a:r>
          </a:p>
          <a:p>
            <a:r>
              <a:rPr lang="en-US" dirty="0"/>
              <a:t>CER and PPACA</a:t>
            </a:r>
          </a:p>
          <a:p>
            <a:r>
              <a:rPr lang="en-US" dirty="0"/>
              <a:t>CER in the U.S.</a:t>
            </a:r>
          </a:p>
          <a:p>
            <a:r>
              <a:rPr lang="en-US" dirty="0"/>
              <a:t>CER Examples</a:t>
            </a:r>
          </a:p>
        </p:txBody>
      </p:sp>
    </p:spTree>
    <p:extLst>
      <p:ext uri="{BB962C8B-B14F-4D97-AF65-F5344CB8AC3E}">
        <p14:creationId xmlns:p14="http://schemas.microsoft.com/office/powerpoint/2010/main" val="2413420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a:xfrm>
            <a:off x="684212" y="685800"/>
            <a:ext cx="9859380" cy="4249575"/>
          </a:xfrm>
        </p:spPr>
        <p:txBody>
          <a:bodyPr>
            <a:normAutofit/>
          </a:bodyPr>
          <a:lstStyle/>
          <a:p>
            <a:r>
              <a:rPr lang="en-US" dirty="0"/>
              <a:t>CER requires the development, expansion, and use of a variety of data sources and methods to conduct timely and relevant research and disseminate the results in a form that is quickly usable by clinicians, patients, policymakers, and health plans and other payers.</a:t>
            </a:r>
          </a:p>
          <a:p>
            <a:r>
              <a:rPr lang="en-US" dirty="0"/>
              <a:t>Comparative effectiveness research adopts many of the same approaches and methodologies as cost-effectiveness analysis, including the use of incremental cost-effectiveness ratios (ICERs) and quality-adjusted life years (QALYs). </a:t>
            </a:r>
          </a:p>
          <a:p>
            <a:r>
              <a:rPr lang="en-US" dirty="0"/>
              <a:t>An important component of CER is the concept of pragmatic randomized controlled trials.</a:t>
            </a:r>
          </a:p>
          <a:p>
            <a:r>
              <a:rPr lang="en-US" dirty="0"/>
              <a:t>These clinical research trials measure the benefit produced by the treatment in routine clinical practice.</a:t>
            </a:r>
            <a:endParaRPr lang="en-US" dirty="0"/>
          </a:p>
        </p:txBody>
      </p:sp>
    </p:spTree>
    <p:extLst>
      <p:ext uri="{BB962C8B-B14F-4D97-AF65-F5344CB8AC3E}">
        <p14:creationId xmlns:p14="http://schemas.microsoft.com/office/powerpoint/2010/main" val="1983812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Seven Steps of CER</a:t>
            </a:r>
          </a:p>
        </p:txBody>
      </p:sp>
      <p:sp>
        <p:nvSpPr>
          <p:cNvPr id="3" name="Content Placeholder 2"/>
          <p:cNvSpPr>
            <a:spLocks noGrp="1"/>
          </p:cNvSpPr>
          <p:nvPr>
            <p:ph idx="1"/>
          </p:nvPr>
        </p:nvSpPr>
        <p:spPr>
          <a:xfrm>
            <a:off x="684212" y="685800"/>
            <a:ext cx="9915364" cy="4249575"/>
          </a:xfrm>
        </p:spPr>
        <p:txBody>
          <a:bodyPr/>
          <a:lstStyle/>
          <a:p>
            <a:r>
              <a:rPr lang="en-US" dirty="0"/>
              <a:t>1. Identify new and emerging clinical interventions.</a:t>
            </a:r>
          </a:p>
          <a:p>
            <a:r>
              <a:rPr lang="en-US" dirty="0"/>
              <a:t>2. Review and synthesize current medical research.</a:t>
            </a:r>
          </a:p>
          <a:p>
            <a:r>
              <a:rPr lang="en-US" dirty="0"/>
              <a:t>3. Identify gaps between existing medical research and the needs of clinical practice.</a:t>
            </a:r>
          </a:p>
          <a:p>
            <a:r>
              <a:rPr lang="en-US" dirty="0"/>
              <a:t>4. Promote and generate new scientific evidence and analytic tools.</a:t>
            </a:r>
          </a:p>
          <a:p>
            <a:r>
              <a:rPr lang="en-US" dirty="0"/>
              <a:t>5. Train and develop clinical researchers.</a:t>
            </a:r>
          </a:p>
          <a:p>
            <a:r>
              <a:rPr lang="en-US" dirty="0"/>
              <a:t>6. Translate and disseminate research findings to diverse stakeholders.</a:t>
            </a:r>
          </a:p>
          <a:p>
            <a:r>
              <a:rPr lang="en-US" dirty="0"/>
              <a:t>7. Reach out to stakeholders via a citizens forum.</a:t>
            </a:r>
            <a:endParaRPr lang="en-US" dirty="0"/>
          </a:p>
        </p:txBody>
      </p:sp>
    </p:spTree>
    <p:extLst>
      <p:ext uri="{BB962C8B-B14F-4D97-AF65-F5344CB8AC3E}">
        <p14:creationId xmlns:p14="http://schemas.microsoft.com/office/powerpoint/2010/main" val="2400570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474237" y="200062"/>
            <a:ext cx="8602824" cy="6458860"/>
          </a:xfrm>
        </p:spPr>
      </p:pic>
    </p:spTree>
    <p:extLst>
      <p:ext uri="{BB962C8B-B14F-4D97-AF65-F5344CB8AC3E}">
        <p14:creationId xmlns:p14="http://schemas.microsoft.com/office/powerpoint/2010/main" val="4261826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 and PPACA</a:t>
            </a:r>
          </a:p>
        </p:txBody>
      </p:sp>
      <p:sp>
        <p:nvSpPr>
          <p:cNvPr id="3" name="Content Placeholder 2"/>
          <p:cNvSpPr>
            <a:spLocks noGrp="1"/>
          </p:cNvSpPr>
          <p:nvPr>
            <p:ph idx="1"/>
          </p:nvPr>
        </p:nvSpPr>
        <p:spPr>
          <a:xfrm>
            <a:off x="684212" y="685800"/>
            <a:ext cx="9952686" cy="4249575"/>
          </a:xfrm>
        </p:spPr>
        <p:txBody>
          <a:bodyPr>
            <a:normAutofit/>
          </a:bodyPr>
          <a:lstStyle/>
          <a:p>
            <a:r>
              <a:rPr lang="en-US" dirty="0"/>
              <a:t>The Patient-Centered Outcomes Research Institute (PCORI) was established to conduct comparative effectiveness research, but the Patient Protection and Affordable Care Act (PPACA) prohibits it from using cost per QALY ICER thresholding:</a:t>
            </a:r>
          </a:p>
          <a:p>
            <a:r>
              <a:rPr lang="en-US" dirty="0"/>
              <a:t>“The Patient-Centered Outcomes Research Institute...shall not develop or employ a dollars per quality adjusted life year (or similar measure that discounts the value of a life because of an individual’s disability) as a threshold to establish what type of health care is cost effective or recommended.”</a:t>
            </a:r>
            <a:endParaRPr lang="en-US" dirty="0"/>
          </a:p>
        </p:txBody>
      </p:sp>
    </p:spTree>
    <p:extLst>
      <p:ext uri="{BB962C8B-B14F-4D97-AF65-F5344CB8AC3E}">
        <p14:creationId xmlns:p14="http://schemas.microsoft.com/office/powerpoint/2010/main" val="7148221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207767" y="111965"/>
            <a:ext cx="8738666" cy="6560849"/>
          </a:xfrm>
        </p:spPr>
      </p:pic>
    </p:spTree>
    <p:extLst>
      <p:ext uri="{BB962C8B-B14F-4D97-AF65-F5344CB8AC3E}">
        <p14:creationId xmlns:p14="http://schemas.microsoft.com/office/powerpoint/2010/main" val="3379460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 in the U.S.</a:t>
            </a:r>
          </a:p>
        </p:txBody>
      </p:sp>
      <p:sp>
        <p:nvSpPr>
          <p:cNvPr id="3" name="Content Placeholder 2"/>
          <p:cNvSpPr>
            <a:spLocks noGrp="1"/>
          </p:cNvSpPr>
          <p:nvPr>
            <p:ph idx="1"/>
          </p:nvPr>
        </p:nvSpPr>
        <p:spPr>
          <a:xfrm>
            <a:off x="684212" y="685800"/>
            <a:ext cx="9915364" cy="4249575"/>
          </a:xfrm>
        </p:spPr>
        <p:txBody>
          <a:bodyPr>
            <a:normAutofit/>
          </a:bodyPr>
          <a:lstStyle/>
          <a:p>
            <a:r>
              <a:rPr lang="en-US" dirty="0"/>
              <a:t>The study of CER is composed of measures that are useful in determining the value of various treatment options. </a:t>
            </a:r>
          </a:p>
          <a:p>
            <a:r>
              <a:rPr lang="en-US" dirty="0"/>
              <a:t>While each of these measures provides a useful comparison of one treatment option versus another, they require different inputs into their respective calculations, thus the potential for producing conflicting results. </a:t>
            </a:r>
          </a:p>
          <a:p>
            <a:r>
              <a:rPr lang="en-US" dirty="0"/>
              <a:t>In part, due to these challenges, there remains a widespread lack of understanding on the potential impact of CER in the U.S., and a reluctance to fully adopt the concept as part of our healthcare system.[</a:t>
            </a:r>
            <a:endParaRPr lang="en-US" dirty="0"/>
          </a:p>
        </p:txBody>
      </p:sp>
    </p:spTree>
    <p:extLst>
      <p:ext uri="{BB962C8B-B14F-4D97-AF65-F5344CB8AC3E}">
        <p14:creationId xmlns:p14="http://schemas.microsoft.com/office/powerpoint/2010/main" val="1527928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Journal of CER</a:t>
            </a:r>
          </a:p>
        </p:txBody>
      </p:sp>
      <p:sp>
        <p:nvSpPr>
          <p:cNvPr id="3" name="Content Placeholder 2"/>
          <p:cNvSpPr>
            <a:spLocks noGrp="1"/>
          </p:cNvSpPr>
          <p:nvPr>
            <p:ph idx="1"/>
          </p:nvPr>
        </p:nvSpPr>
        <p:spPr>
          <a:xfrm>
            <a:off x="684212" y="685800"/>
            <a:ext cx="8086564" cy="4249575"/>
          </a:xfrm>
        </p:spPr>
        <p:txBody>
          <a:bodyPr/>
          <a:lstStyle/>
          <a:p>
            <a:r>
              <a:rPr lang="en-US" dirty="0"/>
              <a:t>The </a:t>
            </a:r>
            <a:r>
              <a:rPr lang="en-US" i="1" dirty="0"/>
              <a:t>Journal of Comparative Effectiveness Research </a:t>
            </a:r>
            <a:r>
              <a:rPr lang="en-US" dirty="0"/>
              <a:t>provides stakeholders (including patients, clinicians, healthcare purchasers and health policy-makers) with the key data and opinions to make informed and specific decisions on clinical practice. </a:t>
            </a:r>
          </a:p>
          <a:p>
            <a:r>
              <a:rPr lang="en-US" dirty="0"/>
              <a:t>Coverage includes research and reviews on comparative effectiveness research (CER), patient-centered outcomes research and health economics.</a:t>
            </a:r>
          </a:p>
          <a:p>
            <a:r>
              <a:rPr lang="en-US" dirty="0"/>
              <a:t>Journal’s website: (http://www.futuremedicine.com/loi/cer</a:t>
            </a:r>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18612" y="457199"/>
            <a:ext cx="2788839" cy="3743325"/>
          </a:xfrm>
          <a:prstGeom prst="rect">
            <a:avLst/>
          </a:prstGeom>
        </p:spPr>
      </p:pic>
    </p:spTree>
    <p:extLst>
      <p:ext uri="{BB962C8B-B14F-4D97-AF65-F5344CB8AC3E}">
        <p14:creationId xmlns:p14="http://schemas.microsoft.com/office/powerpoint/2010/main" val="1160831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 three abstracts</a:t>
            </a:r>
            <a:endParaRPr lang="en-US" dirty="0"/>
          </a:p>
        </p:txBody>
      </p:sp>
      <p:sp>
        <p:nvSpPr>
          <p:cNvPr id="3" name="Content Placeholder 2"/>
          <p:cNvSpPr>
            <a:spLocks noGrp="1"/>
          </p:cNvSpPr>
          <p:nvPr>
            <p:ph idx="1"/>
          </p:nvPr>
        </p:nvSpPr>
        <p:spPr>
          <a:xfrm>
            <a:off x="684211" y="685800"/>
            <a:ext cx="10083315" cy="4249575"/>
          </a:xfrm>
        </p:spPr>
        <p:txBody>
          <a:bodyPr>
            <a:normAutofit/>
          </a:bodyPr>
          <a:lstStyle/>
          <a:p>
            <a:r>
              <a:rPr lang="en-US" dirty="0"/>
              <a:t>Comparative effectiveness of outpatient cardiovascular disease and diabetes care delivery between advanced practice providers and physician providers in primary care: Implications for care under the Affordable Care Act.</a:t>
            </a:r>
          </a:p>
          <a:p>
            <a:r>
              <a:rPr lang="en-US" dirty="0"/>
              <a:t>Comparative Effectiveness of Treatments for Chronic Low Back Pain: A Multiple Treatment Comparison Analysis</a:t>
            </a:r>
          </a:p>
          <a:p>
            <a:r>
              <a:rPr lang="en-US" dirty="0"/>
              <a:t>Systematic review with meta-analysis: the comparative effectiveness of aspirin vs. screening for colorectal cancer prevention</a:t>
            </a:r>
            <a:endParaRPr lang="en-US" dirty="0"/>
          </a:p>
        </p:txBody>
      </p:sp>
    </p:spTree>
    <p:extLst>
      <p:ext uri="{BB962C8B-B14F-4D97-AF65-F5344CB8AC3E}">
        <p14:creationId xmlns:p14="http://schemas.microsoft.com/office/powerpoint/2010/main" val="35919421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Content Placeholder 3"/>
          <p:cNvPicPr>
            <a:picLocks noGrp="1" noChangeAspect="1"/>
          </p:cNvPicPr>
          <p:nvPr>
            <p:ph idx="1"/>
          </p:nvPr>
        </p:nvPicPr>
        <p:blipFill>
          <a:blip r:embed="rId2"/>
          <a:stretch>
            <a:fillRect/>
          </a:stretch>
        </p:blipFill>
        <p:spPr>
          <a:xfrm>
            <a:off x="4086805" y="113479"/>
            <a:ext cx="4982549" cy="6527139"/>
          </a:xfrm>
        </p:spPr>
      </p:pic>
    </p:spTree>
    <p:extLst>
      <p:ext uri="{BB962C8B-B14F-4D97-AF65-F5344CB8AC3E}">
        <p14:creationId xmlns:p14="http://schemas.microsoft.com/office/powerpoint/2010/main" val="3329960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Effectiveness Analysis</a:t>
            </a:r>
          </a:p>
        </p:txBody>
      </p:sp>
      <p:sp>
        <p:nvSpPr>
          <p:cNvPr id="3" name="Content Placeholder 2"/>
          <p:cNvSpPr>
            <a:spLocks noGrp="1"/>
          </p:cNvSpPr>
          <p:nvPr>
            <p:ph idx="1"/>
          </p:nvPr>
        </p:nvSpPr>
        <p:spPr/>
        <p:txBody>
          <a:bodyPr/>
          <a:lstStyle/>
          <a:p>
            <a:r>
              <a:rPr lang="en-US" dirty="0"/>
              <a:t>Definitions</a:t>
            </a:r>
          </a:p>
          <a:p>
            <a:pPr lvl="1"/>
            <a:r>
              <a:rPr lang="en-US" dirty="0">
                <a:effectLst/>
              </a:rPr>
              <a:t>Examination of the cost and the outcomes of the alternative means of accomplishing an objective, in order to select the one with the highest effectiveness relative to its cost</a:t>
            </a:r>
          </a:p>
          <a:p>
            <a:pPr lvl="1"/>
            <a:r>
              <a:rPr lang="en-US" dirty="0">
                <a:effectLst/>
              </a:rPr>
              <a:t>Cost-effectiveness analysis (CEA) is an alternative to cost-benefit analysis (CBA). The technique compares the relative costs to the outcomes (effects) of two or more courses of action. </a:t>
            </a:r>
          </a:p>
          <a:p>
            <a:pPr lvl="1"/>
            <a:r>
              <a:rPr lang="en-US" dirty="0">
                <a:effectLst/>
              </a:rPr>
              <a:t>Most commonly used in health and defense policy/analysis</a:t>
            </a:r>
          </a:p>
        </p:txBody>
      </p:sp>
    </p:spTree>
    <p:extLst>
      <p:ext uri="{BB962C8B-B14F-4D97-AF65-F5344CB8AC3E}">
        <p14:creationId xmlns:p14="http://schemas.microsoft.com/office/powerpoint/2010/main" val="133217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427789" y="167951"/>
            <a:ext cx="8518643" cy="638898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761161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CEA Overview</a:t>
            </a:r>
          </a:p>
        </p:txBody>
      </p:sp>
      <p:sp>
        <p:nvSpPr>
          <p:cNvPr id="3" name="Content Placeholder 2"/>
          <p:cNvSpPr>
            <a:spLocks noGrp="1"/>
          </p:cNvSpPr>
          <p:nvPr>
            <p:ph idx="1"/>
          </p:nvPr>
        </p:nvSpPr>
        <p:spPr>
          <a:xfrm>
            <a:off x="684211" y="410548"/>
            <a:ext cx="9934026" cy="4702628"/>
          </a:xfrm>
        </p:spPr>
        <p:txBody>
          <a:bodyPr>
            <a:normAutofit fontScale="85000" lnSpcReduction="10000"/>
          </a:bodyPr>
          <a:lstStyle/>
          <a:p>
            <a:r>
              <a:rPr lang="en-US" dirty="0">
                <a:effectLst/>
              </a:rPr>
              <a:t>CEA is most useful when analysts face constraints which prevent them from conducting cost-benefit analysis. The most common constraint is the inability of analysts to monetize benefits.</a:t>
            </a:r>
          </a:p>
          <a:p>
            <a:r>
              <a:rPr lang="en-US" dirty="0">
                <a:effectLst/>
              </a:rPr>
              <a:t> CEA is commonly used in healthcare, for example, where it is difficult to put a value on outcomes, but where outcomes themselves can be counted and compared, e.g. ‘the number of lives saved’.</a:t>
            </a:r>
          </a:p>
          <a:p>
            <a:r>
              <a:rPr lang="en-US" dirty="0">
                <a:effectLst/>
              </a:rPr>
              <a:t>CEA measures costs in a common monetary value and the effectiveness of an option in terms of physical units. These cannot be added or subtracted to obtain a single criterion measure. One can only compute the ratio of costs to effectiveness in the following ways:</a:t>
            </a:r>
          </a:p>
          <a:p>
            <a:r>
              <a:rPr lang="en-US" dirty="0">
                <a:effectLst/>
              </a:rPr>
              <a:t>CE ratio = C1/E1</a:t>
            </a:r>
          </a:p>
          <a:p>
            <a:r>
              <a:rPr lang="en-US" dirty="0">
                <a:effectLst/>
              </a:rPr>
              <a:t>EC ratio = E1/C1</a:t>
            </a:r>
          </a:p>
          <a:p>
            <a:pPr lvl="1"/>
            <a:r>
              <a:rPr lang="en-US" dirty="0">
                <a:effectLst/>
              </a:rPr>
              <a:t>where: C1 = the cost of option 1 (in $); and E1 = the effectiveness of option 1 (in physical units).</a:t>
            </a:r>
          </a:p>
          <a:p>
            <a:r>
              <a:rPr lang="en-US" dirty="0">
                <a:effectLst/>
              </a:rPr>
              <a:t>The first equation above represents the cost per unit of effectiveness (e.g. $s spent per life saved). The second equation is the effectiveness per unit of cost (e.g. lives saved per $ spent). Projects should be ranked from highest to lowest EC ratios.</a:t>
            </a:r>
          </a:p>
        </p:txBody>
      </p:sp>
    </p:spTree>
    <p:extLst>
      <p:ext uri="{BB962C8B-B14F-4D97-AF65-F5344CB8AC3E}">
        <p14:creationId xmlns:p14="http://schemas.microsoft.com/office/powerpoint/2010/main" val="3734834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CEA Overview…..</a:t>
            </a:r>
            <a:r>
              <a:rPr lang="en-US" sz="2800" dirty="0" err="1"/>
              <a:t>cont</a:t>
            </a:r>
            <a:endParaRPr lang="en-US" dirty="0"/>
          </a:p>
        </p:txBody>
      </p:sp>
      <p:sp>
        <p:nvSpPr>
          <p:cNvPr id="3" name="Content Placeholder 2"/>
          <p:cNvSpPr>
            <a:spLocks noGrp="1"/>
          </p:cNvSpPr>
          <p:nvPr>
            <p:ph idx="1"/>
          </p:nvPr>
        </p:nvSpPr>
        <p:spPr>
          <a:xfrm>
            <a:off x="684212" y="685800"/>
            <a:ext cx="9710090" cy="4249575"/>
          </a:xfrm>
        </p:spPr>
        <p:txBody>
          <a:bodyPr>
            <a:normAutofit lnSpcReduction="10000"/>
          </a:bodyPr>
          <a:lstStyle/>
          <a:p>
            <a:r>
              <a:rPr lang="en-US" dirty="0"/>
              <a:t>Typically the CEA is expressed in terms of a ratio where the denominator is a gain in health from a measure (years of life, premature births averted, sight-years gained) and the numerator is the cost associated with the health gain. </a:t>
            </a:r>
          </a:p>
          <a:p>
            <a:r>
              <a:rPr lang="en-US" dirty="0"/>
              <a:t>The most commonly used outcome measure is quality-adjusted life years (QALY).</a:t>
            </a:r>
          </a:p>
          <a:p>
            <a:r>
              <a:rPr lang="en-US" dirty="0"/>
              <a:t>Cost-utility analysis is similar to cost effectiveness analysis. </a:t>
            </a:r>
          </a:p>
          <a:p>
            <a:r>
              <a:rPr lang="en-US" dirty="0"/>
              <a:t>Cost-effectiveness analyses are often visualized on a plane consisting of four-quadrants, the cost represented on the </a:t>
            </a:r>
            <a:r>
              <a:rPr lang="en-US" i="1" dirty="0"/>
              <a:t>x</a:t>
            </a:r>
            <a:r>
              <a:rPr lang="en-US" dirty="0"/>
              <a:t>–axis and the effectiveness on the </a:t>
            </a:r>
            <a:r>
              <a:rPr lang="en-US" i="1" dirty="0"/>
              <a:t>y</a:t>
            </a:r>
            <a:r>
              <a:rPr lang="en-US" dirty="0"/>
              <a:t>– axis.</a:t>
            </a:r>
          </a:p>
          <a:p>
            <a:r>
              <a:rPr lang="en-US" dirty="0"/>
              <a:t>Cost-effectiveness analysis focuses on maximizing the average level of an outcome</a:t>
            </a:r>
          </a:p>
        </p:txBody>
      </p:sp>
    </p:spTree>
    <p:extLst>
      <p:ext uri="{BB962C8B-B14F-4D97-AF65-F5344CB8AC3E}">
        <p14:creationId xmlns:p14="http://schemas.microsoft.com/office/powerpoint/2010/main" val="3443119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CEA Overview…..</a:t>
            </a:r>
            <a:r>
              <a:rPr lang="en-US" sz="2800" dirty="0" err="1"/>
              <a:t>cont</a:t>
            </a:r>
            <a:endParaRPr lang="en-US" dirty="0"/>
          </a:p>
        </p:txBody>
      </p:sp>
      <p:sp>
        <p:nvSpPr>
          <p:cNvPr id="3" name="Content Placeholder 2"/>
          <p:cNvSpPr>
            <a:spLocks noGrp="1"/>
          </p:cNvSpPr>
          <p:nvPr>
            <p:ph idx="1"/>
          </p:nvPr>
        </p:nvSpPr>
        <p:spPr>
          <a:xfrm>
            <a:off x="684211" y="685800"/>
            <a:ext cx="9691429" cy="4249575"/>
          </a:xfrm>
        </p:spPr>
        <p:txBody>
          <a:bodyPr>
            <a:normAutofit/>
          </a:bodyPr>
          <a:lstStyle/>
          <a:p>
            <a:r>
              <a:rPr lang="en-US" dirty="0">
                <a:effectLst/>
              </a:rPr>
              <a:t>Unlike more standard forms of CBA, CEA bypasses three constraints:</a:t>
            </a:r>
          </a:p>
          <a:p>
            <a:pPr lvl="1"/>
            <a:r>
              <a:rPr lang="en-US" dirty="0">
                <a:effectLst/>
              </a:rPr>
              <a:t>It does not require all costs and benefits to be put into monetary terms.</a:t>
            </a:r>
          </a:p>
          <a:p>
            <a:pPr lvl="1"/>
            <a:r>
              <a:rPr lang="en-US" dirty="0">
                <a:effectLst/>
              </a:rPr>
              <a:t>It acknowledges that a measure may not represent all of the benefit that is accrued.</a:t>
            </a:r>
          </a:p>
          <a:p>
            <a:pPr lvl="1"/>
            <a:r>
              <a:rPr lang="en-US" dirty="0">
                <a:effectLst/>
              </a:rPr>
              <a:t>It may be analyzing intermediate goods (outcomes may not be clear)</a:t>
            </a:r>
          </a:p>
          <a:p>
            <a:r>
              <a:rPr lang="en-US" dirty="0">
                <a:effectLst/>
              </a:rPr>
              <a:t>Two forms of ratio can be expressed:</a:t>
            </a:r>
          </a:p>
          <a:p>
            <a:pPr lvl="1"/>
            <a:r>
              <a:rPr lang="en-US" dirty="0">
                <a:effectLst/>
              </a:rPr>
              <a:t>Cost-Effectiveness Ratio: dividing costs of an alternative by the measure of effectiveness. </a:t>
            </a:r>
          </a:p>
          <a:p>
            <a:pPr lvl="1"/>
            <a:r>
              <a:rPr lang="en-US" dirty="0">
                <a:effectLst/>
              </a:rPr>
              <a:t>Effectiveness-Cost Ratio: dividing effectiveness measured by costs of alternative</a:t>
            </a:r>
            <a:endParaRPr lang="en-US" dirty="0"/>
          </a:p>
        </p:txBody>
      </p:sp>
    </p:spTree>
    <p:extLst>
      <p:ext uri="{BB962C8B-B14F-4D97-AF65-F5344CB8AC3E}">
        <p14:creationId xmlns:p14="http://schemas.microsoft.com/office/powerpoint/2010/main" val="693322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CEA - Example</a:t>
            </a:r>
          </a:p>
        </p:txBody>
      </p:sp>
      <p:pic>
        <p:nvPicPr>
          <p:cNvPr id="4" name="Content Placeholder 3"/>
          <p:cNvPicPr>
            <a:picLocks noGrp="1" noChangeAspect="1"/>
          </p:cNvPicPr>
          <p:nvPr>
            <p:ph idx="1"/>
          </p:nvPr>
        </p:nvPicPr>
        <p:blipFill rotWithShape="1">
          <a:blip r:embed="rId2" cstate="email">
            <a:extLst>
              <a:ext uri="{28A0092B-C50C-407E-A947-70E740481C1C}">
                <a14:useLocalDpi xmlns:a14="http://schemas.microsoft.com/office/drawing/2010/main"/>
              </a:ext>
            </a:extLst>
          </a:blip>
          <a:srcRect/>
          <a:stretch/>
        </p:blipFill>
        <p:spPr>
          <a:xfrm>
            <a:off x="684212" y="578497"/>
            <a:ext cx="10597834" cy="410546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69791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CEA in Pharmacoeconomics</a:t>
            </a:r>
          </a:p>
        </p:txBody>
      </p:sp>
      <p:sp>
        <p:nvSpPr>
          <p:cNvPr id="3" name="Content Placeholder 2"/>
          <p:cNvSpPr>
            <a:spLocks noGrp="1"/>
          </p:cNvSpPr>
          <p:nvPr>
            <p:ph idx="1"/>
          </p:nvPr>
        </p:nvSpPr>
        <p:spPr>
          <a:xfrm>
            <a:off x="684212" y="685800"/>
            <a:ext cx="9672768" cy="4249575"/>
          </a:xfrm>
        </p:spPr>
        <p:txBody>
          <a:bodyPr>
            <a:normAutofit/>
          </a:bodyPr>
          <a:lstStyle/>
          <a:p>
            <a:r>
              <a:rPr lang="en-US" dirty="0"/>
              <a:t>In the context of pharmacoeconomics, the cost-effectiveness of a therapeutic or preventive intervention is the ratio of the cost of the intervention to a relevant measure of its effect. </a:t>
            </a:r>
          </a:p>
          <a:p>
            <a:r>
              <a:rPr lang="en-US" dirty="0"/>
              <a:t>Cost refers to the resource expended for the intervention, usually measured in monetary terms such as dollars or pounds. </a:t>
            </a:r>
          </a:p>
          <a:p>
            <a:r>
              <a:rPr lang="en-US" dirty="0"/>
              <a:t>The measure of effects depends on the intervention being considered.</a:t>
            </a:r>
          </a:p>
          <a:p>
            <a:pPr lvl="1"/>
            <a:r>
              <a:rPr lang="en-US" dirty="0"/>
              <a:t>Examples include the number of people cured of a disease, the mm Hg reduction in diastolic blood pressure and the number of symptom-free days experienced by a patient. </a:t>
            </a:r>
          </a:p>
          <a:p>
            <a:r>
              <a:rPr lang="en-US" dirty="0"/>
              <a:t>The selection of the appropriate effect measure should be based on clinical judgment in the context of the intervention being considered.</a:t>
            </a:r>
          </a:p>
        </p:txBody>
      </p:sp>
    </p:spTree>
    <p:extLst>
      <p:ext uri="{BB962C8B-B14F-4D97-AF65-F5344CB8AC3E}">
        <p14:creationId xmlns:p14="http://schemas.microsoft.com/office/powerpoint/2010/main" val="4060488177"/>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191</TotalTime>
  <Words>1837</Words>
  <Application>Microsoft Office PowerPoint</Application>
  <PresentationFormat>Widescreen</PresentationFormat>
  <Paragraphs>102</Paragraphs>
  <Slides>28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Calibri</vt:lpstr>
      <vt:lpstr>Century Gothic</vt:lpstr>
      <vt:lpstr>Wingdings 3</vt:lpstr>
      <vt:lpstr>Slice</vt:lpstr>
      <vt:lpstr>Decision Analysis – Part 2</vt:lpstr>
      <vt:lpstr>Learning Objectives</vt:lpstr>
      <vt:lpstr>Cost Effectiveness Analysis</vt:lpstr>
      <vt:lpstr>PowerPoint Presentation</vt:lpstr>
      <vt:lpstr>CEA Overview</vt:lpstr>
      <vt:lpstr>CEA Overview…..cont</vt:lpstr>
      <vt:lpstr>CEA Overview…..cont</vt:lpstr>
      <vt:lpstr>CEA - Example</vt:lpstr>
      <vt:lpstr>CEA in Pharmacoeconomics</vt:lpstr>
      <vt:lpstr>Cost-Utility Analysis</vt:lpstr>
      <vt:lpstr>A Couple of Examples</vt:lpstr>
      <vt:lpstr>PowerPoint Presentation</vt:lpstr>
      <vt:lpstr>Another Example</vt:lpstr>
      <vt:lpstr>Criticisms of CEA</vt:lpstr>
      <vt:lpstr>PowerPoint Presentation</vt:lpstr>
      <vt:lpstr>Comparative Effectiveness Research</vt:lpstr>
      <vt:lpstr>Definition</vt:lpstr>
      <vt:lpstr>Finding the Evidence</vt:lpstr>
      <vt:lpstr>PowerPoint Presentation</vt:lpstr>
      <vt:lpstr>Additional Information</vt:lpstr>
      <vt:lpstr>The Seven Steps of CER</vt:lpstr>
      <vt:lpstr>PowerPoint Presentation</vt:lpstr>
      <vt:lpstr>CER and PPACA</vt:lpstr>
      <vt:lpstr>PowerPoint Presentation</vt:lpstr>
      <vt:lpstr>CER in the U.S.</vt:lpstr>
      <vt:lpstr>Journal of CER</vt:lpstr>
      <vt:lpstr>Examples – three abstracts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Analysis – Part 2</dc:title>
  <dc:creator>Bob Marshall</dc:creator>
  <cp:lastModifiedBy>Bob Marshall</cp:lastModifiedBy>
  <cp:revision>13</cp:revision>
  <dcterms:created xsi:type="dcterms:W3CDTF">2016-11-20T16:06:09Z</dcterms:created>
  <dcterms:modified xsi:type="dcterms:W3CDTF">2016-11-21T01:25:55Z</dcterms:modified>
</cp:coreProperties>
</file>