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9" r:id="rId6"/>
    <p:sldId id="292" r:id="rId7"/>
    <p:sldId id="265" r:id="rId8"/>
    <p:sldId id="266" r:id="rId9"/>
    <p:sldId id="267" r:id="rId10"/>
    <p:sldId id="268" r:id="rId11"/>
    <p:sldId id="269" r:id="rId12"/>
    <p:sldId id="270" r:id="rId13"/>
    <p:sldId id="290" r:id="rId14"/>
    <p:sldId id="260" r:id="rId15"/>
    <p:sldId id="291" r:id="rId16"/>
    <p:sldId id="261" r:id="rId17"/>
    <p:sldId id="271" r:id="rId18"/>
    <p:sldId id="275" r:id="rId19"/>
    <p:sldId id="272" r:id="rId20"/>
    <p:sldId id="273" r:id="rId21"/>
    <p:sldId id="276" r:id="rId22"/>
    <p:sldId id="274" r:id="rId23"/>
    <p:sldId id="277" r:id="rId24"/>
    <p:sldId id="278" r:id="rId25"/>
    <p:sldId id="281" r:id="rId26"/>
    <p:sldId id="279" r:id="rId27"/>
    <p:sldId id="280" r:id="rId28"/>
    <p:sldId id="262"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85" d="100"/>
          <a:sy n="85" d="100"/>
        </p:scale>
        <p:origin x="7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26:35.307"/>
    </inkml:context>
    <inkml:brush xml:id="br0">
      <inkml:brushProperty name="width" value="0.03333" units="cm"/>
      <inkml:brushProperty name="height" value="0.03333" units="cm"/>
    </inkml:brush>
  </inkml:definitions>
  <inkml:traceGroup>
    <inkml:annotationXML>
      <emma:emma xmlns:emma="http://www.w3.org/2003/04/emma" version="1.0">
        <emma:interpretation id="{3ABD840F-7137-49E5-9923-83C3EDE55569}" emma:medium="tactile" emma:mode="ink">
          <msink:context xmlns:msink="http://schemas.microsoft.com/ink/2010/main" type="writingRegion" rotatedBoundingBox="3722,5107 3757,5107 3757,5149 3722,5149"/>
        </emma:interpretation>
      </emma:emma>
    </inkml:annotationXML>
    <inkml:traceGroup>
      <inkml:annotationXML>
        <emma:emma xmlns:emma="http://www.w3.org/2003/04/emma" version="1.0">
          <emma:interpretation id="{35D9E54A-1DE4-49D5-831B-E3F014827833}" emma:medium="tactile" emma:mode="ink">
            <msink:context xmlns:msink="http://schemas.microsoft.com/ink/2010/main" type="paragraph" rotatedBoundingBox="3722,5107 3757,5107 3757,5149 3722,5149" alignmentLevel="1"/>
          </emma:interpretation>
        </emma:emma>
      </inkml:annotationXML>
      <inkml:traceGroup>
        <inkml:annotationXML>
          <emma:emma xmlns:emma="http://www.w3.org/2003/04/emma" version="1.0">
            <emma:interpretation id="{431E17D2-0712-492A-96F7-6F2C1D19D3BF}" emma:medium="tactile" emma:mode="ink">
              <msink:context xmlns:msink="http://schemas.microsoft.com/ink/2010/main" type="line" rotatedBoundingBox="3722,5107 3757,5107 3757,5149 3722,5149"/>
            </emma:interpretation>
          </emma:emma>
        </inkml:annotationXML>
        <inkml:traceGroup>
          <inkml:annotationXML>
            <emma:emma xmlns:emma="http://www.w3.org/2003/04/emma" version="1.0">
              <emma:interpretation id="{B3ED05F6-4E10-47D8-A70A-47A048B5070B}" emma:medium="tactile" emma:mode="ink">
                <msink:context xmlns:msink="http://schemas.microsoft.com/ink/2010/main" type="inkWord" rotatedBoundingBox="3722,5107 3757,5107 3757,5149 3722,5149"/>
              </emma:interpretation>
              <emma:one-of disjunction-type="recognition" id="oneOf0">
                <emma:interpretation id="interp0" emma:lang="en-US" emma:confidence="0">
                  <emma:literal>v</emma:literal>
                </emma:interpretation>
                <emma:interpretation id="interp1" emma:lang="en-US" emma:confidence="0">
                  <emma:literal>L</emma:literal>
                </emma:interpretation>
                <emma:interpretation id="interp2" emma:lang="en-US" emma:confidence="0">
                  <emma:literal>u</emma:literal>
                </emma:interpretation>
                <emma:interpretation id="interp3" emma:lang="en-US" emma:confidence="0">
                  <emma:literal>h</emma:literal>
                </emma:interpretation>
                <emma:interpretation id="interp4" emma:lang="en-US" emma:confidence="0">
                  <emma:literal>w</emma:literal>
                </emma:interpretation>
              </emma:one-of>
            </emma:emma>
          </inkml:annotationXML>
          <inkml:trace contextRef="#ctx0" brushRef="#br0">2049 4074 3072,'0'-5'1536,"0"0"-1152,0 10 1664,0 0-2176,0 9 128,0-6-256,0-3 128,9 0-128,-9-5 0,13-10-640,0-4 128</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4:36.570"/>
    </inkml:context>
    <inkml:brush xml:id="br0">
      <inkml:brushProperty name="width" value="0.03333" units="cm"/>
      <inkml:brushProperty name="height" value="0.03333" units="cm"/>
    </inkml:brush>
  </inkml:definitions>
  <inkml:traceGroup>
    <inkml:annotationXML>
      <emma:emma xmlns:emma="http://www.w3.org/2003/04/emma" version="1.0">
        <emma:interpretation id="{D9D50D10-D708-487E-A54D-E5B9592EA5FE}" emma:medium="tactile" emma:mode="ink">
          <msink:context xmlns:msink="http://schemas.microsoft.com/ink/2010/main" type="inkDrawing" rotatedBoundingBox="17412,8991 17481,8957 17495,8985 17426,9019" shapeName="Other">
            <msink:destinationLink direction="with" ref="{806926E7-602B-4EAF-B876-7FC38D0C3E0F}"/>
          </msink:context>
        </emma:interpretation>
      </emma:emma>
    </inkml:annotationXML>
    <inkml:trace contextRef="#ctx0" brushRef="#br0">10492 6181 3584,'-30'-19'1792,"4"46"-2048,18-27 1792,-1 5-2048,9 1 128,0 1-1152,9-1 0</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29:07.078"/>
    </inkml:context>
    <inkml:brush xml:id="br0">
      <inkml:brushProperty name="width" value="0.03333" units="cm"/>
      <inkml:brushProperty name="height" value="0.03333" units="cm"/>
    </inkml:brush>
  </inkml:definitions>
  <inkml:traceGroup>
    <inkml:annotationXML>
      <emma:emma xmlns:emma="http://www.w3.org/2003/04/emma" version="1.0">
        <emma:interpretation id="{219A3EC0-4CCE-4AF9-A03D-0DB0C11DAEDF}" emma:medium="tactile" emma:mode="ink">
          <msink:context xmlns:msink="http://schemas.microsoft.com/ink/2010/main" type="writingRegion" rotatedBoundingBox="25947,17418 26063,17548 25986,17616 25871,17485"/>
        </emma:interpretation>
      </emma:emma>
    </inkml:annotationXML>
    <inkml:traceGroup>
      <inkml:annotationXML>
        <emma:emma xmlns:emma="http://www.w3.org/2003/04/emma" version="1.0">
          <emma:interpretation id="{2BA06DD4-F859-4990-B5CF-7AC91AE0FB8C}" emma:medium="tactile" emma:mode="ink">
            <msink:context xmlns:msink="http://schemas.microsoft.com/ink/2010/main" type="paragraph" rotatedBoundingBox="25947,17418 26063,17548 25986,17616 25871,17485" alignmentLevel="1"/>
          </emma:interpretation>
        </emma:emma>
      </inkml:annotationXML>
      <inkml:traceGroup>
        <inkml:annotationXML>
          <emma:emma xmlns:emma="http://www.w3.org/2003/04/emma" version="1.0">
            <emma:interpretation id="{A6B0C4E4-7D07-44B3-81EC-BF7A22D1D673}" emma:medium="tactile" emma:mode="ink">
              <msink:context xmlns:msink="http://schemas.microsoft.com/ink/2010/main" type="line" rotatedBoundingBox="25948,17418 26063,17548 25986,17616 25871,17485"/>
            </emma:interpretation>
          </emma:emma>
        </inkml:annotationXML>
        <inkml:traceGroup>
          <inkml:annotationXML>
            <emma:emma xmlns:emma="http://www.w3.org/2003/04/emma" version="1.0">
              <emma:interpretation id="{90223D4B-494E-42BE-AFE7-ECE03CC347B0}" emma:medium="tactile" emma:mode="ink">
                <msink:context xmlns:msink="http://schemas.microsoft.com/ink/2010/main" type="inkWord" rotatedBoundingBox="25948,17418 26063,17548 25986,17616 25871,17485"/>
              </emma:interpretation>
              <emma:one-of disjunction-type="recognition" id="oneOf0">
                <emma:interpretation id="interp0" emma:lang="en-US" emma:confidence="0">
                  <emma:literal>E</emma:literal>
                </emma:interpretation>
                <emma:interpretation id="interp1" emma:lang="en-US" emma:confidence="0">
                  <emma:literal>b</emma:literal>
                </emma:interpretation>
                <emma:interpretation id="interp2" emma:lang="en-US" emma:confidence="0">
                  <emma:literal>}</emma:literal>
                </emma:interpretation>
                <emma:interpretation id="interp3" emma:lang="en-US" emma:confidence="0">
                  <emma:literal>6</emma:literal>
                </emma:interpretation>
                <emma:interpretation id="interp4" emma:lang="en-US" emma:confidence="0">
                  <emma:literal>&gt;</emma:literal>
                </emma:interpretation>
              </emma:one-of>
            </emma:emma>
          </inkml:annotationXML>
          <inkml:trace contextRef="#ctx0" brushRef="#br0">13180 10231 2560,'-5'-9'1280,"5"6"-512,0 6 1280,0 6-1920,0-5 128,0 5 256,0 0 0,0-2-512,0-7 128,0 5 384,0-2 128,0 1-128,0 2 128,0-3-128,0-3 0,0 4 0,0 1 0,0-5-128,0 0 0,0 0-128,0 0 0,0 0-128,0 0 128,5 4-128,-5-4 0,0 0 0,0 5 0,0-5-128,0 0 128,0 3-128,0 1 128,5-4-128,-5 5 128,3-1-128,-3-4 0,0 0 0,6 3 0,0-3 0,-6 0 128,0 0 0,3 6 0,-3-6-128,0 0 128,5 3 0,-5-3 0,0 0-128,0 0 0,0 0 0,0 0 128,0 0-128,0 0 128,0 0-128,0 0 128,0 0 0,0 0-1,0 0 1,0 0 0,0-9 0,0 9 0,0 0-128,0 6 128,0-6-128,0 0 128,0 0 0,0 0 0,0 0-128,0 3 128,5 1-128,-5-4 128,4 0-128,6 0 0,-6 5 0,5-1 0,-4-1 0,3 2 0,-2-1 0,-1 0 128,-2 1-128,-3-5 0,0 0 0,-3 0 128,6 0-128,-6 0 128,6 3-128,-3-3 0,-3 0 0,3 0 128,0 0-128,0 0 0,0 4 0,0-4 128,0 0-128,0 0 0,0 0 0,0 0 0,0 0 0,0 0 0,0 5-128,0-5 128,-5 0 0,5 0 0,0 0 0,0 0 0,0 0 0,0 0 0,0 0 0,0-5 128,0 5-128,5 0 0,-5 0 0,0 0 0,0 0 0,0 0 0,0 0 0,0 0 0,-5 0 0,5 0 0,0 0 0,0 0 0,-6 0 0,6-4 128,-3 4 0,3 0 0,0 0-128,-5 0 128,5-3-128,-5 3 128,5 0-128,0-5 0,0 5 0,-4 0 0,4 0 0,0 0 0,0 0 0,0 0 0,0 5 0,-5-5 0,5 0 0,0 0 0,0 0 0,0 0 0,0 0 0,0 0 128,0 0-128,0 0 0,0 0 0,0 0 128,0 0-128,5 3 0,-5-3 0,0 0 128,4 0-128,-4 0 0,0 4 0,0-4 128,5 5 0,-5-5 0,0 0-128,0 0 128,0 0 0,0 3 0,0-3 0,8-3 0,-8-2-128,0 5 128,0 0 0,0 0 0,-3 0-128,3 0 128,0 0-128,0 5 128,0-5-128,0 0 128,0 0-128,0 0 128,0-5-128,0 1 128,0 1-128,0-2 0,0 1 0,-5 0 128,0-1-128,5-2 128,0 7-128,0 0 128,-4 0-128,4-5 128,0 5-128,0 0 128,0 0-128,0 0 0,0 0 0,0 0 0,0 0 0,0 0 0,0 0 0,0 0 128,0 0-128,0-4 0,0 4 0,0 0 128,0 0-128,-5-3 128,5 3-128,0 0 128,0 0-128,0 0 0,0 0 0,0 0 0,0 0 0,0 0 0,0 0 0,0 0 0,0 0 0,0 7 0,-4-7 0,4 0 0,0 5 0,0-5 0,-5 0 0,0 0 0,5 4 0,-4-1 128,-1-3-128,0 0 0,2 5 0,-3-1 0,0 0 0,3-4 0,-2 0-128,0 0 128,1 0-512,-1 0 128,0-4-640,1 0 0,-2-1-768,3 2 129,3 6-1025,0-10 128,0-11 128,9 2 128</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0:02.342"/>
    </inkml:context>
    <inkml:brush xml:id="br0">
      <inkml:brushProperty name="width" value="0.03333" units="cm"/>
      <inkml:brushProperty name="height" value="0.03333" units="cm"/>
    </inkml:brush>
  </inkml:definitions>
  <inkml:traceGroup>
    <inkml:annotationXML>
      <emma:emma xmlns:emma="http://www.w3.org/2003/04/emma" version="1.0">
        <emma:interpretation id="{64C3F447-F831-4772-8335-218301FD3DAA}" emma:medium="tactile" emma:mode="ink">
          <msink:context xmlns:msink="http://schemas.microsoft.com/ink/2010/main" type="writingRegion" rotatedBoundingBox="16881,16778 15225,17906 15144,17789 16801,16660"/>
        </emma:interpretation>
      </emma:emma>
    </inkml:annotationXML>
    <inkml:traceGroup>
      <inkml:annotationXML>
        <emma:emma xmlns:emma="http://www.w3.org/2003/04/emma" version="1.0">
          <emma:interpretation id="{F754E84B-F2C0-4D8B-956B-A2C1A621F4EC}" emma:medium="tactile" emma:mode="ink">
            <msink:context xmlns:msink="http://schemas.microsoft.com/ink/2010/main" type="paragraph" rotatedBoundingBox="16881,16778 15225,17906 15144,17789 16801,16660" alignmentLevel="1"/>
          </emma:interpretation>
        </emma:emma>
      </inkml:annotationXML>
      <inkml:traceGroup>
        <inkml:annotationXML>
          <emma:emma xmlns:emma="http://www.w3.org/2003/04/emma" version="1.0">
            <emma:interpretation id="{DA8B4297-08BC-43EC-AA8A-7E465AFC4C9D}" emma:medium="tactile" emma:mode="ink">
              <msink:context xmlns:msink="http://schemas.microsoft.com/ink/2010/main" type="line" rotatedBoundingBox="16881,16778 15225,17906 15144,17789 16801,16660"/>
            </emma:interpretation>
          </emma:emma>
        </inkml:annotationXML>
        <inkml:traceGroup>
          <inkml:annotationXML>
            <emma:emma xmlns:emma="http://www.w3.org/2003/04/emma" version="1.0">
              <emma:interpretation id="{4D4556B3-C68D-4486-8180-EAAB5A0AA871}" emma:medium="tactile" emma:mode="ink">
                <msink:context xmlns:msink="http://schemas.microsoft.com/ink/2010/main" type="inkWord" rotatedBoundingBox="15277,17849 15215,17892 15144,17789 15206,17746"/>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7129 11027 3200,'-4'-6'1536,"4"6"-128,0 0 1536,0 0-2688,4 0 0,-4 0 256,0 0 0,0 0-512,0 0 0,0 0 640,0 0 0,0 0 0,0 0 0,0 0-128,0 0 128,0 0-256,0 0 128,0 0-384,0 0 128,5 0-128,-5 0 128,0 0-128,0 6 0,0-3 0,0 1-1,0 1 129,0-1 128,3 0 0,-3-4 0,0 0-128,0 4 128,0-4 0,0 0 0,0 0-256,0 0 128,0 0-128,0 0 0,0 0 0,0 0 0,0 0 0,0 0 0,0 0 0,0 0 0,0 0-128,0 0 128,0 0 0,0 0 0,0 0-128,0 0 128,0 0-128,0 0 128,0 0 0,0 0 0,0 0-128,0 0 128,0 0 0,0 0 0,0 0-128,0 0 0,0 0 0,0 0 128,0 0-128,0 0 128,0-4-128,0 4 128,0 0-128,0 0 128,0 0-128,0 0 128,0 0-128,0 0 128,0 0-128,0 0 128,0 0-128,0 0 128,0 0 0,0 0 128,0 0-128,0 0 128,0 0-128,0 0 128,0 0 0,0 0 0,0 0-256,0 0 128,0 0-128,0 0 0,0 0 0,0 0 0,0 0 0,0 0 0,0 0 0,0 0 128,0 0-128,0 0 0,0 0 0,0 0 128,0 0-128,0-4 0,0 4 0,0 0 128,0 0-128,0 0 0,0 0 0,-3-4 0,3 4 0,0 0 0,0 0 0,0 0 0,0 0 0,0 0 0,0 0 0,0 0 128,0 0-128,0-5 0,0 5 0,-5 0 128,5 0-128,0 0 128,0 0-128,0 0 128,0 0-128,0-4 0,0 4 0,0-3 128,0 3-128,0 0 128,0 0-128,0 0 0,0 0 0,0-6 128,0 6-128,0 0 128,0 0-128,0 0 0,0 0 0,0 0 128,0 0-128,0 0 0,0-3 0,0 3 0,0 0 0,0 0 0,0 0 0,0 0 0,0 0 0,-4-4 0,4 4 0,0 0 0,0 0 0,0 0 0,0 0 0,0 0 0,0 0 0,0 0 0,0 0 0,0-6 0,0 6 0,0 0 0,0 6 0,0-6 0,-5 0 0,5 0 0,0 0 0,0 0 0,0 0 0,0 0 0,0 0 0,0 0 0,0 0 0,0 0 0,0 0 0,0 0 0,0 0 0,0 0 0,0 0 0,0 0 128,0 0-128,0 0 0,0 0 0,0 0 0,0-12-384,0 3 0,0-13-512,0 10 0,0 0-768,0-5 128,0 5-896,0 12 1,0 0-513,9-12 128</inkml:trace>
          <inkml:trace contextRef="#ctx0" brushRef="#br0" timeOffset="-52011">8788 9927 3328,'-10'-24'1664,"-5"15"-1024,15 2 1792,-3 1-2048,3 0 0,-6 0 256,6 3 128,-3-3-896,3 6 0,0 6 768,0-6 128,0 9-256,0-3 128,0 3-128,0 0 0,3-5 0,-3-1 128,0 6-128,0-9 0,0 3 0,0-3-1,0 6 1,0-6 128,0 3-128,0 0 0,0 3-128,-3-3 128,-2 6-256,-4 1 0,-2 2-128,2 0 128,0 0-128,-1 1 128,-4-7-128,5 4 0,0-2 0,1-4 128,-4 4-128,-2 2 0,0-6 0,5-1 0,0-3 0,1 0 128,-3 0 0,-3 0 128,0 5-128,5-5 0,-5 0 0,5 3 0,4 1-128,-9 1 128,-1-2-256,6-3 0,9 0 0,0 4 128,0-4-128,-5 0 0,5 5 0,0-5 0,0 0 128,0 5 0,0-5 0,0 0 0,0 0 0,0 3 0,-3-3 128,3 0 0,-6 0-256,6 0 128,0 0 0,6 5 0,-6-5-128,0 0 128,0 0 0,0-5 0,0 5 0,-6-3 0,6 3 0,-6-5 0,6 5 0,0 0 0,-3 0-128,3 0 128,3-9-128,-3 9 0,6 0 0,-6 0 128,0 0-128,-6 0 0,6 4 0,-3-4 0,6 0 0,-3 0 128,0 0-128,0 0 128,0 0-128,0 0 128,0 0 0,-3-4 128,6-4-128,-3 8 0,0 0-128,0 0 128,0 0 0,6-7 128,-6 7-128,6-8 128,-6 8-128,0-10 128,0 10-128,0 0 0,3-7-128,-3 2 128,0 5-128,-3 0 0,3 0 0,0 0 0,0 5 0,3-2 0,-3-3 0,0 0 0,0 0 0,0 0 128,0 0-128,0 0 0,0 0 0,0 0 128,5-8-128,-5 8 128,6-7-128,-6 7 128,0 0-128,0 0 0,0 0 0,0 0 128,0 0-128,0 0 0,0 0 0,0 3 128,0-3-128,0 0 0,0 0 0,3 4 0,-3-4 0,0 0 0,0 0 0,0 0 128,0 0-128,0 0 0,5 0 0,-5 0 128,0 0-128,0 0 0,0 0 0,0 0 0,0 0 0,0 0 128,0 0-128,0 0 0,-5-4-128,2 1 128,3 3-512,0-9 128,0 9-1024,0 0 128,0 0-1152,0 0 128,0 12-1152,0-3 128,3-18-127,-3-3-1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29:18.877"/>
    </inkml:context>
    <inkml:brush xml:id="br0">
      <inkml:brushProperty name="width" value="0.03333" units="cm"/>
      <inkml:brushProperty name="height" value="0.03333" units="cm"/>
    </inkml:brush>
  </inkml:definitions>
  <inkml:traceGroup>
    <inkml:annotationXML>
      <emma:emma xmlns:emma="http://www.w3.org/2003/04/emma" version="1.0">
        <emma:interpretation id="{D06678BE-4EC4-4B96-B6E3-63071CCA8BB0}" emma:medium="tactile" emma:mode="ink">
          <msink:context xmlns:msink="http://schemas.microsoft.com/ink/2010/main" type="writingRegion" rotatedBoundingBox="10128,887 10131,647 10158,648 10156,888"/>
        </emma:interpretation>
      </emma:emma>
    </inkml:annotationXML>
    <inkml:traceGroup>
      <inkml:annotationXML>
        <emma:emma xmlns:emma="http://www.w3.org/2003/04/emma" version="1.0">
          <emma:interpretation id="{6C2D57BA-84A2-4A5B-B1B8-B72D05FCDFC0}" emma:medium="tactile" emma:mode="ink">
            <msink:context xmlns:msink="http://schemas.microsoft.com/ink/2010/main" type="paragraph" rotatedBoundingBox="10128,887 10131,647 10158,648 10156,888" alignmentLevel="1"/>
          </emma:interpretation>
        </emma:emma>
      </inkml:annotationXML>
      <inkml:traceGroup>
        <inkml:annotationXML>
          <emma:emma xmlns:emma="http://www.w3.org/2003/04/emma" version="1.0">
            <emma:interpretation id="{73D6D020-2FFB-49B3-B60C-D7ED4A75FA85}" emma:medium="tactile" emma:mode="ink">
              <msink:context xmlns:msink="http://schemas.microsoft.com/ink/2010/main" type="line" rotatedBoundingBox="10128,887 10131,647 10158,648 10156,888"/>
            </emma:interpretation>
          </emma:emma>
        </inkml:annotationXML>
        <inkml:traceGroup>
          <inkml:annotationXML>
            <emma:emma xmlns:emma="http://www.w3.org/2003/04/emma" version="1.0">
              <emma:interpretation id="{B99FDB2A-DB55-4CE4-8D83-83D6462A502D}" emma:medium="tactile" emma:mode="ink">
                <msink:context xmlns:msink="http://schemas.microsoft.com/ink/2010/main" type="inkWord" rotatedBoundingBox="10128,887 10131,647 10158,648 10156,888"/>
              </emma:interpretation>
              <emma:one-of disjunction-type="recognition" id="oneOf0">
                <emma:interpretation id="interp0" emma:lang="en-US" emma:confidence="0">
                  <emma:literal>•</emma:literal>
                </emma:interpretation>
                <emma:interpretation id="interp1" emma:lang="en-US" emma:confidence="0">
                  <emma:literal>b</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5259 2074 2944,'9'-9'1408,"-9"-3"-896,0 12 1408,0 0-1664,0 0 0,0-3 384,0 3 0,0 0-768,0 0 128,0 0 384,0 0 128,0 3-128,0-3 0,-4 0-128,4 0 128,0 0 128,0 0 0,-5 0-128,5-7 0,0 1 0,0 6 0,0 0-128,0 0 0,-5-3-256,5 3 128,0 0-128,0 3 128,0-3 0,0 0 128,0 0-128,0 0 0,0 0 0,0 0 0,0 0 0,0 0 0,0 0 0,0 0 128,0 0-128,0 0 0,0 0 0,0 0 0,0 0-128,0 0 128,0 0-128,0 0 128,0 0-128,0 0 127,0 0-127,0 0 128,0 0-128,0 0 128,0 0-128,0 0 128,0-7-128,0 11 0,0-4 0,0 0 0,0 0 128,0 0 0,0 0-128,0 0 128,0 0-128,0 0 128,0 0 0,0 0 128,5-9-128,-5 9 0,0-3 0,0 3 128,0 0-128,0 0 0,0 3-128,0-3 0,0 0 0,0 0 128,5 0-128,-5 0 0,4 5 0,-4-13 128,0 8-128,0 3 128,0-3 0,0 0 0,0 0-128,0 0 128,0 0-128,0 5 0,0-13 0,0 8 0,0 0 0,0 0 0,0 0 0,0 0 128,0 0-128,0 0 0,0 0 0,0 0 128,0 3-128,5 2 0,-5-5 0,0 0 128,0 0-128,0 0 128,0-5-128,0 5 128,0-7-128,0 7 128,0 0-128,0-8 0,0 8 0,0 0 128,0 0-128,0 0 0,0 0 0,0 0 128,0 0-128,0 0 128,6-9-128,-6 0 0,0 9 0,0 5 128,0-10-128,0 5 0,0 0 0,0 0 128,0 0-128,0 0 128,0 0-128,0 0 128,0-13-128,0 13 0,0 0 0,0 0 0,0 0 0,3 0 0,-3 0 0,0 0 128,0 9-128,0-9 0,0 0 0,0-12 0,0 12 0,-3-4 0,-3-1 0,6-2 0,0-2-256,-5 5 128,1-4-512,4-4 128,0-10-512,-5 6 128,5 4-767,0 0 127,5 3-640,-1-3 0,-4-1 128,0 13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29:55.735"/>
    </inkml:context>
    <inkml:brush xml:id="br0">
      <inkml:brushProperty name="width" value="0.03333" units="cm"/>
      <inkml:brushProperty name="height" value="0.03333" units="cm"/>
    </inkml:brush>
  </inkml:definitions>
  <inkml:traceGroup>
    <inkml:annotationXML>
      <emma:emma xmlns:emma="http://www.w3.org/2003/04/emma" version="1.0">
        <emma:interpretation id="{30119CD5-E9A8-49A4-9FCC-1D00F5113916}" emma:medium="tactile" emma:mode="ink">
          <msink:context xmlns:msink="http://schemas.microsoft.com/ink/2010/main" type="writingRegion" rotatedBoundingBox="32619,2183 32721,2183 32721,2278 32619,2278"/>
        </emma:interpretation>
      </emma:emma>
    </inkml:annotationXML>
    <inkml:traceGroup>
      <inkml:annotationXML>
        <emma:emma xmlns:emma="http://www.w3.org/2003/04/emma" version="1.0">
          <emma:interpretation id="{0234E4E1-C926-490B-8F3D-BB8DB6ED8F4A}" emma:medium="tactile" emma:mode="ink">
            <msink:context xmlns:msink="http://schemas.microsoft.com/ink/2010/main" type="paragraph" rotatedBoundingBox="32619,2183 32721,2183 32721,2278 32619,2278" alignmentLevel="1"/>
          </emma:interpretation>
        </emma:emma>
      </inkml:annotationXML>
      <inkml:traceGroup>
        <inkml:annotationXML>
          <emma:emma xmlns:emma="http://www.w3.org/2003/04/emma" version="1.0">
            <emma:interpretation id="{D65DF1B1-A1AA-41FC-BF12-8C48F7DD55EB}" emma:medium="tactile" emma:mode="ink">
              <msink:context xmlns:msink="http://schemas.microsoft.com/ink/2010/main" type="line" rotatedBoundingBox="32619,2183 32721,2183 32721,2278 32619,2278"/>
            </emma:interpretation>
          </emma:emma>
        </inkml:annotationXML>
        <inkml:traceGroup>
          <inkml:annotationXML>
            <emma:emma xmlns:emma="http://www.w3.org/2003/04/emma" version="1.0">
              <emma:interpretation id="{800CFF4B-53B1-4066-BB11-1D84EA868C93}" emma:medium="tactile" emma:mode="ink">
                <msink:context xmlns:msink="http://schemas.microsoft.com/ink/2010/main" type="inkWord" rotatedBoundingBox="32619,2183 32721,2183 32721,2278 32619,2278"/>
              </emma:interpretation>
              <emma:one-of disjunction-type="recognition" id="oneOf0">
                <emma:interpretation id="interp0" emma:lang="en-US" emma:confidence="0">
                  <emma:literal>yet</emma:literal>
                </emma:interpretation>
                <emma:interpretation id="interp1" emma:lang="en-US" emma:confidence="0">
                  <emma:literal>met</emma:literal>
                </emma:interpretation>
                <emma:interpretation id="interp2" emma:lang="en-US" emma:confidence="0">
                  <emma:literal>me</emma:literal>
                </emma:interpretation>
                <emma:interpretation id="interp3" emma:lang="en-US" emma:confidence="0">
                  <emma:literal>net</emma:literal>
                </emma:interpretation>
                <emma:interpretation id="interp4" emma:lang="en-US" emma:confidence="0">
                  <emma:literal>re</emma:literal>
                </emma:interpretation>
              </emma:one-of>
            </emma:emma>
          </inkml:annotationXML>
          <inkml:trace contextRef="#ctx0" brushRef="#br0">16506 2677 2688,'9'8'1280,"-4"-20"-896,-5 12 1280,0 0-1536,0 4 0,0-4 128,0 0 128,5 4-384,-5-4 0,0 0 384,0 0 0,0 0-128,0 4 128,0 2 0,0-6 0,0 0 0,0 0 0,0 0-256,0 0 128,0 0 0,0 3 0,0-3-128,0 0 0,0 0-128,0 0 128,0 0-128,0 0 128,0 0-128,0 0 128,0 0-128,0 0 128,0 0-128,0 0 128,0 0 0,3 3 0,-3-3-128,0 0 128,0-6-128,0 9 128,0-3 0,0 0 128,10-9-128,-10 9 128,0 0-128,5 0 128,0-8-128,-2 4 128,3-3-256,-6 7 128,0 0-128,8-6 128,-8 6-128,0 0 128,0 0-128,11 0 0,-2 0 0,-9 0 128,0 0 0,0-6 0,0 6-128,0 0 128,6-6-128,-6 6 128,0 0-128,0 0 128,0 0-128,0 0 0,0 0 0,0 0 128,0 0-128,3 0 128,-3 0-128,5 6 128,-5-6-128,0-10 128,0 10-128,0 0 128,0 0 0,0 0 0,0 0-128,0 0 0,0 0 0,0 0 128,0 0-128,0 0 128,0 0-256,0 0 128,0 0 0,0 0 0,0 0 0,0 4 128,0-4-128,0 0 128,0 0 0,0 0 0,0 0-128,0-4 127,0-4-127,0 8 128,0 0-128,0 0 0,-5-4 0,5 8 0,0-4 0,0 0 128,0 0-128,0 0 0,0 0 0,0 0 0,0 0 128,0 0 0,0 0-128,0 0 128,0-4-128,0 8 128,-3-4-128,3 0 128,0 0-128,0 0 128,0 0-128,0 0 128,0 0 0,0 0 0,0 0 0,0 0 128,0 0-128,0 0 128,0 0-128,0 0 0,0 0 0,0 0 0,0 3-128,0-3 128,0 0-128,0 0 0,0 0 0,0 0 0,0 0 0,0 0 0,0 0 0,0 0 128,0 0-128,0 0 0,0 0 0,0 0 0,0 0 0,3 5 128,-3-10-128,0 5 128,0 0-128,0 0 128,-3-3-128,-3-1 0,-3 4 0,4 0 128,-1 0-128,-2 0 0,-1 0 0,-5 0 0,5 0-128,-1 4 0,1-8-384,3-1 0,3 5-512,3 0 128,3-3-767,12 3 127,-2-9-896,2-4 128</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5:36.223"/>
    </inkml:context>
    <inkml:brush xml:id="br0">
      <inkml:brushProperty name="width" value="0.03333" units="cm"/>
      <inkml:brushProperty name="height" value="0.03333" units="cm"/>
    </inkml:brush>
  </inkml:definitions>
  <inkml:traceGroup>
    <inkml:annotationXML>
      <emma:emma xmlns:emma="http://www.w3.org/2003/04/emma" version="1.0">
        <emma:interpretation id="{049411C6-9E2C-48A5-9215-F4E24EA9E51C}" emma:medium="tactile" emma:mode="ink">
          <msink:context xmlns:msink="http://schemas.microsoft.com/ink/2010/main" type="writingRegion" rotatedBoundingBox="23325,17693 23418,17693 23418,17838 23325,17838"/>
        </emma:interpretation>
      </emma:emma>
    </inkml:annotationXML>
    <inkml:traceGroup>
      <inkml:annotationXML>
        <emma:emma xmlns:emma="http://www.w3.org/2003/04/emma" version="1.0">
          <emma:interpretation id="{0A670CC8-016F-44D8-930A-6A27D39CE280}" emma:medium="tactile" emma:mode="ink">
            <msink:context xmlns:msink="http://schemas.microsoft.com/ink/2010/main" type="paragraph" rotatedBoundingBox="23325,17693 23418,17693 23418,17838 23325,17838" alignmentLevel="1"/>
          </emma:interpretation>
        </emma:emma>
      </inkml:annotationXML>
      <inkml:traceGroup>
        <inkml:annotationXML>
          <emma:emma xmlns:emma="http://www.w3.org/2003/04/emma" version="1.0">
            <emma:interpretation id="{EB2A7654-81F9-47CC-A6E2-60D362C10386}" emma:medium="tactile" emma:mode="ink">
              <msink:context xmlns:msink="http://schemas.microsoft.com/ink/2010/main" type="line" rotatedBoundingBox="23325,17693 23418,17693 23418,17838 23325,17838"/>
            </emma:interpretation>
          </emma:emma>
        </inkml:annotationXML>
        <inkml:traceGroup>
          <inkml:annotationXML>
            <emma:emma xmlns:emma="http://www.w3.org/2003/04/emma" version="1.0">
              <emma:interpretation id="{B06ECF7E-AF5C-4B62-917C-9C96173FE542}" emma:medium="tactile" emma:mode="ink">
                <msink:context xmlns:msink="http://schemas.microsoft.com/ink/2010/main" type="inkWord" rotatedBoundingBox="23325,17693 23418,17693 23418,17838 23325,1783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G</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11917 10489 5120,'-9'12'2560,"-11"-15"-1920,26 3 2688,-3-4-3072,-3 4 0,0 0 384,0 0 0,0 0-640,-3 0 0,3 0 512,0 0 128,0 0-128,0 0 128,0 0-256,0 0-1,3 0 1,-3 0 128,0 0-128,0 0 0,0 0-128,0 0 128,0 0-128,0 0 128,0 0-128,0 0 0,0 0-128,0-13 128,0 21-128,5-3 0,-10-5 0,2 0 0,3 4 0,0-4 128,0 0-256,0 0 128,0 0-128,0 0 128,0 0-128,0 0 128,0 0-128,0 0 128,0 0-128,0 0 0,0 0 0,0 0 128,0 0-128,0 0 128,0 0-128,0 0 128,0 0-128,0 0 128,0 0 0,0 0 0,0 0 0,0 0 0,-6 0-128,6 0 128,0 0-128,0 0 128,0 0-128,0 0 0,-5-4 0,5 8 128,-3-4-128,3 0 128,-6 0 0,6 0 0,0 0 0,0 0 0,0 0-128,-6 0 128,6 0 0,0 0 0,0 0-128,-3 0 128,3 0-128,0 0 0,0 0 0,0 0 0,0-4 0,0 4 128,-5 0-128,5 0 128,0 0-128,0 0 128,-4-5 0,4 5 0,0-8-128,0 8 128,0 0-128,-5 0 128,10 8-128,-5-8 0,0 0 0,0 0 0,0 0 0,0 0 0,0 0 0,0 5 0,0-5 0,0 0 0,0 0 0,0 4 0,0-4 0,0 0 0,0-4 0,0 4 128,0 4-128,0-1 128,0-3 0,0 0 0,-5-3 0,5 3 0,0 0-128,0 0 128,0 0-128,0 0 0,0 0 0,0 0 0,0 0 0,0 0 0,0 3 0,0-3 128,0 0-128,0 0 0,0 0 0,0-7 128,0 7-128,0-13 128,0 13-128,0 0 128,0 0-128,0 0 128,5-8-128,-1-1 0,-4 0-384,0-3 128,-4-1-1152,4 6 128,12-1-1408,8 4 128,9-18-767,-2-11 127</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3:09.434"/>
    </inkml:context>
    <inkml:brush xml:id="br0">
      <inkml:brushProperty name="width" value="0.03333" units="cm"/>
      <inkml:brushProperty name="height" value="0.03333" units="cm"/>
    </inkml:brush>
  </inkml:definitions>
  <inkml:trace contextRef="#ctx0" brushRef="#br0">5147 2695 896,'9'5'384,"-18"-5"896,9 0 384,0 0-1536,0 0 0,17 0 0,-4 5 0,0-5-512,-5 0 128,-8 0-256,-8-5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4:28.973"/>
    </inkml:context>
    <inkml:brush xml:id="br0">
      <inkml:brushProperty name="width" value="0.03333" units="cm"/>
      <inkml:brushProperty name="height" value="0.03333" units="cm"/>
    </inkml:brush>
  </inkml:definitions>
  <inkml:traceGroup>
    <inkml:annotationXML>
      <emma:emma xmlns:emma="http://www.w3.org/2003/04/emma" version="1.0">
        <emma:interpretation id="{806926E7-602B-4EAF-B876-7FC38D0C3E0F}" emma:medium="tactile" emma:mode="ink">
          <msink:context xmlns:msink="http://schemas.microsoft.com/ink/2010/main" type="inkDrawing" rotatedBoundingBox="14387,8629 14515,8690 14506,8709 14378,8647" semanticType="callout" shapeName="Other">
            <msink:sourceLink direction="with" ref="{D9D50D10-D708-487E-A54D-E5B9592EA5FE}"/>
          </msink:context>
        </emma:interpretation>
      </emma:emma>
    </inkml:annotationXML>
    <inkml:trace contextRef="#ctx0" brushRef="#br0">7390 5850 3968,'-9'-4'1920,"12"-17"-1408,3 25 2048,-3-1-2688,8 3 128,3 2-384,-5 5 0,5-6 128,9 2 0,-1 0-896,3-3 128</inkml:trace>
  </inkml:traceGroup>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8T22:34:37.605"/>
    </inkml:context>
    <inkml:brush xml:id="br0">
      <inkml:brushProperty name="width" value="0.03333" units="cm"/>
      <inkml:brushProperty name="height" value="0.03333" units="cm"/>
    </inkml:brush>
  </inkml:definitions>
  <inkml:traceGroup>
    <inkml:annotationXML>
      <emma:emma xmlns:emma="http://www.w3.org/2003/04/emma" version="1.0">
        <emma:interpretation id="{E58299D9-E80E-48F0-8F38-802A90921716}" emma:medium="tactile" emma:mode="ink">
          <msink:context xmlns:msink="http://schemas.microsoft.com/ink/2010/main" type="writingRegion" rotatedBoundingBox="10593,8953 10800,8953 10800,9008 10593,9008"/>
        </emma:interpretation>
      </emma:emma>
    </inkml:annotationXML>
    <inkml:traceGroup>
      <inkml:annotationXML>
        <emma:emma xmlns:emma="http://www.w3.org/2003/04/emma" version="1.0">
          <emma:interpretation id="{022D3EE8-387A-4BB1-B251-B726CA5A0428}" emma:medium="tactile" emma:mode="ink">
            <msink:context xmlns:msink="http://schemas.microsoft.com/ink/2010/main" type="paragraph" rotatedBoundingBox="10593,8953 10800,8953 10800,9008 10593,9008" alignmentLevel="1"/>
          </emma:interpretation>
        </emma:emma>
      </inkml:annotationXML>
      <inkml:traceGroup>
        <inkml:annotationXML>
          <emma:emma xmlns:emma="http://www.w3.org/2003/04/emma" version="1.0">
            <emma:interpretation id="{62113462-6CA3-4061-96C9-BD5FE4439E11}" emma:medium="tactile" emma:mode="ink">
              <msink:context xmlns:msink="http://schemas.microsoft.com/ink/2010/main" type="line" rotatedBoundingBox="10593,8953 10800,8953 10800,9008 10593,9008"/>
            </emma:interpretation>
          </emma:emma>
        </inkml:annotationXML>
        <inkml:traceGroup>
          <inkml:annotationXML>
            <emma:emma xmlns:emma="http://www.w3.org/2003/04/emma" version="1.0">
              <emma:interpretation id="{650768BE-B1D1-424B-9E48-E72ACD3AB3E3}" emma:medium="tactile" emma:mode="ink">
                <msink:context xmlns:msink="http://schemas.microsoft.com/ink/2010/main" type="inkWord" rotatedBoundingBox="10593,8953 10800,8953 10800,9008 10593,9008"/>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5496 4637 3200,'-11'-9'1536,"16"-4"-1664,1 10 2432,3-2-2304,8 1 0,3 1-384,8-3 128,0 3-128,1 3 0,3-4-512,1-1 128</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995265"/>
          </a:xfrm>
        </p:spPr>
        <p:txBody>
          <a:bodyPr/>
          <a:lstStyle/>
          <a:p>
            <a:r>
              <a:rPr lang="en-US" dirty="0"/>
              <a:t>Click to edit Master title style</a:t>
            </a:r>
          </a:p>
        </p:txBody>
      </p:sp>
      <p:sp>
        <p:nvSpPr>
          <p:cNvPr id="3" name="Content Placeholder 2"/>
          <p:cNvSpPr>
            <a:spLocks noGrp="1"/>
          </p:cNvSpPr>
          <p:nvPr>
            <p:ph idx="1"/>
          </p:nvPr>
        </p:nvSpPr>
        <p:spPr>
          <a:xfrm>
            <a:off x="913795" y="1604865"/>
            <a:ext cx="10353762" cy="4186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3928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9/12/2016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3.xml"/><Relationship Id="rId6" Type="http://schemas.openxmlformats.org/officeDocument/2006/relationships/customXml" Target="../ink/ink10.xml"/><Relationship Id="rId5" Type="http://schemas.openxmlformats.org/officeDocument/2006/relationships/image" Target="../media/image13.png"/><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4.png"/><Relationship Id="rId10" Type="http://schemas.openxmlformats.org/officeDocument/2006/relationships/image" Target="../media/image2.jpg"/><Relationship Id="rId4" Type="http://schemas.openxmlformats.org/officeDocument/2006/relationships/customXml" Target="../ink/ink3.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Cloud and Mobile Device Risk Analysis and Mitigation</a:t>
            </a:r>
          </a:p>
        </p:txBody>
      </p:sp>
      <p:sp>
        <p:nvSpPr>
          <p:cNvPr id="3" name="Subtitle 2"/>
          <p:cNvSpPr>
            <a:spLocks noGrp="1"/>
          </p:cNvSpPr>
          <p:nvPr>
            <p:ph type="subTitle" idx="1"/>
          </p:nvPr>
        </p:nvSpPr>
        <p:spPr/>
        <p:txBody>
          <a:bodyPr/>
          <a:lstStyle/>
          <a:p>
            <a:r>
              <a:rPr lang="en-US" dirty="0"/>
              <a:t>Bob Marshall, MD MPH MISM FAAFP</a:t>
            </a:r>
          </a:p>
          <a:p>
            <a:r>
              <a:rPr lang="en-US" dirty="0"/>
              <a:t>Faculty, DoD Clinical Informatics Fellowship</a:t>
            </a:r>
          </a:p>
        </p:txBody>
      </p:sp>
    </p:spTree>
    <p:extLst>
      <p:ext uri="{BB962C8B-B14F-4D97-AF65-F5344CB8AC3E}">
        <p14:creationId xmlns:p14="http://schemas.microsoft.com/office/powerpoint/2010/main" val="2435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Risk</a:t>
            </a:r>
          </a:p>
        </p:txBody>
      </p:sp>
      <p:sp>
        <p:nvSpPr>
          <p:cNvPr id="3" name="Content Placeholder 2"/>
          <p:cNvSpPr>
            <a:spLocks noGrp="1"/>
          </p:cNvSpPr>
          <p:nvPr>
            <p:ph idx="1"/>
          </p:nvPr>
        </p:nvSpPr>
        <p:spPr/>
        <p:txBody>
          <a:bodyPr/>
          <a:lstStyle/>
          <a:p>
            <a:r>
              <a:rPr lang="en-US" dirty="0"/>
              <a:t>Spend less time worrying about viruses and Trojans and more time worrying about how you'll encrypt sensitive data, guard against theft of the device, educate the help desk, and extend the reach of your mobile security technologies</a:t>
            </a:r>
          </a:p>
          <a:p>
            <a:r>
              <a:rPr lang="en-US" dirty="0"/>
              <a:t>You can't foresee the next threat coming down the pike, so focus your efforts on making sure you have as many capabilities as possible to secure as many mobile device types and platforms as possible</a:t>
            </a:r>
          </a:p>
          <a:p>
            <a:r>
              <a:rPr lang="en-US" dirty="0"/>
              <a:t>That is where the mobile device management (MDM) software comes in. Its job is to do just that – manage all the devices on the network and safeguard the data</a:t>
            </a:r>
          </a:p>
        </p:txBody>
      </p:sp>
    </p:spTree>
    <p:extLst>
      <p:ext uri="{BB962C8B-B14F-4D97-AF65-F5344CB8AC3E}">
        <p14:creationId xmlns:p14="http://schemas.microsoft.com/office/powerpoint/2010/main" val="157775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Risk</a:t>
            </a:r>
          </a:p>
        </p:txBody>
      </p:sp>
      <p:sp>
        <p:nvSpPr>
          <p:cNvPr id="3" name="Content Placeholder 2"/>
          <p:cNvSpPr>
            <a:spLocks noGrp="1"/>
          </p:cNvSpPr>
          <p:nvPr>
            <p:ph idx="1"/>
          </p:nvPr>
        </p:nvSpPr>
        <p:spPr/>
        <p:txBody>
          <a:bodyPr/>
          <a:lstStyle/>
          <a:p>
            <a:r>
              <a:rPr lang="en-US" dirty="0"/>
              <a:t>Make sure you have a process to quickly analyze the risk any given mobile threat presents to your data, as well as to evaluate new operating systems and devices</a:t>
            </a:r>
          </a:p>
          <a:p>
            <a:r>
              <a:rPr lang="en-US" dirty="0"/>
              <a:t>Analyze the processes you'll use to deal with malware alerts and end user problems. </a:t>
            </a:r>
          </a:p>
          <a:p>
            <a:r>
              <a:rPr lang="en-US" dirty="0"/>
              <a:t>How likely is it that you can consistently execute these processes?</a:t>
            </a:r>
          </a:p>
          <a:p>
            <a:r>
              <a:rPr lang="en-US" dirty="0"/>
              <a:t>Do you have a person or team responsible for monitoring the latest malware notifications or evaluating popular new platforms for vulnerabilities?</a:t>
            </a:r>
          </a:p>
          <a:p>
            <a:r>
              <a:rPr lang="en-US" dirty="0"/>
              <a:t>Do you have enforcement mechanisms for mobile security policies?</a:t>
            </a:r>
          </a:p>
        </p:txBody>
      </p:sp>
    </p:spTree>
    <p:extLst>
      <p:ext uri="{BB962C8B-B14F-4D97-AF65-F5344CB8AC3E}">
        <p14:creationId xmlns:p14="http://schemas.microsoft.com/office/powerpoint/2010/main" val="112895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a:t>
            </a:r>
          </a:p>
        </p:txBody>
      </p:sp>
      <p:sp>
        <p:nvSpPr>
          <p:cNvPr id="3" name="Content Placeholder 2"/>
          <p:cNvSpPr>
            <a:spLocks noGrp="1"/>
          </p:cNvSpPr>
          <p:nvPr>
            <p:ph idx="1"/>
          </p:nvPr>
        </p:nvSpPr>
        <p:spPr/>
        <p:txBody>
          <a:bodyPr/>
          <a:lstStyle/>
          <a:p>
            <a:r>
              <a:rPr lang="en-US" dirty="0"/>
              <a:t>The first and last line of defense for mobile devices is the user</a:t>
            </a:r>
          </a:p>
          <a:p>
            <a:r>
              <a:rPr lang="en-US" dirty="0"/>
              <a:t>A handout as they go through new hire training isn't enough</a:t>
            </a:r>
          </a:p>
          <a:p>
            <a:r>
              <a:rPr lang="en-US" dirty="0"/>
              <a:t>They need to know exactly what to do when they see something suspicious going on with their mobile devices</a:t>
            </a:r>
          </a:p>
          <a:p>
            <a:r>
              <a:rPr lang="en-US" dirty="0"/>
              <a:t>Comprehensive mobile security awareness training is very effective at reducing risk</a:t>
            </a:r>
          </a:p>
          <a:p>
            <a:r>
              <a:rPr lang="en-US" dirty="0"/>
              <a:t>It is one of the strongest security controls you can invest in outside of MDM technology</a:t>
            </a:r>
          </a:p>
        </p:txBody>
      </p:sp>
    </p:spTree>
    <p:extLst>
      <p:ext uri="{BB962C8B-B14F-4D97-AF65-F5344CB8AC3E}">
        <p14:creationId xmlns:p14="http://schemas.microsoft.com/office/powerpoint/2010/main" val="55534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190" y="91190"/>
            <a:ext cx="6685613" cy="6685613"/>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570929" y="852173"/>
              <a:ext cx="18720" cy="3960"/>
            </p14:xfrm>
          </p:contentPart>
        </mc:Choice>
        <mc:Fallback xmlns="">
          <p:pic>
            <p:nvPicPr>
              <p:cNvPr id="5" name="Ink 4"/>
              <p:cNvPicPr/>
              <p:nvPr/>
            </p:nvPicPr>
            <p:blipFill>
              <a:blip r:embed="rId4"/>
              <a:stretch>
                <a:fillRect/>
              </a:stretch>
            </p:blipFill>
            <p:spPr>
              <a:xfrm>
                <a:off x="3568049" y="850373"/>
                <a:ext cx="24120" cy="8640"/>
              </a:xfrm>
              <a:prstGeom prst="rect">
                <a:avLst/>
              </a:prstGeom>
            </p:spPr>
          </p:pic>
        </mc:Fallback>
      </mc:AlternateContent>
    </p:spTree>
    <p:extLst>
      <p:ext uri="{BB962C8B-B14F-4D97-AF65-F5344CB8AC3E}">
        <p14:creationId xmlns:p14="http://schemas.microsoft.com/office/powerpoint/2010/main" val="262390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Risk Mitigation</a:t>
            </a:r>
          </a:p>
        </p:txBody>
      </p:sp>
      <p:sp>
        <p:nvSpPr>
          <p:cNvPr id="3" name="Content Placeholder 2"/>
          <p:cNvSpPr>
            <a:spLocks noGrp="1"/>
          </p:cNvSpPr>
          <p:nvPr>
            <p:ph idx="1"/>
          </p:nvPr>
        </p:nvSpPr>
        <p:spPr/>
        <p:txBody>
          <a:bodyPr>
            <a:normAutofit/>
          </a:bodyPr>
          <a:lstStyle/>
          <a:p>
            <a:r>
              <a:rPr lang="en-US" dirty="0"/>
              <a:t>Define a set of allowable devices/versions</a:t>
            </a:r>
          </a:p>
          <a:p>
            <a:r>
              <a:rPr lang="en-US" dirty="0"/>
              <a:t>Use built in capabilities and combine with third-party management utilities and security tools</a:t>
            </a:r>
          </a:p>
          <a:p>
            <a:r>
              <a:rPr lang="en-US" dirty="0"/>
              <a:t>Implement policies and procedures</a:t>
            </a:r>
          </a:p>
          <a:p>
            <a:r>
              <a:rPr lang="en-US" dirty="0"/>
              <a:t>Implement training and awareness for users</a:t>
            </a:r>
          </a:p>
          <a:p>
            <a:r>
              <a:rPr lang="en-US" dirty="0"/>
              <a:t>Signed acknowledgement of acceptable use</a:t>
            </a:r>
          </a:p>
          <a:p>
            <a:r>
              <a:rPr lang="en-US" dirty="0"/>
              <a:t>Utilize encryption and sandboxes</a:t>
            </a:r>
          </a:p>
          <a:p>
            <a:r>
              <a:rPr lang="en-US" dirty="0"/>
              <a:t>Limit sensitive data from being accessed/stored</a:t>
            </a:r>
          </a:p>
          <a:p>
            <a:endParaRPr lang="en-US" dirty="0"/>
          </a:p>
        </p:txBody>
      </p:sp>
    </p:spTree>
    <p:extLst>
      <p:ext uri="{BB962C8B-B14F-4D97-AF65-F5344CB8AC3E}">
        <p14:creationId xmlns:p14="http://schemas.microsoft.com/office/powerpoint/2010/main" val="191486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 Computing</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5178329" y="3106493"/>
              <a:ext cx="38160" cy="17516"/>
            </p14:xfrm>
          </p:contentPart>
        </mc:Choice>
        <mc:Fallback xmlns="">
          <p:pic>
            <p:nvPicPr>
              <p:cNvPr id="10" name="Ink 9"/>
              <p:cNvPicPr/>
              <p:nvPr/>
            </p:nvPicPr>
            <p:blipFill>
              <a:blip r:embed="rId3"/>
              <a:stretch>
                <a:fillRect/>
              </a:stretch>
            </p:blipFill>
            <p:spPr>
              <a:xfrm>
                <a:off x="5175707" y="3104104"/>
                <a:ext cx="43112" cy="2202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3813569" y="3223369"/>
              <a:ext cx="74880" cy="20160"/>
            </p14:xfrm>
          </p:contentPart>
        </mc:Choice>
        <mc:Fallback xmlns="">
          <p:pic>
            <p:nvPicPr>
              <p:cNvPr id="11" name="Ink 10"/>
              <p:cNvPicPr/>
              <p:nvPr/>
            </p:nvPicPr>
            <p:blipFill>
              <a:blip r:embed="rId5"/>
              <a:stretch>
                <a:fillRect/>
              </a:stretch>
            </p:blipFill>
            <p:spPr>
              <a:xfrm>
                <a:off x="3810689" y="3220849"/>
                <a:ext cx="80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6272009" y="3227813"/>
              <a:ext cx="17640" cy="12476"/>
            </p14:xfrm>
          </p:contentPart>
        </mc:Choice>
        <mc:Fallback xmlns="">
          <p:pic>
            <p:nvPicPr>
              <p:cNvPr id="12" name="Ink 11"/>
              <p:cNvPicPr/>
              <p:nvPr/>
            </p:nvPicPr>
            <p:blipFill>
              <a:blip r:embed="rId7"/>
              <a:stretch>
                <a:fillRect/>
              </a:stretch>
            </p:blipFill>
            <p:spPr>
              <a:xfrm>
                <a:off x="6269864" y="3225894"/>
                <a:ext cx="21454" cy="15835"/>
              </a:xfrm>
              <a:prstGeom prst="rect">
                <a:avLst/>
              </a:prstGeom>
            </p:spPr>
          </p:pic>
        </mc:Fallback>
      </mc:AlternateContent>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3531839" cy="3283368"/>
          </a:xfrm>
          <a:prstGeom prst="rect">
            <a:avLst/>
          </a:prstGeom>
          <a:ln>
            <a:noFill/>
          </a:ln>
          <a:effectLst>
            <a:softEdge rad="112500"/>
          </a:effectLst>
        </p:spPr>
      </p:pic>
    </p:spTree>
    <p:extLst>
      <p:ext uri="{BB962C8B-B14F-4D97-AF65-F5344CB8AC3E}">
        <p14:creationId xmlns:p14="http://schemas.microsoft.com/office/powerpoint/2010/main" val="152733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Risk Analysis</a:t>
            </a:r>
          </a:p>
        </p:txBody>
      </p:sp>
      <p:sp>
        <p:nvSpPr>
          <p:cNvPr id="3" name="Content Placeholder 2"/>
          <p:cNvSpPr>
            <a:spLocks noGrp="1"/>
          </p:cNvSpPr>
          <p:nvPr>
            <p:ph idx="1"/>
          </p:nvPr>
        </p:nvSpPr>
        <p:spPr>
          <a:xfrm>
            <a:off x="913795" y="1604865"/>
            <a:ext cx="10353762" cy="4478694"/>
          </a:xfrm>
        </p:spPr>
        <p:txBody>
          <a:bodyPr>
            <a:normAutofit/>
          </a:bodyPr>
          <a:lstStyle/>
          <a:p>
            <a:r>
              <a:rPr lang="en-US" dirty="0"/>
              <a:t>How should cloud risk be assessed: like any other security-related business decision, the basis for assessment has to be a solid quantification of the associated business risk versus the economic effort that it would take to mitigate or avoid this risk</a:t>
            </a:r>
          </a:p>
          <a:p>
            <a:r>
              <a:rPr lang="en-US" dirty="0"/>
              <a:t>There are many risk assessment methodologies, but they all require similar steps to be carried out</a:t>
            </a:r>
          </a:p>
          <a:p>
            <a:r>
              <a:rPr lang="en-US" dirty="0"/>
              <a:t>A loss event occurs when a threat agent (e.g. a hacker) successfully exploits a vulnerability. The frequency with which this happens depends on:</a:t>
            </a:r>
          </a:p>
          <a:p>
            <a:pPr lvl="1"/>
            <a:r>
              <a:rPr lang="en-US" sz="2000" dirty="0"/>
              <a:t>The frequency with which threat agents try to exploit a vulnerability</a:t>
            </a:r>
          </a:p>
          <a:p>
            <a:pPr lvl="1"/>
            <a:r>
              <a:rPr lang="en-US" sz="2000" dirty="0"/>
              <a:t>The difference between the threat agent’s attack capabilities and the strength of the system to resist the attack</a:t>
            </a:r>
          </a:p>
        </p:txBody>
      </p:sp>
    </p:spTree>
    <p:extLst>
      <p:ext uri="{BB962C8B-B14F-4D97-AF65-F5344CB8AC3E}">
        <p14:creationId xmlns:p14="http://schemas.microsoft.com/office/powerpoint/2010/main" val="201583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288" y="136155"/>
            <a:ext cx="4683968" cy="6651501"/>
          </a:xfrm>
          <a:prstGeom prst="rect">
            <a:avLst/>
          </a:prstGeom>
        </p:spPr>
      </p:pic>
    </p:spTree>
    <p:extLst>
      <p:ext uri="{BB962C8B-B14F-4D97-AF65-F5344CB8AC3E}">
        <p14:creationId xmlns:p14="http://schemas.microsoft.com/office/powerpoint/2010/main" val="35047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62000" y="171450"/>
            <a:ext cx="10471488" cy="6534150"/>
          </a:xfrm>
          <a:prstGeom prst="rect">
            <a:avLst/>
          </a:prstGeom>
        </p:spPr>
      </p:pic>
    </p:spTree>
    <p:extLst>
      <p:ext uri="{BB962C8B-B14F-4D97-AF65-F5344CB8AC3E}">
        <p14:creationId xmlns:p14="http://schemas.microsoft.com/office/powerpoint/2010/main" val="54433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 Risks of Cloud Computing</a:t>
            </a:r>
          </a:p>
        </p:txBody>
      </p:sp>
      <p:sp>
        <p:nvSpPr>
          <p:cNvPr id="6" name="Content Placeholder 5"/>
          <p:cNvSpPr>
            <a:spLocks noGrp="1"/>
          </p:cNvSpPr>
          <p:nvPr>
            <p:ph idx="1"/>
          </p:nvPr>
        </p:nvSpPr>
        <p:spPr/>
        <p:txBody>
          <a:bodyPr/>
          <a:lstStyle/>
          <a:p>
            <a:r>
              <a:rPr lang="en-US" b="1" dirty="0"/>
              <a:t>Disruptive force </a:t>
            </a:r>
            <a:r>
              <a:rPr lang="en-US" dirty="0"/>
              <a:t>– Facilitating innovation (with increased speed) and the cost-savings aspects of cloud computing can themselves be viewed as risk events for some organizations </a:t>
            </a:r>
          </a:p>
          <a:p>
            <a:r>
              <a:rPr lang="en-US" b="1" dirty="0"/>
              <a:t>Residing in the same risk ecosystem as the CSP (cloud service provider) and other tenants of the cloud</a:t>
            </a:r>
          </a:p>
          <a:p>
            <a:r>
              <a:rPr lang="en-US" b="1" dirty="0"/>
              <a:t>Lack of transparency </a:t>
            </a:r>
          </a:p>
          <a:p>
            <a:r>
              <a:rPr lang="en-US" b="1" dirty="0"/>
              <a:t>Reliability and performance issues </a:t>
            </a:r>
          </a:p>
          <a:p>
            <a:r>
              <a:rPr lang="en-US" b="1" dirty="0"/>
              <a:t>Vendor lock-in and lack of application portability or interoperability </a:t>
            </a:r>
          </a:p>
          <a:p>
            <a:r>
              <a:rPr lang="en-US" b="1" dirty="0"/>
              <a:t>Security and compliance concerns </a:t>
            </a:r>
            <a:endParaRPr lang="en-US" dirty="0"/>
          </a:p>
        </p:txBody>
      </p:sp>
    </p:spTree>
    <p:extLst>
      <p:ext uri="{BB962C8B-B14F-4D97-AF65-F5344CB8AC3E}">
        <p14:creationId xmlns:p14="http://schemas.microsoft.com/office/powerpoint/2010/main" val="239071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Define the domains for discussion </a:t>
            </a:r>
          </a:p>
          <a:p>
            <a:r>
              <a:rPr lang="en-US" dirty="0"/>
              <a:t>Mobile device risk analysis </a:t>
            </a:r>
          </a:p>
          <a:p>
            <a:r>
              <a:rPr lang="en-US" dirty="0"/>
              <a:t>Mobile device risk mitigation </a:t>
            </a:r>
          </a:p>
          <a:p>
            <a:r>
              <a:rPr lang="en-US" dirty="0"/>
              <a:t>Cloud computing risk analysis </a:t>
            </a:r>
          </a:p>
          <a:p>
            <a:r>
              <a:rPr lang="en-US" dirty="0"/>
              <a:t>Cloud computing risk mitigation </a:t>
            </a:r>
          </a:p>
          <a:p>
            <a:r>
              <a:rPr lang="en-US" dirty="0"/>
              <a:t>BYOD issues &amp; management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340009" y="1838573"/>
              <a:ext cx="8640" cy="10440"/>
            </p14:xfrm>
          </p:contentPart>
        </mc:Choice>
        <mc:Fallback xmlns="">
          <p:pic>
            <p:nvPicPr>
              <p:cNvPr id="5" name="Ink 4"/>
              <p:cNvPicPr/>
              <p:nvPr/>
            </p:nvPicPr>
            <p:blipFill>
              <a:blip r:embed="rId3"/>
              <a:stretch>
                <a:fillRect/>
              </a:stretch>
            </p:blipFill>
            <p:spPr>
              <a:xfrm>
                <a:off x="1337609" y="1836631"/>
                <a:ext cx="12720" cy="14567"/>
              </a:xfrm>
              <a:prstGeom prst="rect">
                <a:avLst/>
              </a:prstGeom>
            </p:spPr>
          </p:pic>
        </mc:Fallback>
      </mc:AlternateContent>
    </p:spTree>
    <p:extLst>
      <p:ext uri="{BB962C8B-B14F-4D97-AF65-F5344CB8AC3E}">
        <p14:creationId xmlns:p14="http://schemas.microsoft.com/office/powerpoint/2010/main" val="5893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Risks of Cloud Computing    </a:t>
            </a:r>
            <a:r>
              <a:rPr lang="en-US" sz="2800" dirty="0" err="1"/>
              <a:t>cont</a:t>
            </a:r>
            <a:endParaRPr lang="en-US" dirty="0"/>
          </a:p>
        </p:txBody>
      </p:sp>
      <p:sp>
        <p:nvSpPr>
          <p:cNvPr id="3" name="Content Placeholder 2"/>
          <p:cNvSpPr>
            <a:spLocks noGrp="1"/>
          </p:cNvSpPr>
          <p:nvPr>
            <p:ph idx="1"/>
          </p:nvPr>
        </p:nvSpPr>
        <p:spPr/>
        <p:txBody>
          <a:bodyPr/>
          <a:lstStyle/>
          <a:p>
            <a:r>
              <a:rPr lang="en-US" b="1" dirty="0"/>
              <a:t>High-value cyber-attack targets </a:t>
            </a:r>
          </a:p>
          <a:p>
            <a:r>
              <a:rPr lang="en-US" b="1" dirty="0"/>
              <a:t>Risk of data leakage </a:t>
            </a:r>
          </a:p>
          <a:p>
            <a:r>
              <a:rPr lang="en-US" b="1" dirty="0"/>
              <a:t>IT organizational changes - </a:t>
            </a:r>
            <a:r>
              <a:rPr lang="en-US" dirty="0"/>
              <a:t>organization needs fewer internal IT personnel ; morale and dedication of remaining members could be at risk</a:t>
            </a:r>
          </a:p>
          <a:p>
            <a:r>
              <a:rPr lang="en-US" b="1" dirty="0"/>
              <a:t>Cloud service provider viability </a:t>
            </a:r>
          </a:p>
          <a:p>
            <a:r>
              <a:rPr lang="en-US" b="1" dirty="0"/>
              <a:t>Reduced control by the organization</a:t>
            </a:r>
            <a:endParaRPr lang="en-US" dirty="0"/>
          </a:p>
        </p:txBody>
      </p:sp>
    </p:spTree>
    <p:extLst>
      <p:ext uri="{BB962C8B-B14F-4D97-AF65-F5344CB8AC3E}">
        <p14:creationId xmlns:p14="http://schemas.microsoft.com/office/powerpoint/2010/main" val="139346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00150" y="171450"/>
            <a:ext cx="9448800" cy="6530252"/>
          </a:xfrm>
          <a:prstGeom prst="rect">
            <a:avLst/>
          </a:prstGeom>
        </p:spPr>
      </p:pic>
    </p:spTree>
    <p:extLst>
      <p:ext uri="{BB962C8B-B14F-4D97-AF65-F5344CB8AC3E}">
        <p14:creationId xmlns:p14="http://schemas.microsoft.com/office/powerpoint/2010/main" val="410731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Risk Mitigation</a:t>
            </a:r>
          </a:p>
        </p:txBody>
      </p:sp>
      <p:sp>
        <p:nvSpPr>
          <p:cNvPr id="3" name="Content Placeholder 2"/>
          <p:cNvSpPr>
            <a:spLocks noGrp="1"/>
          </p:cNvSpPr>
          <p:nvPr>
            <p:ph idx="1"/>
          </p:nvPr>
        </p:nvSpPr>
        <p:spPr/>
        <p:txBody>
          <a:bodyPr>
            <a:normAutofit/>
          </a:bodyPr>
          <a:lstStyle/>
          <a:p>
            <a:r>
              <a:rPr lang="en-US" b="1" dirty="0"/>
              <a:t>Risk – Unauthorized cloud activity</a:t>
            </a:r>
            <a:endParaRPr lang="en-US" dirty="0"/>
          </a:p>
          <a:p>
            <a:pPr lvl="1"/>
            <a:r>
              <a:rPr lang="en-US" sz="2000" b="1" dirty="0"/>
              <a:t>Risk Response – Cloud policies and controls</a:t>
            </a:r>
          </a:p>
          <a:p>
            <a:r>
              <a:rPr lang="en-US" b="1" dirty="0"/>
              <a:t>Risk – Lack of transparency</a:t>
            </a:r>
            <a:endParaRPr lang="en-US" dirty="0"/>
          </a:p>
          <a:p>
            <a:pPr lvl="1"/>
            <a:r>
              <a:rPr lang="en-US" sz="2000" b="1" dirty="0"/>
              <a:t>Response – Assessments of the CSP control environment</a:t>
            </a:r>
          </a:p>
          <a:p>
            <a:r>
              <a:rPr lang="en-US" b="1" dirty="0"/>
              <a:t>Risks – Security, compliance, data leakage, and data jurisdiction</a:t>
            </a:r>
            <a:endParaRPr lang="en-US" dirty="0"/>
          </a:p>
          <a:p>
            <a:pPr lvl="1"/>
            <a:r>
              <a:rPr lang="en-US" sz="2000" b="1" dirty="0"/>
              <a:t>Response – Data classification policies and processes</a:t>
            </a:r>
          </a:p>
          <a:p>
            <a:r>
              <a:rPr lang="en-US" b="1" dirty="0"/>
              <a:t>Risks – Transparency and relinquishing direct control</a:t>
            </a:r>
            <a:endParaRPr lang="en-US" dirty="0"/>
          </a:p>
          <a:p>
            <a:pPr lvl="1"/>
            <a:r>
              <a:rPr lang="en-US" sz="2000" b="1" dirty="0"/>
              <a:t>Response – Management oversight and operations monitoring controls</a:t>
            </a:r>
            <a:endParaRPr lang="en-US" sz="2000" dirty="0"/>
          </a:p>
        </p:txBody>
      </p:sp>
    </p:spTree>
    <p:extLst>
      <p:ext uri="{BB962C8B-B14F-4D97-AF65-F5344CB8AC3E}">
        <p14:creationId xmlns:p14="http://schemas.microsoft.com/office/powerpoint/2010/main" val="73307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Risk Mitigation       </a:t>
            </a:r>
            <a:r>
              <a:rPr lang="en-US" sz="2800" dirty="0" err="1"/>
              <a:t>cont</a:t>
            </a:r>
            <a:endParaRPr lang="en-US" dirty="0"/>
          </a:p>
        </p:txBody>
      </p:sp>
      <p:sp>
        <p:nvSpPr>
          <p:cNvPr id="3" name="Content Placeholder 2"/>
          <p:cNvSpPr>
            <a:spLocks noGrp="1"/>
          </p:cNvSpPr>
          <p:nvPr>
            <p:ph idx="1"/>
          </p:nvPr>
        </p:nvSpPr>
        <p:spPr/>
        <p:txBody>
          <a:bodyPr>
            <a:normAutofit/>
          </a:bodyPr>
          <a:lstStyle/>
          <a:p>
            <a:r>
              <a:rPr lang="en-US" b="1" dirty="0"/>
              <a:t>Risks – Reliability, performance, high-value cyber-attack target</a:t>
            </a:r>
            <a:endParaRPr lang="en-US" dirty="0"/>
          </a:p>
          <a:p>
            <a:pPr lvl="1"/>
            <a:r>
              <a:rPr lang="en-US" sz="2000" b="1" dirty="0"/>
              <a:t>Response – Incident management</a:t>
            </a:r>
          </a:p>
          <a:p>
            <a:r>
              <a:rPr lang="en-US" b="1" dirty="0"/>
              <a:t>Risk – Noncompliance with regulations</a:t>
            </a:r>
            <a:endParaRPr lang="en-US" dirty="0"/>
          </a:p>
          <a:p>
            <a:pPr lvl="1"/>
            <a:r>
              <a:rPr lang="en-US" sz="2000" b="1" dirty="0"/>
              <a:t>Response – Monitoring of the external environment</a:t>
            </a:r>
          </a:p>
          <a:p>
            <a:r>
              <a:rPr lang="en-US" b="1" dirty="0"/>
              <a:t>Risk – Vendor lock-in</a:t>
            </a:r>
            <a:endParaRPr lang="en-US" dirty="0"/>
          </a:p>
          <a:p>
            <a:pPr lvl="1"/>
            <a:r>
              <a:rPr lang="en-US" sz="2000" b="1" dirty="0"/>
              <a:t>Response – Preparation of an exit strategy</a:t>
            </a:r>
          </a:p>
          <a:p>
            <a:r>
              <a:rPr lang="en-US" b="1" dirty="0"/>
              <a:t>Risk – Noncompliance with disclosure requirements</a:t>
            </a:r>
            <a:endParaRPr lang="en-US" dirty="0"/>
          </a:p>
          <a:p>
            <a:pPr lvl="1"/>
            <a:r>
              <a:rPr lang="en-US" sz="2000" b="1" dirty="0"/>
              <a:t>Response – New disclosures in financial reporting</a:t>
            </a:r>
            <a:endParaRPr lang="en-US" sz="2000" dirty="0"/>
          </a:p>
        </p:txBody>
      </p:sp>
    </p:spTree>
    <p:extLst>
      <p:ext uri="{BB962C8B-B14F-4D97-AF65-F5344CB8AC3E}">
        <p14:creationId xmlns:p14="http://schemas.microsoft.com/office/powerpoint/2010/main" val="243255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5749" y="285750"/>
            <a:ext cx="11638517" cy="6153150"/>
          </a:xfrm>
          <a:prstGeom prst="rect">
            <a:avLst/>
          </a:prstGeom>
        </p:spPr>
      </p:pic>
    </p:spTree>
    <p:extLst>
      <p:ext uri="{BB962C8B-B14F-4D97-AF65-F5344CB8AC3E}">
        <p14:creationId xmlns:p14="http://schemas.microsoft.com/office/powerpoint/2010/main" val="4553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0" y="1251679"/>
            <a:ext cx="9733512" cy="2852737"/>
          </a:xfrm>
        </p:spPr>
        <p:txBody>
          <a:bodyPr/>
          <a:lstStyle/>
          <a:p>
            <a:r>
              <a:rPr lang="en-US" dirty="0"/>
              <a:t>Bring your Own Device (BYOD)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86250" cy="3429000"/>
          </a:xfrm>
          <a:prstGeom prst="rect">
            <a:avLst/>
          </a:prstGeom>
          <a:ln>
            <a:noFill/>
          </a:ln>
          <a:effectLst>
            <a:softEdge rad="112500"/>
          </a:effectLst>
        </p:spPr>
      </p:pic>
    </p:spTree>
    <p:extLst>
      <p:ext uri="{BB962C8B-B14F-4D97-AF65-F5344CB8AC3E}">
        <p14:creationId xmlns:p14="http://schemas.microsoft.com/office/powerpoint/2010/main" val="2587627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BYOD an Issue?</a:t>
            </a:r>
          </a:p>
        </p:txBody>
      </p:sp>
      <p:sp>
        <p:nvSpPr>
          <p:cNvPr id="3" name="Content Placeholder 2"/>
          <p:cNvSpPr>
            <a:spLocks noGrp="1"/>
          </p:cNvSpPr>
          <p:nvPr>
            <p:ph idx="1"/>
          </p:nvPr>
        </p:nvSpPr>
        <p:spPr/>
        <p:txBody>
          <a:bodyPr>
            <a:normAutofit/>
          </a:bodyPr>
          <a:lstStyle/>
          <a:p>
            <a:r>
              <a:rPr lang="en-US" dirty="0"/>
              <a:t>In the current economic environment, companies are demanding that employees be more productive</a:t>
            </a:r>
          </a:p>
          <a:p>
            <a:r>
              <a:rPr lang="en-US" dirty="0"/>
              <a:t>Having a robust mobile program that allows personal devices to be used safely in a work capacity can raise employee productivity and be a significant competitive advantage</a:t>
            </a:r>
          </a:p>
          <a:p>
            <a:r>
              <a:rPr lang="en-US" dirty="0"/>
              <a:t>It can even yield higher recruiting acceptance rates</a:t>
            </a:r>
          </a:p>
          <a:p>
            <a:r>
              <a:rPr lang="en-US" dirty="0"/>
              <a:t>An employee IT ownership model, typically called bring your own device (BYOD), presents an attractive option to organizations</a:t>
            </a:r>
          </a:p>
        </p:txBody>
      </p:sp>
    </p:spTree>
    <p:extLst>
      <p:ext uri="{BB962C8B-B14F-4D97-AF65-F5344CB8AC3E}">
        <p14:creationId xmlns:p14="http://schemas.microsoft.com/office/powerpoint/2010/main" val="177147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BYOD</a:t>
            </a:r>
          </a:p>
        </p:txBody>
      </p:sp>
      <p:sp>
        <p:nvSpPr>
          <p:cNvPr id="3" name="Content Placeholder 2"/>
          <p:cNvSpPr>
            <a:spLocks noGrp="1"/>
          </p:cNvSpPr>
          <p:nvPr>
            <p:ph idx="1"/>
          </p:nvPr>
        </p:nvSpPr>
        <p:spPr/>
        <p:txBody>
          <a:bodyPr>
            <a:normAutofit/>
          </a:bodyPr>
          <a:lstStyle/>
          <a:p>
            <a:r>
              <a:rPr lang="en-US" dirty="0"/>
              <a:t>BYOD significantly impacts the traditional security model of protecting the perimeter of the IT organization by blurring the definition of that perimeter, both in terms of physical location and in asset ownership</a:t>
            </a:r>
          </a:p>
          <a:p>
            <a:r>
              <a:rPr lang="en-US" dirty="0"/>
              <a:t>With personal devices now being used to access corporate email, calendars, applications and data, many organizations are struggling with how to fully define the impact to their security posture and establish acceptable procedures and support models that balance both their employees’ needs and their security concerns</a:t>
            </a:r>
          </a:p>
        </p:txBody>
      </p:sp>
    </p:spTree>
    <p:extLst>
      <p:ext uri="{BB962C8B-B14F-4D97-AF65-F5344CB8AC3E}">
        <p14:creationId xmlns:p14="http://schemas.microsoft.com/office/powerpoint/2010/main" val="293334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BYOD  - Issues to Consider</a:t>
            </a:r>
          </a:p>
        </p:txBody>
      </p:sp>
      <p:sp>
        <p:nvSpPr>
          <p:cNvPr id="3" name="Content Placeholder 2"/>
          <p:cNvSpPr>
            <a:spLocks noGrp="1"/>
          </p:cNvSpPr>
          <p:nvPr>
            <p:ph idx="1"/>
          </p:nvPr>
        </p:nvSpPr>
        <p:spPr>
          <a:xfrm>
            <a:off x="913795" y="1390650"/>
            <a:ext cx="10353762" cy="4819649"/>
          </a:xfrm>
        </p:spPr>
        <p:txBody>
          <a:bodyPr>
            <a:normAutofit/>
          </a:bodyPr>
          <a:lstStyle/>
          <a:p>
            <a:r>
              <a:rPr lang="en-US" dirty="0"/>
              <a:t>BYOD mobile device deployment risk landscape largely dependent on:</a:t>
            </a:r>
          </a:p>
          <a:p>
            <a:r>
              <a:rPr lang="en-US" dirty="0"/>
              <a:t>The organization’s risk profile</a:t>
            </a:r>
          </a:p>
          <a:p>
            <a:pPr lvl="1"/>
            <a:r>
              <a:rPr lang="en-US" sz="2000" dirty="0"/>
              <a:t>How the organization defines and treats risk plays a key role in choosing the type of security controls the organization should employ</a:t>
            </a:r>
          </a:p>
          <a:p>
            <a:r>
              <a:rPr lang="en-US" dirty="0"/>
              <a:t>Current (and future) mobile use cases</a:t>
            </a:r>
          </a:p>
          <a:p>
            <a:pPr lvl="1"/>
            <a:r>
              <a:rPr lang="en-US" sz="2000" dirty="0"/>
              <a:t>Take into consideration the types of data and functionality that are exposed through the deployment</a:t>
            </a:r>
          </a:p>
          <a:p>
            <a:r>
              <a:rPr lang="en-US" dirty="0"/>
              <a:t>The geographic deployment of the devices</a:t>
            </a:r>
          </a:p>
          <a:p>
            <a:pPr lvl="1"/>
            <a:r>
              <a:rPr lang="en-US" sz="2000" dirty="0"/>
              <a:t>International deployments increase risk levels due to geography and varying regulations</a:t>
            </a:r>
          </a:p>
        </p:txBody>
      </p:sp>
    </p:spTree>
    <p:extLst>
      <p:ext uri="{BB962C8B-B14F-4D97-AF65-F5344CB8AC3E}">
        <p14:creationId xmlns:p14="http://schemas.microsoft.com/office/powerpoint/2010/main" val="392183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BYOD Risk</a:t>
            </a:r>
          </a:p>
        </p:txBody>
      </p:sp>
      <p:sp>
        <p:nvSpPr>
          <p:cNvPr id="3" name="Content Placeholder 2"/>
          <p:cNvSpPr>
            <a:spLocks noGrp="1"/>
          </p:cNvSpPr>
          <p:nvPr>
            <p:ph idx="1"/>
          </p:nvPr>
        </p:nvSpPr>
        <p:spPr/>
        <p:txBody>
          <a:bodyPr/>
          <a:lstStyle/>
          <a:p>
            <a:r>
              <a:rPr lang="en-US" dirty="0"/>
              <a:t>The risk introduced by BYOD tends to be an expansion of the current risk landscape — rather than introducing completely new risks, it has the potential to amplify and increase certain risk</a:t>
            </a:r>
          </a:p>
          <a:p>
            <a:r>
              <a:rPr lang="en-US" dirty="0"/>
              <a:t>Securing mobile devices</a:t>
            </a:r>
          </a:p>
          <a:p>
            <a:pPr lvl="1"/>
            <a:r>
              <a:rPr lang="en-US" dirty="0"/>
              <a:t>Lost and stolen devices</a:t>
            </a:r>
          </a:p>
          <a:p>
            <a:pPr lvl="1"/>
            <a:r>
              <a:rPr lang="en-US" dirty="0"/>
              <a:t>Physical access</a:t>
            </a:r>
          </a:p>
          <a:p>
            <a:pPr lvl="1"/>
            <a:r>
              <a:rPr lang="en-US" dirty="0"/>
              <a:t>The role of end user device ownership</a:t>
            </a:r>
          </a:p>
          <a:p>
            <a:pPr lvl="1"/>
            <a:r>
              <a:rPr lang="en-US" dirty="0"/>
              <a:t>Always on with increased data access</a:t>
            </a:r>
          </a:p>
          <a:p>
            <a:pPr lvl="1"/>
            <a:r>
              <a:rPr lang="en-US" dirty="0"/>
              <a:t>Lack of awareness</a:t>
            </a:r>
          </a:p>
        </p:txBody>
      </p:sp>
    </p:spTree>
    <p:extLst>
      <p:ext uri="{BB962C8B-B14F-4D97-AF65-F5344CB8AC3E}">
        <p14:creationId xmlns:p14="http://schemas.microsoft.com/office/powerpoint/2010/main" val="189837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70904"/>
            <a:ext cx="10353761" cy="847350"/>
          </a:xfrm>
        </p:spPr>
        <p:txBody>
          <a:bodyPr/>
          <a:lstStyle/>
          <a:p>
            <a:r>
              <a:rPr lang="en-US" dirty="0"/>
              <a:t>Definitions</a:t>
            </a:r>
          </a:p>
        </p:txBody>
      </p:sp>
      <p:sp>
        <p:nvSpPr>
          <p:cNvPr id="3" name="Content Placeholder 2"/>
          <p:cNvSpPr>
            <a:spLocks noGrp="1"/>
          </p:cNvSpPr>
          <p:nvPr>
            <p:ph idx="1"/>
          </p:nvPr>
        </p:nvSpPr>
        <p:spPr>
          <a:xfrm>
            <a:off x="913795" y="1418255"/>
            <a:ext cx="10353762" cy="4571998"/>
          </a:xfrm>
        </p:spPr>
        <p:txBody>
          <a:bodyPr/>
          <a:lstStyle/>
          <a:p>
            <a:r>
              <a:rPr lang="en-US" dirty="0">
                <a:effectLst/>
              </a:rPr>
              <a:t>A </a:t>
            </a:r>
            <a:r>
              <a:rPr lang="en-US" b="1" dirty="0">
                <a:effectLst/>
              </a:rPr>
              <a:t>mobile device</a:t>
            </a:r>
            <a:r>
              <a:rPr lang="en-US" dirty="0">
                <a:effectLst/>
              </a:rPr>
              <a:t> is a small computing device, typically small enough to be handheld, having a display screen with touch input and/or a miniature keyboard and weighing less than 2 pounds (0.91 kg)</a:t>
            </a:r>
          </a:p>
          <a:p>
            <a:r>
              <a:rPr lang="en-US" b="1" dirty="0">
                <a:effectLst/>
              </a:rPr>
              <a:t>Cloud computing</a:t>
            </a:r>
            <a:r>
              <a:rPr lang="en-US" dirty="0">
                <a:effectLst/>
              </a:rPr>
              <a:t> is a type of Internet-based computing that provides shared computer processing resources and data to computers and other devices on demand. </a:t>
            </a:r>
          </a:p>
          <a:p>
            <a:pPr lvl="1"/>
            <a:r>
              <a:rPr lang="en-US" sz="2000" dirty="0">
                <a:effectLst/>
              </a:rPr>
              <a:t>It is a model for enabling ubiquitous, on-demand access to a shared pool of configurable computing resources (e.g., computer networks, servers, storage, applications and services),</a:t>
            </a:r>
            <a:r>
              <a:rPr lang="en-US" sz="2000" baseline="30000" dirty="0">
                <a:effectLst/>
              </a:rPr>
              <a:t> </a:t>
            </a:r>
            <a:r>
              <a:rPr lang="en-US" sz="2000" dirty="0">
                <a:effectLst/>
              </a:rPr>
              <a:t>which can be rapidly provisioned and released with minimal management effort</a:t>
            </a:r>
            <a:endParaRPr lang="en-US" sz="2000" dirty="0"/>
          </a:p>
        </p:txBody>
      </p:sp>
    </p:spTree>
    <p:extLst>
      <p:ext uri="{BB962C8B-B14F-4D97-AF65-F5344CB8AC3E}">
        <p14:creationId xmlns:p14="http://schemas.microsoft.com/office/powerpoint/2010/main" val="276069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Employees’ Devices</a:t>
            </a:r>
          </a:p>
        </p:txBody>
      </p:sp>
      <p:sp>
        <p:nvSpPr>
          <p:cNvPr id="3" name="Content Placeholder 2"/>
          <p:cNvSpPr>
            <a:spLocks noGrp="1"/>
          </p:cNvSpPr>
          <p:nvPr>
            <p:ph idx="1"/>
          </p:nvPr>
        </p:nvSpPr>
        <p:spPr>
          <a:xfrm>
            <a:off x="913795" y="1604865"/>
            <a:ext cx="10353762" cy="4453035"/>
          </a:xfrm>
        </p:spPr>
        <p:txBody>
          <a:bodyPr>
            <a:normAutofit fontScale="92500" lnSpcReduction="20000"/>
          </a:bodyPr>
          <a:lstStyle/>
          <a:p>
            <a:r>
              <a:rPr lang="en-US" b="1" dirty="0"/>
              <a:t>Evaluate device usage scenarios </a:t>
            </a:r>
            <a:r>
              <a:rPr lang="en-US" dirty="0"/>
              <a:t>and investigate leading practices to mitigate each risk scenario.</a:t>
            </a:r>
          </a:p>
          <a:p>
            <a:r>
              <a:rPr lang="en-US" b="1" dirty="0"/>
              <a:t>Invest in a mobile device management (MDM) solution </a:t>
            </a:r>
            <a:r>
              <a:rPr lang="en-US" dirty="0"/>
              <a:t>to enforce policies and monitor usage and access.</a:t>
            </a:r>
          </a:p>
          <a:p>
            <a:r>
              <a:rPr lang="en-US" b="1" dirty="0"/>
              <a:t>Enforce industry standard security policies as a minimum: </a:t>
            </a:r>
            <a:r>
              <a:rPr lang="en-US" dirty="0"/>
              <a:t>whole-device encryption, PIN code, failed login attempt actions, remotely wiping, etc.</a:t>
            </a:r>
          </a:p>
          <a:p>
            <a:r>
              <a:rPr lang="en-US" b="1" dirty="0"/>
              <a:t>Set a security baseline: </a:t>
            </a:r>
            <a:r>
              <a:rPr lang="en-US" dirty="0"/>
              <a:t>certify hardware/operating systems for enterprise use using this baseline.</a:t>
            </a:r>
          </a:p>
          <a:p>
            <a:r>
              <a:rPr lang="en-US" b="1" dirty="0"/>
              <a:t>Differentiate trusted and untrusted devise access: </a:t>
            </a:r>
            <a:r>
              <a:rPr lang="en-US" dirty="0"/>
              <a:t>layer infrastructure accordingly.</a:t>
            </a:r>
          </a:p>
          <a:p>
            <a:r>
              <a:rPr lang="en-US" b="1" dirty="0"/>
              <a:t>Introduce more stringent authentication and access controls </a:t>
            </a:r>
            <a:r>
              <a:rPr lang="en-US" dirty="0"/>
              <a:t>for critical business apps.</a:t>
            </a:r>
          </a:p>
          <a:p>
            <a:r>
              <a:rPr lang="en-US" b="1" dirty="0"/>
              <a:t>Add mobile device risk </a:t>
            </a:r>
            <a:r>
              <a:rPr lang="en-US" dirty="0"/>
              <a:t>to the organization’s awareness program.</a:t>
            </a:r>
          </a:p>
        </p:txBody>
      </p:sp>
    </p:spTree>
    <p:extLst>
      <p:ext uri="{BB962C8B-B14F-4D97-AF65-F5344CB8AC3E}">
        <p14:creationId xmlns:p14="http://schemas.microsoft.com/office/powerpoint/2010/main" val="6678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BYOD Risk      </a:t>
            </a:r>
            <a:r>
              <a:rPr lang="en-US" sz="2800" dirty="0" err="1"/>
              <a:t>cont</a:t>
            </a:r>
            <a:endParaRPr lang="en-US" dirty="0"/>
          </a:p>
        </p:txBody>
      </p:sp>
      <p:sp>
        <p:nvSpPr>
          <p:cNvPr id="3" name="Content Placeholder 2"/>
          <p:cNvSpPr>
            <a:spLocks noGrp="1"/>
          </p:cNvSpPr>
          <p:nvPr>
            <p:ph idx="1"/>
          </p:nvPr>
        </p:nvSpPr>
        <p:spPr/>
        <p:txBody>
          <a:bodyPr/>
          <a:lstStyle/>
          <a:p>
            <a:r>
              <a:rPr lang="en-US" dirty="0"/>
              <a:t>While apps demonstrate utility that is seemingly bound only by developer imagination, it also increases the risk of supporting BYOD devices in a corporate environment</a:t>
            </a:r>
          </a:p>
          <a:p>
            <a:r>
              <a:rPr lang="en-US" dirty="0"/>
              <a:t>Addressing BYOD app risks:</a:t>
            </a:r>
          </a:p>
          <a:p>
            <a:pPr lvl="1"/>
            <a:r>
              <a:rPr lang="en-US" sz="2000" b="1" dirty="0"/>
              <a:t>Malicious apps (malware): </a:t>
            </a:r>
            <a:r>
              <a:rPr lang="en-US" sz="2000" dirty="0"/>
              <a:t>the increase in the number of apps on the device increases the likelihood that some may contain malicious code or security holes</a:t>
            </a:r>
          </a:p>
          <a:p>
            <a:pPr lvl="1"/>
            <a:r>
              <a:rPr lang="en-US" sz="2000" b="1" dirty="0"/>
              <a:t>App vulnerabilities: </a:t>
            </a:r>
            <a:r>
              <a:rPr lang="en-US" sz="2000" dirty="0"/>
              <a:t>apps developed or deployed by the organization to enable access to corporate data may contain security weaknesses</a:t>
            </a:r>
          </a:p>
        </p:txBody>
      </p:sp>
    </p:spTree>
    <p:extLst>
      <p:ext uri="{BB962C8B-B14F-4D97-AF65-F5344CB8AC3E}">
        <p14:creationId xmlns:p14="http://schemas.microsoft.com/office/powerpoint/2010/main" val="791087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Countering App Risk</a:t>
            </a:r>
          </a:p>
        </p:txBody>
      </p:sp>
      <p:sp>
        <p:nvSpPr>
          <p:cNvPr id="3" name="Content Placeholder 2"/>
          <p:cNvSpPr>
            <a:spLocks noGrp="1"/>
          </p:cNvSpPr>
          <p:nvPr>
            <p:ph idx="1"/>
          </p:nvPr>
        </p:nvSpPr>
        <p:spPr/>
        <p:txBody>
          <a:bodyPr>
            <a:normAutofit/>
          </a:bodyPr>
          <a:lstStyle/>
          <a:p>
            <a:r>
              <a:rPr lang="en-US" b="1" dirty="0"/>
              <a:t>Use mobile anti-virus programs </a:t>
            </a:r>
            <a:r>
              <a:rPr lang="en-US" dirty="0"/>
              <a:t>to protect company issued and BYOD malware-prone mobile operating systems with mobile anti-virus.</a:t>
            </a:r>
          </a:p>
          <a:p>
            <a:r>
              <a:rPr lang="en-US" b="1" dirty="0"/>
              <a:t>Ensure security processes cover mobile app development </a:t>
            </a:r>
            <a:r>
              <a:rPr lang="en-US" dirty="0"/>
              <a:t>and leverage tools, and vendors to bridge assessment skill gaps.</a:t>
            </a:r>
          </a:p>
          <a:p>
            <a:r>
              <a:rPr lang="en-US" b="1" dirty="0"/>
              <a:t>Manage apps </a:t>
            </a:r>
            <a:r>
              <a:rPr lang="en-US" dirty="0"/>
              <a:t>through an in-house app store and a mobile app management product.</a:t>
            </a:r>
          </a:p>
          <a:p>
            <a:r>
              <a:rPr lang="en-US" b="1" dirty="0"/>
              <a:t>Introduce services that enable data sharing </a:t>
            </a:r>
            <a:r>
              <a:rPr lang="en-US" dirty="0"/>
              <a:t>between BYOD devices.</a:t>
            </a:r>
          </a:p>
          <a:p>
            <a:r>
              <a:rPr lang="en-US" dirty="0"/>
              <a:t>To increase productivity and security, </a:t>
            </a:r>
            <a:r>
              <a:rPr lang="en-US" b="1" dirty="0"/>
              <a:t>continually assess the need for new apps</a:t>
            </a:r>
            <a:r>
              <a:rPr lang="en-US" dirty="0"/>
              <a:t>.</a:t>
            </a:r>
          </a:p>
        </p:txBody>
      </p:sp>
    </p:spTree>
    <p:extLst>
      <p:ext uri="{BB962C8B-B14F-4D97-AF65-F5344CB8AC3E}">
        <p14:creationId xmlns:p14="http://schemas.microsoft.com/office/powerpoint/2010/main" val="185149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BYOD Risk      </a:t>
            </a:r>
            <a:r>
              <a:rPr lang="en-US" sz="2800" dirty="0" err="1"/>
              <a:t>cont</a:t>
            </a:r>
            <a:endParaRPr lang="en-US" dirty="0"/>
          </a:p>
        </p:txBody>
      </p:sp>
      <p:sp>
        <p:nvSpPr>
          <p:cNvPr id="3" name="Content Placeholder 2"/>
          <p:cNvSpPr>
            <a:spLocks noGrp="1"/>
          </p:cNvSpPr>
          <p:nvPr>
            <p:ph idx="1"/>
          </p:nvPr>
        </p:nvSpPr>
        <p:spPr/>
        <p:txBody>
          <a:bodyPr>
            <a:normAutofit/>
          </a:bodyPr>
          <a:lstStyle/>
          <a:p>
            <a:r>
              <a:rPr lang="en-US" dirty="0"/>
              <a:t>While not a direct security risk, unmanaged devices form a hidden security problem as they may lack corporate security controls and patch management</a:t>
            </a:r>
          </a:p>
          <a:p>
            <a:r>
              <a:rPr lang="en-US" dirty="0"/>
              <a:t>A BYOD environment will have significantly more variability in the hardware and software versions of devices holding corporate data and providing employee access. </a:t>
            </a:r>
          </a:p>
          <a:p>
            <a:r>
              <a:rPr lang="en-US" dirty="0"/>
              <a:t>This will further decrease the ability of MDMs to manage and consistently apply technical security policies to the endpoints. </a:t>
            </a:r>
          </a:p>
          <a:p>
            <a:r>
              <a:rPr lang="en-US" dirty="0"/>
              <a:t>This variation in platforms will also complicate device wiping when the phones are replaced, resold or upgraded by employees, or when they change carriers</a:t>
            </a:r>
          </a:p>
        </p:txBody>
      </p:sp>
    </p:spTree>
    <p:extLst>
      <p:ext uri="{BB962C8B-B14F-4D97-AF65-F5344CB8AC3E}">
        <p14:creationId xmlns:p14="http://schemas.microsoft.com/office/powerpoint/2010/main" val="199081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Support for BYOD Devices</a:t>
            </a:r>
          </a:p>
        </p:txBody>
      </p:sp>
      <p:sp>
        <p:nvSpPr>
          <p:cNvPr id="3" name="Content Placeholder 2"/>
          <p:cNvSpPr>
            <a:spLocks noGrp="1"/>
          </p:cNvSpPr>
          <p:nvPr>
            <p:ph idx="1"/>
          </p:nvPr>
        </p:nvSpPr>
        <p:spPr/>
        <p:txBody>
          <a:bodyPr>
            <a:normAutofit/>
          </a:bodyPr>
          <a:lstStyle/>
          <a:p>
            <a:r>
              <a:rPr lang="en-US" b="1" dirty="0"/>
              <a:t>Create and enforce </a:t>
            </a:r>
            <a:r>
              <a:rPr lang="en-US" dirty="0"/>
              <a:t>an appropriate BYOD support and usage policy.</a:t>
            </a:r>
          </a:p>
          <a:p>
            <a:r>
              <a:rPr lang="en-US" b="1" dirty="0"/>
              <a:t>Revamp existing support processes </a:t>
            </a:r>
            <a:r>
              <a:rPr lang="en-US" dirty="0"/>
              <a:t>to include secure provisioning and </a:t>
            </a:r>
            <a:r>
              <a:rPr lang="en-US" dirty="0" err="1"/>
              <a:t>deprovisioning</a:t>
            </a:r>
            <a:r>
              <a:rPr lang="en-US" dirty="0"/>
              <a:t> (wipe) of devices, and an increased level of self-help.</a:t>
            </a:r>
          </a:p>
          <a:p>
            <a:r>
              <a:rPr lang="en-US" b="1" dirty="0"/>
              <a:t>Create a patch education process </a:t>
            </a:r>
            <a:r>
              <a:rPr lang="en-US" dirty="0"/>
              <a:t>to encourage users to update their mobile devices.</a:t>
            </a:r>
          </a:p>
          <a:p>
            <a:r>
              <a:rPr lang="en-US" b="1" dirty="0"/>
              <a:t>Introduce a social support mechanism </a:t>
            </a:r>
            <a:r>
              <a:rPr lang="en-US" dirty="0"/>
              <a:t>to augment the existing IT support team.</a:t>
            </a:r>
          </a:p>
          <a:p>
            <a:r>
              <a:rPr lang="en-US" b="1" dirty="0"/>
              <a:t>Implement </a:t>
            </a:r>
            <a:r>
              <a:rPr lang="en-US" dirty="0"/>
              <a:t>a wiki/knowledge base employee self-service support solution.</a:t>
            </a:r>
          </a:p>
        </p:txBody>
      </p:sp>
    </p:spTree>
    <p:extLst>
      <p:ext uri="{BB962C8B-B14F-4D97-AF65-F5344CB8AC3E}">
        <p14:creationId xmlns:p14="http://schemas.microsoft.com/office/powerpoint/2010/main" val="2197126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241" y="1604865"/>
            <a:ext cx="6413404" cy="5037437"/>
          </a:xfrm>
          <a:prstGeom prst="rect">
            <a:avLst/>
          </a:prstGeom>
          <a:ln>
            <a:noFill/>
          </a:ln>
          <a:effectLst>
            <a:softEdge rad="112500"/>
          </a:effectLst>
        </p:spPr>
      </p:pic>
    </p:spTree>
    <p:extLst>
      <p:ext uri="{BB962C8B-B14F-4D97-AF65-F5344CB8AC3E}">
        <p14:creationId xmlns:p14="http://schemas.microsoft.com/office/powerpoint/2010/main" val="424641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Definition</a:t>
            </a:r>
          </a:p>
        </p:txBody>
      </p:sp>
      <p:sp>
        <p:nvSpPr>
          <p:cNvPr id="3" name="Content Placeholder 2"/>
          <p:cNvSpPr>
            <a:spLocks noGrp="1"/>
          </p:cNvSpPr>
          <p:nvPr>
            <p:ph idx="1"/>
          </p:nvPr>
        </p:nvSpPr>
        <p:spPr>
          <a:xfrm>
            <a:off x="913795" y="2096064"/>
            <a:ext cx="10353762" cy="3800883"/>
          </a:xfrm>
        </p:spPr>
        <p:txBody>
          <a:bodyPr>
            <a:normAutofit/>
          </a:bodyPr>
          <a:lstStyle/>
          <a:p>
            <a:r>
              <a:rPr lang="en-US" b="1" dirty="0">
                <a:effectLst/>
              </a:rPr>
              <a:t>Bring your own device</a:t>
            </a:r>
            <a:r>
              <a:rPr lang="en-US" dirty="0">
                <a:effectLst/>
              </a:rPr>
              <a:t> (</a:t>
            </a:r>
            <a:r>
              <a:rPr lang="en-US" b="1" dirty="0">
                <a:effectLst/>
              </a:rPr>
              <a:t>BYOD</a:t>
            </a:r>
            <a:r>
              <a:rPr lang="en-US" dirty="0">
                <a:effectLst/>
              </a:rPr>
              <a:t>)—also called </a:t>
            </a:r>
            <a:r>
              <a:rPr lang="en-US" b="1" dirty="0">
                <a:effectLst/>
              </a:rPr>
              <a:t>bring your own technology</a:t>
            </a:r>
            <a:r>
              <a:rPr lang="en-US" dirty="0">
                <a:effectLst/>
              </a:rPr>
              <a:t> (</a:t>
            </a:r>
            <a:r>
              <a:rPr lang="en-US" b="1" dirty="0">
                <a:effectLst/>
              </a:rPr>
              <a:t>BYOT</a:t>
            </a:r>
            <a:r>
              <a:rPr lang="en-US" dirty="0">
                <a:effectLst/>
              </a:rPr>
              <a:t>), </a:t>
            </a:r>
            <a:r>
              <a:rPr lang="en-US" b="1" dirty="0">
                <a:effectLst/>
              </a:rPr>
              <a:t>bring your own phone</a:t>
            </a:r>
            <a:r>
              <a:rPr lang="en-US" dirty="0">
                <a:effectLst/>
              </a:rPr>
              <a:t> (</a:t>
            </a:r>
            <a:r>
              <a:rPr lang="en-US" b="1" dirty="0">
                <a:effectLst/>
              </a:rPr>
              <a:t>BYOP</a:t>
            </a:r>
            <a:r>
              <a:rPr lang="en-US" dirty="0">
                <a:effectLst/>
              </a:rPr>
              <a:t>), and </a:t>
            </a:r>
            <a:r>
              <a:rPr lang="en-US" b="1" dirty="0">
                <a:effectLst/>
              </a:rPr>
              <a:t>bring your own Personal Computer</a:t>
            </a:r>
            <a:r>
              <a:rPr lang="en-US" dirty="0">
                <a:effectLst/>
              </a:rPr>
              <a:t> (</a:t>
            </a:r>
            <a:r>
              <a:rPr lang="en-US" b="1" dirty="0">
                <a:effectLst/>
              </a:rPr>
              <a:t>BYOPC</a:t>
            </a:r>
            <a:r>
              <a:rPr lang="en-US" dirty="0">
                <a:effectLst/>
              </a:rPr>
              <a:t>)—refers to the policy of permitting employees to bring personally owned devices (laptops, tablets, and smart phones) to their workplace, and to use those devices to access privileged company information and applications</a:t>
            </a:r>
          </a:p>
          <a:p>
            <a:pPr lvl="1"/>
            <a:r>
              <a:rPr lang="en-US" sz="2000" dirty="0">
                <a:effectLst/>
              </a:rPr>
              <a:t>BYOD usage is primarily driven by perceived enjoyment</a:t>
            </a:r>
          </a:p>
          <a:p>
            <a:pPr lvl="1"/>
            <a:r>
              <a:rPr lang="en-US" sz="2000" dirty="0">
                <a:effectLst/>
              </a:rPr>
              <a:t>The phenomenon is commonly referred to as IT consumerization</a:t>
            </a:r>
          </a:p>
          <a:p>
            <a:pPr lvl="1"/>
            <a:r>
              <a:rPr lang="en-US" sz="2000" dirty="0">
                <a:effectLst/>
              </a:rPr>
              <a:t>The term is also used to describe the same practice applied to students using personally owned devices in education settings</a:t>
            </a:r>
            <a:endParaRPr lang="en-US" sz="2000" dirty="0"/>
          </a:p>
        </p:txBody>
      </p:sp>
    </p:spTree>
    <p:extLst>
      <p:ext uri="{BB962C8B-B14F-4D97-AF65-F5344CB8AC3E}">
        <p14:creationId xmlns:p14="http://schemas.microsoft.com/office/powerpoint/2010/main" val="196836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331649" y="6270533"/>
              <a:ext cx="43200" cy="56880"/>
            </p14:xfrm>
          </p:contentPart>
        </mc:Choice>
        <mc:Fallback xmlns="">
          <p:pic>
            <p:nvPicPr>
              <p:cNvPr id="5" name="Ink 4"/>
              <p:cNvPicPr/>
              <p:nvPr/>
            </p:nvPicPr>
            <p:blipFill>
              <a:blip r:embed="rId3"/>
              <a:stretch>
                <a:fillRect/>
              </a:stretch>
            </p:blipFill>
            <p:spPr>
              <a:xfrm>
                <a:off x="9325529" y="6267653"/>
                <a:ext cx="55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471369" y="6012413"/>
              <a:ext cx="600840" cy="429120"/>
            </p14:xfrm>
          </p:contentPart>
        </mc:Choice>
        <mc:Fallback xmlns="">
          <p:pic>
            <p:nvPicPr>
              <p:cNvPr id="7" name="Ink 6"/>
              <p:cNvPicPr/>
              <p:nvPr/>
            </p:nvPicPr>
            <p:blipFill>
              <a:blip r:embed="rId5"/>
              <a:stretch>
                <a:fillRect/>
              </a:stretch>
            </p:blipFill>
            <p:spPr>
              <a:xfrm>
                <a:off x="5462729" y="6008093"/>
                <a:ext cx="6120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3646529" y="233333"/>
              <a:ext cx="10440" cy="86760"/>
            </p14:xfrm>
          </p:contentPart>
        </mc:Choice>
        <mc:Fallback xmlns="">
          <p:pic>
            <p:nvPicPr>
              <p:cNvPr id="9" name="Ink 8"/>
              <p:cNvPicPr/>
              <p:nvPr/>
            </p:nvPicPr>
            <p:blipFill>
              <a:blip r:embed="rId7"/>
              <a:stretch>
                <a:fillRect/>
              </a:stretch>
            </p:blipFill>
            <p:spPr>
              <a:xfrm>
                <a:off x="3640049" y="229733"/>
                <a:ext cx="24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1742929" y="785933"/>
              <a:ext cx="37080" cy="34560"/>
            </p14:xfrm>
          </p:contentPart>
        </mc:Choice>
        <mc:Fallback xmlns="">
          <p:pic>
            <p:nvPicPr>
              <p:cNvPr id="11" name="Ink 10"/>
              <p:cNvPicPr/>
              <p:nvPr/>
            </p:nvPicPr>
            <p:blipFill>
              <a:blip r:embed="rId9"/>
              <a:stretch>
                <a:fillRect/>
              </a:stretch>
            </p:blipFill>
            <p:spPr>
              <a:xfrm>
                <a:off x="11736449" y="781973"/>
                <a:ext cx="49680" cy="43200"/>
              </a:xfrm>
              <a:prstGeom prst="rect">
                <a:avLst/>
              </a:prstGeom>
            </p:spPr>
          </p:pic>
        </mc:Fallback>
      </mc:AlternateContent>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8050" y="0"/>
            <a:ext cx="7375900" cy="6858000"/>
          </a:xfrm>
          <a:prstGeom prst="rect">
            <a:avLst/>
          </a:prstGeom>
          <a:ln>
            <a:noFill/>
          </a:ln>
          <a:effectLst>
            <a:softEdge rad="112500"/>
          </a:effectLst>
        </p:spPr>
      </p:pic>
    </p:spTree>
    <p:extLst>
      <p:ext uri="{BB962C8B-B14F-4D97-AF65-F5344CB8AC3E}">
        <p14:creationId xmlns:p14="http://schemas.microsoft.com/office/powerpoint/2010/main" val="135338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397089" y="6369533"/>
              <a:ext cx="33840" cy="52560"/>
            </p14:xfrm>
          </p:contentPart>
        </mc:Choice>
        <mc:Fallback xmlns="">
          <p:pic>
            <p:nvPicPr>
              <p:cNvPr id="3" name="Ink 2"/>
              <p:cNvPicPr/>
              <p:nvPr/>
            </p:nvPicPr>
            <p:blipFill>
              <a:blip r:embed="rId3"/>
              <a:stretch>
                <a:fillRect/>
              </a:stretch>
            </p:blipFill>
            <p:spPr>
              <a:xfrm>
                <a:off x="8388089" y="6364853"/>
                <a:ext cx="47520" cy="65880"/>
              </a:xfrm>
              <a:prstGeom prst="rect">
                <a:avLst/>
              </a:prstGeom>
            </p:spPr>
          </p:pic>
        </mc:Fallback>
      </mc:AlternateContent>
      <p:sp>
        <p:nvSpPr>
          <p:cNvPr id="4" name="Title 3"/>
          <p:cNvSpPr>
            <a:spLocks noGrp="1"/>
          </p:cNvSpPr>
          <p:nvPr>
            <p:ph type="title"/>
          </p:nvPr>
        </p:nvSpPr>
        <p:spPr/>
        <p:txBody>
          <a:bodyPr/>
          <a:lstStyle/>
          <a:p>
            <a:r>
              <a:rPr lang="en-US" dirty="0"/>
              <a:t>Mobile Devices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62" y="97436"/>
            <a:ext cx="2898522" cy="3847788"/>
          </a:xfrm>
          <a:prstGeom prst="rect">
            <a:avLst/>
          </a:prstGeom>
          <a:ln>
            <a:noFill/>
          </a:ln>
          <a:effectLst>
            <a:softEdge rad="112500"/>
          </a:effectLst>
        </p:spPr>
      </p:pic>
    </p:spTree>
    <p:extLst>
      <p:ext uri="{BB962C8B-B14F-4D97-AF65-F5344CB8AC3E}">
        <p14:creationId xmlns:p14="http://schemas.microsoft.com/office/powerpoint/2010/main" val="234060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Risk Analysis</a:t>
            </a:r>
          </a:p>
        </p:txBody>
      </p:sp>
      <p:sp>
        <p:nvSpPr>
          <p:cNvPr id="3" name="Content Placeholder 2"/>
          <p:cNvSpPr>
            <a:spLocks noGrp="1"/>
          </p:cNvSpPr>
          <p:nvPr>
            <p:ph idx="1"/>
          </p:nvPr>
        </p:nvSpPr>
        <p:spPr>
          <a:xfrm>
            <a:off x="913795" y="1604865"/>
            <a:ext cx="10353762" cy="4422711"/>
          </a:xfrm>
        </p:spPr>
        <p:txBody>
          <a:bodyPr>
            <a:normAutofit/>
          </a:bodyPr>
          <a:lstStyle/>
          <a:p>
            <a:r>
              <a:rPr lang="en-US" dirty="0"/>
              <a:t>How do you perform a risk assessment on a technology that changes weekly and that you might not even own?</a:t>
            </a:r>
          </a:p>
          <a:p>
            <a:r>
              <a:rPr lang="en-US" dirty="0"/>
              <a:t>Follow the general risk assessment steps below:</a:t>
            </a:r>
          </a:p>
          <a:p>
            <a:pPr lvl="1"/>
            <a:r>
              <a:rPr lang="en-US" sz="2000" dirty="0"/>
              <a:t>Understand the environment, requirements and objectives, risk tolerance and boundaries</a:t>
            </a:r>
          </a:p>
          <a:p>
            <a:pPr lvl="1"/>
            <a:r>
              <a:rPr lang="en-US" sz="2000" dirty="0"/>
              <a:t>Identify threats, vulnerabilities and existing controls</a:t>
            </a:r>
          </a:p>
          <a:p>
            <a:pPr lvl="1"/>
            <a:r>
              <a:rPr lang="en-US" sz="2000" dirty="0"/>
              <a:t>Assess risks based on the impact and likelihood of loss</a:t>
            </a:r>
          </a:p>
          <a:p>
            <a:pPr lvl="1"/>
            <a:r>
              <a:rPr lang="en-US" sz="2000" dirty="0"/>
              <a:t>Determine risk response </a:t>
            </a:r>
          </a:p>
          <a:p>
            <a:pPr lvl="1"/>
            <a:r>
              <a:rPr lang="en-US" sz="2000" dirty="0"/>
              <a:t>Document final risk determination and approval/acceptance</a:t>
            </a:r>
          </a:p>
          <a:p>
            <a:pPr lvl="1"/>
            <a:r>
              <a:rPr lang="en-US" sz="2000" dirty="0"/>
              <a:t>Establish ongoing monitoring of risks and responses</a:t>
            </a:r>
          </a:p>
        </p:txBody>
      </p:sp>
    </p:spTree>
    <p:extLst>
      <p:ext uri="{BB962C8B-B14F-4D97-AF65-F5344CB8AC3E}">
        <p14:creationId xmlns:p14="http://schemas.microsoft.com/office/powerpoint/2010/main" val="147013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Risk Assessment</a:t>
            </a:r>
          </a:p>
        </p:txBody>
      </p:sp>
      <p:sp>
        <p:nvSpPr>
          <p:cNvPr id="3" name="Content Placeholder 2"/>
          <p:cNvSpPr>
            <a:spLocks noGrp="1"/>
          </p:cNvSpPr>
          <p:nvPr>
            <p:ph idx="1"/>
          </p:nvPr>
        </p:nvSpPr>
        <p:spPr>
          <a:xfrm>
            <a:off x="913795" y="1604865"/>
            <a:ext cx="10353762" cy="4441372"/>
          </a:xfrm>
        </p:spPr>
        <p:txBody>
          <a:bodyPr>
            <a:normAutofit/>
          </a:bodyPr>
          <a:lstStyle/>
          <a:p>
            <a:r>
              <a:rPr lang="en-US" dirty="0"/>
              <a:t>Think about these common risks associated with mobile devices:</a:t>
            </a:r>
          </a:p>
          <a:p>
            <a:pPr lvl="1"/>
            <a:r>
              <a:rPr lang="en-US" sz="2000" dirty="0"/>
              <a:t>Are IT Security and Usage policies updated to include mobile devices?</a:t>
            </a:r>
          </a:p>
          <a:p>
            <a:pPr lvl="1"/>
            <a:r>
              <a:rPr lang="en-US" sz="2000" dirty="0"/>
              <a:t>Are users aware of these policy updates and expectations for their behavior?</a:t>
            </a:r>
          </a:p>
          <a:p>
            <a:pPr lvl="1"/>
            <a:r>
              <a:rPr lang="en-US" sz="2000" dirty="0"/>
              <a:t>Many of these devices contain cameras – is this a concern?</a:t>
            </a:r>
          </a:p>
          <a:p>
            <a:pPr lvl="1"/>
            <a:r>
              <a:rPr lang="en-US" sz="2000" dirty="0"/>
              <a:t>Insecure WiFi connectivity</a:t>
            </a:r>
          </a:p>
          <a:p>
            <a:pPr lvl="1"/>
            <a:r>
              <a:rPr lang="en-US" sz="2000" dirty="0"/>
              <a:t>Lost or stolen mobile devices</a:t>
            </a:r>
          </a:p>
          <a:p>
            <a:pPr lvl="1"/>
            <a:r>
              <a:rPr lang="en-US" sz="2000" dirty="0"/>
              <a:t>Users change or upgrade their mobile devices regularly – Is organization data wiped before the device is replaced?</a:t>
            </a:r>
          </a:p>
          <a:p>
            <a:pPr lvl="1"/>
            <a:r>
              <a:rPr lang="en-US" sz="2000" dirty="0"/>
              <a:t>Consumer data mixing with corporate data</a:t>
            </a:r>
          </a:p>
          <a:p>
            <a:pPr lvl="1"/>
            <a:r>
              <a:rPr lang="en-US" sz="2000" dirty="0"/>
              <a:t>Number of malicious apps and malware on the rise</a:t>
            </a:r>
          </a:p>
        </p:txBody>
      </p:sp>
    </p:spTree>
    <p:extLst>
      <p:ext uri="{BB962C8B-B14F-4D97-AF65-F5344CB8AC3E}">
        <p14:creationId xmlns:p14="http://schemas.microsoft.com/office/powerpoint/2010/main" val="421566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Data Access</a:t>
            </a:r>
          </a:p>
        </p:txBody>
      </p:sp>
      <p:sp>
        <p:nvSpPr>
          <p:cNvPr id="3" name="Content Placeholder 2"/>
          <p:cNvSpPr>
            <a:spLocks noGrp="1"/>
          </p:cNvSpPr>
          <p:nvPr>
            <p:ph idx="1"/>
          </p:nvPr>
        </p:nvSpPr>
        <p:spPr>
          <a:xfrm>
            <a:off x="913795" y="1604864"/>
            <a:ext cx="10353762" cy="4516017"/>
          </a:xfrm>
        </p:spPr>
        <p:txBody>
          <a:bodyPr>
            <a:noAutofit/>
          </a:bodyPr>
          <a:lstStyle/>
          <a:p>
            <a:r>
              <a:rPr lang="en-US" dirty="0"/>
              <a:t>Top level concern about mobile devices: they can access sensitive data and potentially cause a breach or leak of this data to the public</a:t>
            </a:r>
          </a:p>
          <a:p>
            <a:r>
              <a:rPr lang="en-US" dirty="0"/>
              <a:t>To document which sensitive information a mobile device has access to, start by building data flows based on data classifications; document who touches what and when</a:t>
            </a:r>
          </a:p>
          <a:p>
            <a:r>
              <a:rPr lang="en-US" dirty="0"/>
              <a:t>For each spot where sensitive data "changes hands" (either via a human or a system), interview the folks involved to discuss if and how that data could land on mobile devices</a:t>
            </a:r>
          </a:p>
          <a:p>
            <a:r>
              <a:rPr lang="en-US" dirty="0"/>
              <a:t>Most mobile devices don't have direct access to sensitive data.  Rather, they have peripheral access; existing security systems, such as data loss prevention, identity management, and access control, can usually address those sources</a:t>
            </a:r>
          </a:p>
        </p:txBody>
      </p:sp>
    </p:spTree>
    <p:extLst>
      <p:ext uri="{BB962C8B-B14F-4D97-AF65-F5344CB8AC3E}">
        <p14:creationId xmlns:p14="http://schemas.microsoft.com/office/powerpoint/2010/main" val="4014433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375</TotalTime>
  <Words>1793</Words>
  <Application>Microsoft Office PowerPoint</Application>
  <PresentationFormat>Widescreen</PresentationFormat>
  <Paragraphs>162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Bookman Old Style</vt:lpstr>
      <vt:lpstr>Rockwell</vt:lpstr>
      <vt:lpstr>Damask</vt:lpstr>
      <vt:lpstr>Cloud and Mobile Device Risk Analysis and Mitigation</vt:lpstr>
      <vt:lpstr>Learning Objectives</vt:lpstr>
      <vt:lpstr>Definitions</vt:lpstr>
      <vt:lpstr>Another Definition</vt:lpstr>
      <vt:lpstr>PowerPoint Presentation</vt:lpstr>
      <vt:lpstr>Mobile Devices</vt:lpstr>
      <vt:lpstr>Mobile Device Risk Analysis</vt:lpstr>
      <vt:lpstr>Mobile Device Risk Assessment</vt:lpstr>
      <vt:lpstr>Sensitive Data Access</vt:lpstr>
      <vt:lpstr>Device Risk</vt:lpstr>
      <vt:lpstr>Management Risk</vt:lpstr>
      <vt:lpstr>Awareness</vt:lpstr>
      <vt:lpstr>PowerPoint Presentation</vt:lpstr>
      <vt:lpstr>Mobile Device Risk Mitigation</vt:lpstr>
      <vt:lpstr>Cloud Computing</vt:lpstr>
      <vt:lpstr>Cloud Computing Risk Analysis</vt:lpstr>
      <vt:lpstr>PowerPoint Presentation</vt:lpstr>
      <vt:lpstr>PowerPoint Presentation</vt:lpstr>
      <vt:lpstr>Top Risks of Cloud Computing</vt:lpstr>
      <vt:lpstr>Top Risks of Cloud Computing    cont</vt:lpstr>
      <vt:lpstr>PowerPoint Presentation</vt:lpstr>
      <vt:lpstr>Cloud Risk Mitigation</vt:lpstr>
      <vt:lpstr>Cloud Risk Mitigation       cont</vt:lpstr>
      <vt:lpstr>PowerPoint Presentation</vt:lpstr>
      <vt:lpstr>Bring your Own Device (BYOD)</vt:lpstr>
      <vt:lpstr>Why is BYOD an Issue?</vt:lpstr>
      <vt:lpstr>The Impact of BYOD</vt:lpstr>
      <vt:lpstr>BYOD  - Issues to Consider</vt:lpstr>
      <vt:lpstr>Defining the BYOD Risk</vt:lpstr>
      <vt:lpstr>Securing Employees’ Devices</vt:lpstr>
      <vt:lpstr>Defining the BYOD Risk      cont</vt:lpstr>
      <vt:lpstr>Countering App Risk</vt:lpstr>
      <vt:lpstr>Defining the BYOD Risk      cont</vt:lpstr>
      <vt:lpstr>Managing Support for BYOD Devices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and Mobile Device Risk Analysis and Mitigation</dc:title>
  <dc:creator>Bob Marshall</dc:creator>
  <cp:lastModifiedBy>Bob Marshall</cp:lastModifiedBy>
  <cp:revision>23</cp:revision>
  <dcterms:created xsi:type="dcterms:W3CDTF">2016-09-07T22:30:30Z</dcterms:created>
  <dcterms:modified xsi:type="dcterms:W3CDTF">2016-09-13T00:21:55Z</dcterms:modified>
</cp:coreProperties>
</file>