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2" r:id="rId7"/>
    <p:sldId id="260" r:id="rId8"/>
    <p:sldId id="279" r:id="rId9"/>
    <p:sldId id="263" r:id="rId10"/>
    <p:sldId id="280" r:id="rId11"/>
    <p:sldId id="264" r:id="rId12"/>
    <p:sldId id="265" r:id="rId13"/>
    <p:sldId id="266" r:id="rId14"/>
    <p:sldId id="271" r:id="rId15"/>
    <p:sldId id="269" r:id="rId16"/>
    <p:sldId id="267" r:id="rId17"/>
    <p:sldId id="278" r:id="rId18"/>
    <p:sldId id="270" r:id="rId19"/>
    <p:sldId id="268" r:id="rId20"/>
    <p:sldId id="272" r:id="rId21"/>
    <p:sldId id="273" r:id="rId22"/>
    <p:sldId id="274" r:id="rId23"/>
    <p:sldId id="275" r:id="rId24"/>
    <p:sldId id="276" r:id="rId25"/>
    <p:sldId id="277"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7/31/2017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EE20-A155-4428-AF91-9B2A65158232}"/>
              </a:ext>
            </a:extLst>
          </p:cNvPr>
          <p:cNvSpPr>
            <a:spLocks noGrp="1"/>
          </p:cNvSpPr>
          <p:nvPr>
            <p:ph type="ctrTitle"/>
          </p:nvPr>
        </p:nvSpPr>
        <p:spPr/>
        <p:txBody>
          <a:bodyPr/>
          <a:lstStyle/>
          <a:p>
            <a:r>
              <a:rPr lang="en-US" dirty="0"/>
              <a:t>Clinical Workflow Analysis Part 1</a:t>
            </a:r>
          </a:p>
        </p:txBody>
      </p:sp>
      <p:sp>
        <p:nvSpPr>
          <p:cNvPr id="3" name="Subtitle 2">
            <a:extLst>
              <a:ext uri="{FF2B5EF4-FFF2-40B4-BE49-F238E27FC236}">
                <a16:creationId xmlns:a16="http://schemas.microsoft.com/office/drawing/2014/main" id="{A10C5385-B0E0-496B-94F6-47D9032388F1}"/>
              </a:ext>
            </a:extLst>
          </p:cNvPr>
          <p:cNvSpPr>
            <a:spLocks noGrp="1"/>
          </p:cNvSpPr>
          <p:nvPr>
            <p:ph type="subTitle" idx="1"/>
          </p:nvPr>
        </p:nvSpPr>
        <p:spPr/>
        <p:txBody>
          <a:bodyPr/>
          <a:lstStyle/>
          <a:p>
            <a:r>
              <a:rPr lang="en-US" dirty="0"/>
              <a:t>Bob Marshall, MD MPH MISM FAAFP</a:t>
            </a:r>
          </a:p>
          <a:p>
            <a:r>
              <a:rPr lang="en-US" dirty="0"/>
              <a:t>DoD Clinical Informatics Fellowship</a:t>
            </a:r>
          </a:p>
        </p:txBody>
      </p:sp>
    </p:spTree>
    <p:extLst>
      <p:ext uri="{BB962C8B-B14F-4D97-AF65-F5344CB8AC3E}">
        <p14:creationId xmlns:p14="http://schemas.microsoft.com/office/powerpoint/2010/main" val="311319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D473-FABE-4CE3-A5B9-FD0B6D177334}"/>
              </a:ext>
            </a:extLst>
          </p:cNvPr>
          <p:cNvSpPr>
            <a:spLocks noGrp="1"/>
          </p:cNvSpPr>
          <p:nvPr>
            <p:ph type="title"/>
          </p:nvPr>
        </p:nvSpPr>
        <p:spPr/>
        <p:txBody>
          <a:bodyPr/>
          <a:lstStyle/>
          <a:p>
            <a:r>
              <a:rPr lang="en-US" dirty="0"/>
              <a:t>Basic Symbols for Workflow Mapping</a:t>
            </a:r>
          </a:p>
        </p:txBody>
      </p:sp>
      <p:pic>
        <p:nvPicPr>
          <p:cNvPr id="4" name="Picture 3">
            <a:extLst>
              <a:ext uri="{FF2B5EF4-FFF2-40B4-BE49-F238E27FC236}">
                <a16:creationId xmlns:a16="http://schemas.microsoft.com/office/drawing/2014/main" id="{D40F4181-C63B-4B57-A62B-B4B43162C92D}"/>
              </a:ext>
            </a:extLst>
          </p:cNvPr>
          <p:cNvPicPr>
            <a:picLocks noChangeAspect="1"/>
          </p:cNvPicPr>
          <p:nvPr/>
        </p:nvPicPr>
        <p:blipFill>
          <a:blip r:embed="rId2"/>
          <a:stretch>
            <a:fillRect/>
          </a:stretch>
        </p:blipFill>
        <p:spPr>
          <a:xfrm>
            <a:off x="954802" y="1911514"/>
            <a:ext cx="10164703" cy="3836142"/>
          </a:xfrm>
          <a:prstGeom prst="rect">
            <a:avLst/>
          </a:prstGeom>
        </p:spPr>
      </p:pic>
    </p:spTree>
    <p:extLst>
      <p:ext uri="{BB962C8B-B14F-4D97-AF65-F5344CB8AC3E}">
        <p14:creationId xmlns:p14="http://schemas.microsoft.com/office/powerpoint/2010/main" val="418941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F2FC-098E-464B-9C92-BEA93939C079}"/>
              </a:ext>
            </a:extLst>
          </p:cNvPr>
          <p:cNvSpPr>
            <a:spLocks noGrp="1"/>
          </p:cNvSpPr>
          <p:nvPr>
            <p:ph type="title"/>
          </p:nvPr>
        </p:nvSpPr>
        <p:spPr>
          <a:xfrm>
            <a:off x="1141413" y="618518"/>
            <a:ext cx="9905998" cy="725090"/>
          </a:xfrm>
        </p:spPr>
        <p:txBody>
          <a:bodyPr/>
          <a:lstStyle/>
          <a:p>
            <a:r>
              <a:rPr lang="en-US" dirty="0"/>
              <a:t>Workflow Tool Examples</a:t>
            </a:r>
          </a:p>
        </p:txBody>
      </p:sp>
      <p:pic>
        <p:nvPicPr>
          <p:cNvPr id="4" name="Picture 3">
            <a:extLst>
              <a:ext uri="{FF2B5EF4-FFF2-40B4-BE49-F238E27FC236}">
                <a16:creationId xmlns:a16="http://schemas.microsoft.com/office/drawing/2014/main" id="{0CDA46BC-1FD3-41DC-A5C6-5C41685391E9}"/>
              </a:ext>
            </a:extLst>
          </p:cNvPr>
          <p:cNvPicPr>
            <a:picLocks noChangeAspect="1"/>
          </p:cNvPicPr>
          <p:nvPr/>
        </p:nvPicPr>
        <p:blipFill rotWithShape="1">
          <a:blip r:embed="rId2"/>
          <a:srcRect l="54609" t="38333" b="20000"/>
          <a:stretch/>
        </p:blipFill>
        <p:spPr>
          <a:xfrm>
            <a:off x="1274762" y="1628775"/>
            <a:ext cx="9440863" cy="4874800"/>
          </a:xfrm>
          <a:prstGeom prst="rect">
            <a:avLst/>
          </a:prstGeom>
        </p:spPr>
      </p:pic>
    </p:spTree>
    <p:extLst>
      <p:ext uri="{BB962C8B-B14F-4D97-AF65-F5344CB8AC3E}">
        <p14:creationId xmlns:p14="http://schemas.microsoft.com/office/powerpoint/2010/main" val="3655152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A521-05D2-4E0F-BF13-2F568A4E9D84}"/>
              </a:ext>
            </a:extLst>
          </p:cNvPr>
          <p:cNvSpPr>
            <a:spLocks noGrp="1"/>
          </p:cNvSpPr>
          <p:nvPr>
            <p:ph type="title"/>
          </p:nvPr>
        </p:nvSpPr>
        <p:spPr/>
        <p:txBody>
          <a:bodyPr/>
          <a:lstStyle/>
          <a:p>
            <a:r>
              <a:rPr lang="en-US" dirty="0"/>
              <a:t>The Interview</a:t>
            </a:r>
          </a:p>
        </p:txBody>
      </p:sp>
      <p:sp>
        <p:nvSpPr>
          <p:cNvPr id="3" name="Content Placeholder 2">
            <a:extLst>
              <a:ext uri="{FF2B5EF4-FFF2-40B4-BE49-F238E27FC236}">
                <a16:creationId xmlns:a16="http://schemas.microsoft.com/office/drawing/2014/main" id="{62442E44-F6BC-470B-905A-BF94B32ED8DD}"/>
              </a:ext>
            </a:extLst>
          </p:cNvPr>
          <p:cNvSpPr>
            <a:spLocks noGrp="1"/>
          </p:cNvSpPr>
          <p:nvPr>
            <p:ph idx="1"/>
          </p:nvPr>
        </p:nvSpPr>
        <p:spPr/>
        <p:txBody>
          <a:bodyPr>
            <a:normAutofit lnSpcReduction="10000"/>
          </a:bodyPr>
          <a:lstStyle/>
          <a:p>
            <a:r>
              <a:rPr lang="en-US" dirty="0"/>
              <a:t>Interviews provide a means of eliciting information from a group of individuals regarding their opinions, behavior, or knowledge</a:t>
            </a:r>
          </a:p>
          <a:p>
            <a:r>
              <a:rPr lang="en-US" dirty="0"/>
              <a:t>They involve two or more people (interviewer and interviewee)</a:t>
            </a:r>
          </a:p>
          <a:p>
            <a:r>
              <a:rPr lang="en-US" dirty="0"/>
              <a:t>The interviewer is the individual collecting data, and the interviewee is the person providing the data</a:t>
            </a:r>
          </a:p>
          <a:p>
            <a:r>
              <a:rPr lang="en-US" dirty="0"/>
              <a:t>Interviews can be face-to-face or conducted over the phone or with other electronic communication methods</a:t>
            </a:r>
          </a:p>
        </p:txBody>
      </p:sp>
    </p:spTree>
    <p:extLst>
      <p:ext uri="{BB962C8B-B14F-4D97-AF65-F5344CB8AC3E}">
        <p14:creationId xmlns:p14="http://schemas.microsoft.com/office/powerpoint/2010/main" val="109891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A98B-7A1F-4E72-9ECE-6F884F92C328}"/>
              </a:ext>
            </a:extLst>
          </p:cNvPr>
          <p:cNvSpPr>
            <a:spLocks noGrp="1"/>
          </p:cNvSpPr>
          <p:nvPr>
            <p:ph type="title"/>
          </p:nvPr>
        </p:nvSpPr>
        <p:spPr>
          <a:xfrm>
            <a:off x="1141413" y="618518"/>
            <a:ext cx="9905998" cy="818396"/>
          </a:xfrm>
        </p:spPr>
        <p:txBody>
          <a:bodyPr/>
          <a:lstStyle/>
          <a:p>
            <a:r>
              <a:rPr lang="en-US" dirty="0"/>
              <a:t>Conducting the interview</a:t>
            </a:r>
          </a:p>
        </p:txBody>
      </p:sp>
      <p:sp>
        <p:nvSpPr>
          <p:cNvPr id="3" name="Content Placeholder 2">
            <a:extLst>
              <a:ext uri="{FF2B5EF4-FFF2-40B4-BE49-F238E27FC236}">
                <a16:creationId xmlns:a16="http://schemas.microsoft.com/office/drawing/2014/main" id="{3D2F8D00-7705-4728-BF4F-F19F917A58E0}"/>
              </a:ext>
            </a:extLst>
          </p:cNvPr>
          <p:cNvSpPr>
            <a:spLocks noGrp="1"/>
          </p:cNvSpPr>
          <p:nvPr>
            <p:ph idx="1"/>
          </p:nvPr>
        </p:nvSpPr>
        <p:spPr>
          <a:xfrm>
            <a:off x="1141412" y="1436914"/>
            <a:ext cx="9905999" cy="4963886"/>
          </a:xfrm>
        </p:spPr>
        <p:txBody>
          <a:bodyPr>
            <a:normAutofit lnSpcReduction="10000"/>
          </a:bodyPr>
          <a:lstStyle/>
          <a:p>
            <a:r>
              <a:rPr lang="en-US" dirty="0"/>
              <a:t>Be clear about the purpose of the interview</a:t>
            </a:r>
          </a:p>
          <a:p>
            <a:r>
              <a:rPr lang="en-US" dirty="0"/>
              <a:t>Prepare a list of questions</a:t>
            </a:r>
          </a:p>
          <a:p>
            <a:r>
              <a:rPr lang="en-US" dirty="0"/>
              <a:t>Decide on an interview method</a:t>
            </a:r>
          </a:p>
          <a:p>
            <a:r>
              <a:rPr lang="en-US" dirty="0"/>
              <a:t>Decide the number of interviews to conduct and who is present</a:t>
            </a:r>
          </a:p>
          <a:p>
            <a:r>
              <a:rPr lang="en-US" dirty="0"/>
              <a:t>Conduct practice interviews</a:t>
            </a:r>
          </a:p>
          <a:p>
            <a:r>
              <a:rPr lang="en-US" dirty="0"/>
              <a:t>Contact interviewees and schedule interviews</a:t>
            </a:r>
          </a:p>
          <a:p>
            <a:r>
              <a:rPr lang="en-US" dirty="0"/>
              <a:t>Decide how to collect the interview data – keep notes, record, etc.</a:t>
            </a:r>
          </a:p>
          <a:p>
            <a:r>
              <a:rPr lang="en-US" dirty="0"/>
              <a:t>Conduct Interviews</a:t>
            </a:r>
          </a:p>
          <a:p>
            <a:r>
              <a:rPr lang="en-US" dirty="0"/>
              <a:t>Transcribe notes and continue with data analysis</a:t>
            </a:r>
          </a:p>
        </p:txBody>
      </p:sp>
    </p:spTree>
    <p:extLst>
      <p:ext uri="{BB962C8B-B14F-4D97-AF65-F5344CB8AC3E}">
        <p14:creationId xmlns:p14="http://schemas.microsoft.com/office/powerpoint/2010/main" val="270109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609E-68D8-4C5A-8A39-1818B91FBC22}"/>
              </a:ext>
            </a:extLst>
          </p:cNvPr>
          <p:cNvSpPr>
            <a:spLocks noGrp="1"/>
          </p:cNvSpPr>
          <p:nvPr>
            <p:ph type="title"/>
          </p:nvPr>
        </p:nvSpPr>
        <p:spPr/>
        <p:txBody>
          <a:bodyPr/>
          <a:lstStyle/>
          <a:p>
            <a:r>
              <a:rPr lang="en-US" dirty="0"/>
              <a:t>Conducting a Workflow Assessment – Asking the Questions – an Example</a:t>
            </a:r>
          </a:p>
        </p:txBody>
      </p:sp>
      <p:sp>
        <p:nvSpPr>
          <p:cNvPr id="3" name="Content Placeholder 2">
            <a:extLst>
              <a:ext uri="{FF2B5EF4-FFF2-40B4-BE49-F238E27FC236}">
                <a16:creationId xmlns:a16="http://schemas.microsoft.com/office/drawing/2014/main" id="{0B77AA09-3A88-48D8-98AD-BB1DADCBC23B}"/>
              </a:ext>
            </a:extLst>
          </p:cNvPr>
          <p:cNvSpPr>
            <a:spLocks noGrp="1"/>
          </p:cNvSpPr>
          <p:nvPr>
            <p:ph idx="1"/>
          </p:nvPr>
        </p:nvSpPr>
        <p:spPr/>
        <p:txBody>
          <a:bodyPr>
            <a:normAutofit lnSpcReduction="10000"/>
          </a:bodyPr>
          <a:lstStyle/>
          <a:p>
            <a:r>
              <a:rPr lang="en-US" dirty="0"/>
              <a:t>What is the first step that occurs when a patient presents for check-in?</a:t>
            </a:r>
          </a:p>
          <a:p>
            <a:r>
              <a:rPr lang="en-US" dirty="0"/>
              <a:t>What are the next steps…in order? Think of every detail if possible, even if you usually do each subsequent step automatically. </a:t>
            </a:r>
          </a:p>
          <a:p>
            <a:r>
              <a:rPr lang="en-US" dirty="0"/>
              <a:t>What is the last step you do before handing off the patient to the next person?</a:t>
            </a:r>
          </a:p>
          <a:p>
            <a:r>
              <a:rPr lang="en-US" dirty="0"/>
              <a:t>How do you complete the handoff to the next person?</a:t>
            </a:r>
          </a:p>
          <a:p>
            <a:r>
              <a:rPr lang="en-US" dirty="0"/>
              <a:t>Any other tasks/steps you might do, even if they only occur occasionally?</a:t>
            </a:r>
          </a:p>
        </p:txBody>
      </p:sp>
    </p:spTree>
    <p:extLst>
      <p:ext uri="{BB962C8B-B14F-4D97-AF65-F5344CB8AC3E}">
        <p14:creationId xmlns:p14="http://schemas.microsoft.com/office/powerpoint/2010/main" val="216632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C9C61-04A7-4B7C-B571-8BEFC2B9C067}"/>
              </a:ext>
            </a:extLst>
          </p:cNvPr>
          <p:cNvSpPr>
            <a:spLocks noGrp="1"/>
          </p:cNvSpPr>
          <p:nvPr>
            <p:ph type="title"/>
          </p:nvPr>
        </p:nvSpPr>
        <p:spPr/>
        <p:txBody>
          <a:bodyPr/>
          <a:lstStyle/>
          <a:p>
            <a:r>
              <a:rPr lang="en-US" dirty="0"/>
              <a:t>Example of a Clinic Visit Workflow</a:t>
            </a:r>
          </a:p>
        </p:txBody>
      </p:sp>
      <p:sp>
        <p:nvSpPr>
          <p:cNvPr id="5" name="Text Placeholder 4">
            <a:extLst>
              <a:ext uri="{FF2B5EF4-FFF2-40B4-BE49-F238E27FC236}">
                <a16:creationId xmlns:a16="http://schemas.microsoft.com/office/drawing/2014/main" id="{E4C9C88A-6E17-4840-A854-6410F8B2FD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865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C6DF96-D785-479C-AA98-D66AEF514796}"/>
              </a:ext>
            </a:extLst>
          </p:cNvPr>
          <p:cNvPicPr>
            <a:picLocks noChangeAspect="1"/>
          </p:cNvPicPr>
          <p:nvPr/>
        </p:nvPicPr>
        <p:blipFill>
          <a:blip r:embed="rId2"/>
          <a:stretch>
            <a:fillRect/>
          </a:stretch>
        </p:blipFill>
        <p:spPr>
          <a:xfrm>
            <a:off x="3435051" y="0"/>
            <a:ext cx="5321897" cy="6858000"/>
          </a:xfrm>
          <a:prstGeom prst="rect">
            <a:avLst/>
          </a:prstGeom>
        </p:spPr>
      </p:pic>
    </p:spTree>
    <p:extLst>
      <p:ext uri="{BB962C8B-B14F-4D97-AF65-F5344CB8AC3E}">
        <p14:creationId xmlns:p14="http://schemas.microsoft.com/office/powerpoint/2010/main" val="15224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 text&#10;&#10;Description generated with very high confidence">
            <a:extLst>
              <a:ext uri="{FF2B5EF4-FFF2-40B4-BE49-F238E27FC236}">
                <a16:creationId xmlns:a16="http://schemas.microsoft.com/office/drawing/2014/main" id="{E3C0638E-D5F3-4CC9-AD0D-B351C94BBAF9}"/>
              </a:ext>
            </a:extLst>
          </p:cNvPr>
          <p:cNvPicPr>
            <a:picLocks noChangeAspect="1"/>
          </p:cNvPicPr>
          <p:nvPr/>
        </p:nvPicPr>
        <p:blipFill>
          <a:blip r:embed="rId2"/>
          <a:stretch>
            <a:fillRect/>
          </a:stretch>
        </p:blipFill>
        <p:spPr>
          <a:xfrm>
            <a:off x="2681072" y="0"/>
            <a:ext cx="6829855" cy="6858000"/>
          </a:xfrm>
          <a:prstGeom prst="rect">
            <a:avLst/>
          </a:prstGeom>
        </p:spPr>
      </p:pic>
    </p:spTree>
    <p:extLst>
      <p:ext uri="{BB962C8B-B14F-4D97-AF65-F5344CB8AC3E}">
        <p14:creationId xmlns:p14="http://schemas.microsoft.com/office/powerpoint/2010/main" val="354865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3920-558A-4465-9100-833247FF296D}"/>
              </a:ext>
            </a:extLst>
          </p:cNvPr>
          <p:cNvSpPr>
            <a:spLocks noGrp="1"/>
          </p:cNvSpPr>
          <p:nvPr>
            <p:ph type="title"/>
          </p:nvPr>
        </p:nvSpPr>
        <p:spPr/>
        <p:txBody>
          <a:bodyPr/>
          <a:lstStyle/>
          <a:p>
            <a:r>
              <a:rPr lang="en-US" dirty="0"/>
              <a:t>Pre- and Post-implementation Steps Involving Workflow Analysis</a:t>
            </a:r>
          </a:p>
        </p:txBody>
      </p:sp>
      <p:sp>
        <p:nvSpPr>
          <p:cNvPr id="3" name="Text Placeholder 2">
            <a:extLst>
              <a:ext uri="{FF2B5EF4-FFF2-40B4-BE49-F238E27FC236}">
                <a16:creationId xmlns:a16="http://schemas.microsoft.com/office/drawing/2014/main" id="{DB5EC185-B8B6-4C1C-8090-4BA8E18221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138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D8090-38BD-416D-BC4E-06AA1F3189E0}"/>
              </a:ext>
            </a:extLst>
          </p:cNvPr>
          <p:cNvPicPr>
            <a:picLocks noChangeAspect="1"/>
          </p:cNvPicPr>
          <p:nvPr/>
        </p:nvPicPr>
        <p:blipFill>
          <a:blip r:embed="rId2"/>
          <a:stretch>
            <a:fillRect/>
          </a:stretch>
        </p:blipFill>
        <p:spPr>
          <a:xfrm>
            <a:off x="2094824" y="0"/>
            <a:ext cx="8002352" cy="6858000"/>
          </a:xfrm>
          <a:prstGeom prst="rect">
            <a:avLst/>
          </a:prstGeom>
        </p:spPr>
      </p:pic>
    </p:spTree>
    <p:extLst>
      <p:ext uri="{BB962C8B-B14F-4D97-AF65-F5344CB8AC3E}">
        <p14:creationId xmlns:p14="http://schemas.microsoft.com/office/powerpoint/2010/main" val="75034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AAE6-9BB5-43A3-98E4-D26F41CFE16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B182A07-74E8-4588-A775-CBA1FD67C810}"/>
              </a:ext>
            </a:extLst>
          </p:cNvPr>
          <p:cNvSpPr>
            <a:spLocks noGrp="1"/>
          </p:cNvSpPr>
          <p:nvPr>
            <p:ph idx="1"/>
          </p:nvPr>
        </p:nvSpPr>
        <p:spPr/>
        <p:txBody>
          <a:bodyPr/>
          <a:lstStyle/>
          <a:p>
            <a:r>
              <a:rPr lang="en-US" dirty="0"/>
              <a:t>Discuss overview of Workflow Analysis </a:t>
            </a:r>
          </a:p>
          <a:p>
            <a:r>
              <a:rPr lang="en-US" dirty="0"/>
              <a:t>Review the why and how of workflow analysis</a:t>
            </a:r>
          </a:p>
          <a:p>
            <a:r>
              <a:rPr lang="en-US" dirty="0"/>
              <a:t>Go over the methods for workflow analysis</a:t>
            </a:r>
          </a:p>
          <a:p>
            <a:r>
              <a:rPr lang="en-US" dirty="0"/>
              <a:t>Show and discuss the different views for the workflow analysis techniques</a:t>
            </a:r>
          </a:p>
          <a:p>
            <a:r>
              <a:rPr lang="en-US" dirty="0"/>
              <a:t>Review the questionnaires about capturing the </a:t>
            </a:r>
            <a:r>
              <a:rPr lang="en-US"/>
              <a:t>workflow analysis data</a:t>
            </a:r>
            <a:endParaRPr lang="en-US" dirty="0"/>
          </a:p>
          <a:p>
            <a:endParaRPr lang="en-US" dirty="0"/>
          </a:p>
        </p:txBody>
      </p:sp>
    </p:spTree>
    <p:extLst>
      <p:ext uri="{BB962C8B-B14F-4D97-AF65-F5344CB8AC3E}">
        <p14:creationId xmlns:p14="http://schemas.microsoft.com/office/powerpoint/2010/main" val="305493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38C5-7C1E-46DA-8748-AC7C024F5B49}"/>
              </a:ext>
            </a:extLst>
          </p:cNvPr>
          <p:cNvSpPr>
            <a:spLocks noGrp="1"/>
          </p:cNvSpPr>
          <p:nvPr>
            <p:ph type="title"/>
          </p:nvPr>
        </p:nvSpPr>
        <p:spPr/>
        <p:txBody>
          <a:bodyPr/>
          <a:lstStyle/>
          <a:p>
            <a:r>
              <a:rPr lang="en-US" dirty="0"/>
              <a:t>Capturing the Data</a:t>
            </a:r>
          </a:p>
        </p:txBody>
      </p:sp>
      <p:sp>
        <p:nvSpPr>
          <p:cNvPr id="3" name="Content Placeholder 2">
            <a:extLst>
              <a:ext uri="{FF2B5EF4-FFF2-40B4-BE49-F238E27FC236}">
                <a16:creationId xmlns:a16="http://schemas.microsoft.com/office/drawing/2014/main" id="{E6144715-A57F-41A5-9DAA-9F2EF283FB27}"/>
              </a:ext>
            </a:extLst>
          </p:cNvPr>
          <p:cNvSpPr>
            <a:spLocks noGrp="1"/>
          </p:cNvSpPr>
          <p:nvPr>
            <p:ph idx="1"/>
          </p:nvPr>
        </p:nvSpPr>
        <p:spPr/>
        <p:txBody>
          <a:bodyPr>
            <a:normAutofit lnSpcReduction="10000"/>
          </a:bodyPr>
          <a:lstStyle/>
          <a:p>
            <a:r>
              <a:rPr lang="en-US" dirty="0"/>
              <a:t>Can use a number of methodologies to capture the data.</a:t>
            </a:r>
          </a:p>
          <a:p>
            <a:r>
              <a:rPr lang="en-US" dirty="0"/>
              <a:t>One of the simplest is Post-it pads, where each step goes in an individual page</a:t>
            </a:r>
          </a:p>
          <a:p>
            <a:r>
              <a:rPr lang="en-US" dirty="0"/>
              <a:t>Alternatively, you can write each step down on a sheet of paper and then transfer them to Post-it pads or some other method of demonstrating flow</a:t>
            </a:r>
          </a:p>
          <a:p>
            <a:r>
              <a:rPr lang="en-US" dirty="0"/>
              <a:t>Another option is to use flowcharting software to capture the flow – both Windows and Apple devices have such software</a:t>
            </a:r>
          </a:p>
        </p:txBody>
      </p:sp>
    </p:spTree>
    <p:extLst>
      <p:ext uri="{BB962C8B-B14F-4D97-AF65-F5344CB8AC3E}">
        <p14:creationId xmlns:p14="http://schemas.microsoft.com/office/powerpoint/2010/main" val="120665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387-0E45-449B-8C03-06D30DE4456E}"/>
              </a:ext>
            </a:extLst>
          </p:cNvPr>
          <p:cNvSpPr>
            <a:spLocks noGrp="1"/>
          </p:cNvSpPr>
          <p:nvPr>
            <p:ph type="title"/>
          </p:nvPr>
        </p:nvSpPr>
        <p:spPr>
          <a:xfrm>
            <a:off x="1141413" y="618518"/>
            <a:ext cx="9905998" cy="781074"/>
          </a:xfrm>
        </p:spPr>
        <p:txBody>
          <a:bodyPr/>
          <a:lstStyle/>
          <a:p>
            <a:r>
              <a:rPr lang="en-US" dirty="0"/>
              <a:t>Using a Flowcharting Tool – one example</a:t>
            </a:r>
          </a:p>
        </p:txBody>
      </p:sp>
      <p:sp>
        <p:nvSpPr>
          <p:cNvPr id="3" name="Content Placeholder 2">
            <a:extLst>
              <a:ext uri="{FF2B5EF4-FFF2-40B4-BE49-F238E27FC236}">
                <a16:creationId xmlns:a16="http://schemas.microsoft.com/office/drawing/2014/main" id="{14FECA29-F9E7-430B-AA2A-E557C6D1DBBF}"/>
              </a:ext>
            </a:extLst>
          </p:cNvPr>
          <p:cNvSpPr>
            <a:spLocks noGrp="1"/>
          </p:cNvSpPr>
          <p:nvPr>
            <p:ph idx="1"/>
          </p:nvPr>
        </p:nvSpPr>
        <p:spPr>
          <a:xfrm>
            <a:off x="1141412" y="1399592"/>
            <a:ext cx="9905999" cy="4833257"/>
          </a:xfrm>
        </p:spPr>
        <p:txBody>
          <a:bodyPr>
            <a:normAutofit fontScale="77500" lnSpcReduction="20000"/>
          </a:bodyPr>
          <a:lstStyle/>
          <a:p>
            <a:r>
              <a:rPr lang="en-US" dirty="0"/>
              <a:t>DEFINE THE PROCESS represented in the flowchart.</a:t>
            </a:r>
          </a:p>
          <a:p>
            <a:r>
              <a:rPr lang="en-US" dirty="0"/>
              <a:t>DETERMINE ALL INDIVIDUALS, DEPARTMENTS, AND GROUPS INVOLVED in the process. </a:t>
            </a:r>
          </a:p>
          <a:p>
            <a:r>
              <a:rPr lang="en-US" dirty="0"/>
              <a:t>BRAINSTORM THE STEPS in the process. The specific sequence is less important than determining all of the steps at this point (although thinking sequentially may help identify any missing steps).</a:t>
            </a:r>
          </a:p>
          <a:p>
            <a:r>
              <a:rPr lang="en-US" dirty="0"/>
              <a:t>CONSTRUCT THE FLOWCHART GRAPHICALLY using rows or columns corresponding to the associated work units</a:t>
            </a:r>
          </a:p>
          <a:p>
            <a:r>
              <a:rPr lang="en-US" dirty="0"/>
              <a:t>ARRANGE THE STEPS SEQUENTIALLY. Place the card with the first step in the column or row that corresponds to the player responsible for it. The second step should be placed further along in the process to show that it occurs later in time, opposite that step's player. Continue in this fashion until all the steps have been placed in the respective lane of the responsible player.</a:t>
            </a:r>
          </a:p>
          <a:p>
            <a:r>
              <a:rPr lang="en-US" dirty="0"/>
              <a:t>DRAW ARROWS between cards to show the process flow. </a:t>
            </a:r>
          </a:p>
          <a:p>
            <a:r>
              <a:rPr lang="en-US" dirty="0"/>
              <a:t>REVIEW THE FLOWCHART and validate its accuracy with other individuals who are actually involved in the process.</a:t>
            </a:r>
          </a:p>
          <a:p>
            <a:endParaRPr lang="en-US" dirty="0"/>
          </a:p>
        </p:txBody>
      </p:sp>
    </p:spTree>
    <p:extLst>
      <p:ext uri="{BB962C8B-B14F-4D97-AF65-F5344CB8AC3E}">
        <p14:creationId xmlns:p14="http://schemas.microsoft.com/office/powerpoint/2010/main" val="15195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generated with very high confidence">
            <a:extLst>
              <a:ext uri="{FF2B5EF4-FFF2-40B4-BE49-F238E27FC236}">
                <a16:creationId xmlns:a16="http://schemas.microsoft.com/office/drawing/2014/main" id="{4730E360-85E3-4F8A-BEAD-1336B1D8E478}"/>
              </a:ext>
            </a:extLst>
          </p:cNvPr>
          <p:cNvPicPr>
            <a:picLocks noChangeAspect="1"/>
          </p:cNvPicPr>
          <p:nvPr/>
        </p:nvPicPr>
        <p:blipFill>
          <a:blip r:embed="rId2"/>
          <a:stretch>
            <a:fillRect/>
          </a:stretch>
        </p:blipFill>
        <p:spPr>
          <a:xfrm>
            <a:off x="1658470" y="0"/>
            <a:ext cx="8875059" cy="6858000"/>
          </a:xfrm>
          <a:prstGeom prst="rect">
            <a:avLst/>
          </a:prstGeom>
        </p:spPr>
      </p:pic>
    </p:spTree>
    <p:extLst>
      <p:ext uri="{BB962C8B-B14F-4D97-AF65-F5344CB8AC3E}">
        <p14:creationId xmlns:p14="http://schemas.microsoft.com/office/powerpoint/2010/main" val="227509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AF21-714F-41B0-AEAE-FB4CEB68F24C}"/>
              </a:ext>
            </a:extLst>
          </p:cNvPr>
          <p:cNvSpPr>
            <a:spLocks noGrp="1"/>
          </p:cNvSpPr>
          <p:nvPr>
            <p:ph type="title"/>
          </p:nvPr>
        </p:nvSpPr>
        <p:spPr/>
        <p:txBody>
          <a:bodyPr/>
          <a:lstStyle/>
          <a:p>
            <a:r>
              <a:rPr lang="en-US" dirty="0"/>
              <a:t>Mapping out Workflow with Post-It Notes</a:t>
            </a:r>
          </a:p>
        </p:txBody>
      </p:sp>
      <p:sp>
        <p:nvSpPr>
          <p:cNvPr id="3" name="Text Placeholder 2">
            <a:extLst>
              <a:ext uri="{FF2B5EF4-FFF2-40B4-BE49-F238E27FC236}">
                <a16:creationId xmlns:a16="http://schemas.microsoft.com/office/drawing/2014/main" id="{DD95930B-ECC9-4429-A560-7028AE5952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389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truck, thing&#10;&#10;Description generated with high confidence">
            <a:extLst>
              <a:ext uri="{FF2B5EF4-FFF2-40B4-BE49-F238E27FC236}">
                <a16:creationId xmlns:a16="http://schemas.microsoft.com/office/drawing/2014/main" id="{D7DBD913-DB09-4322-A246-FC7B63514BF0}"/>
              </a:ext>
            </a:extLst>
          </p:cNvPr>
          <p:cNvPicPr>
            <a:picLocks noChangeAspect="1"/>
          </p:cNvPicPr>
          <p:nvPr/>
        </p:nvPicPr>
        <p:blipFill>
          <a:blip r:embed="rId2"/>
          <a:stretch>
            <a:fillRect/>
          </a:stretch>
        </p:blipFill>
        <p:spPr>
          <a:xfrm>
            <a:off x="1847461" y="242595"/>
            <a:ext cx="8658808" cy="6494106"/>
          </a:xfrm>
          <a:prstGeom prst="rect">
            <a:avLst/>
          </a:prstGeom>
        </p:spPr>
      </p:pic>
    </p:spTree>
    <p:extLst>
      <p:ext uri="{BB962C8B-B14F-4D97-AF65-F5344CB8AC3E}">
        <p14:creationId xmlns:p14="http://schemas.microsoft.com/office/powerpoint/2010/main" val="2730091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F6F5F352-920F-4B58-B22F-DF3AB85AC6ED}"/>
              </a:ext>
            </a:extLst>
          </p:cNvPr>
          <p:cNvPicPr>
            <a:picLocks noChangeAspect="1"/>
          </p:cNvPicPr>
          <p:nvPr/>
        </p:nvPicPr>
        <p:blipFill>
          <a:blip r:embed="rId2"/>
          <a:stretch>
            <a:fillRect/>
          </a:stretch>
        </p:blipFill>
        <p:spPr>
          <a:xfrm>
            <a:off x="1434087" y="223935"/>
            <a:ext cx="9370762" cy="6442399"/>
          </a:xfrm>
          <a:prstGeom prst="rect">
            <a:avLst/>
          </a:prstGeom>
        </p:spPr>
      </p:pic>
    </p:spTree>
    <p:extLst>
      <p:ext uri="{BB962C8B-B14F-4D97-AF65-F5344CB8AC3E}">
        <p14:creationId xmlns:p14="http://schemas.microsoft.com/office/powerpoint/2010/main" val="2437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8242-EB66-4E2F-96B3-2CCF33134A61}"/>
              </a:ext>
            </a:extLst>
          </p:cNvPr>
          <p:cNvSpPr>
            <a:spLocks noGrp="1"/>
          </p:cNvSpPr>
          <p:nvPr>
            <p:ph type="title"/>
          </p:nvPr>
        </p:nvSpPr>
        <p:spPr/>
        <p:txBody>
          <a:bodyPr/>
          <a:lstStyle/>
          <a:p>
            <a:r>
              <a:rPr lang="en-US" dirty="0"/>
              <a:t>Questions</a:t>
            </a:r>
          </a:p>
        </p:txBody>
      </p:sp>
      <p:pic>
        <p:nvPicPr>
          <p:cNvPr id="4" name="Picture 3" descr="A picture containing screenshot&#10;&#10;Description generated with high confidence">
            <a:extLst>
              <a:ext uri="{FF2B5EF4-FFF2-40B4-BE49-F238E27FC236}">
                <a16:creationId xmlns:a16="http://schemas.microsoft.com/office/drawing/2014/main" id="{8D1D3679-06F8-4DC7-AA36-08638FB0D482}"/>
              </a:ext>
            </a:extLst>
          </p:cNvPr>
          <p:cNvPicPr>
            <a:picLocks noChangeAspect="1"/>
          </p:cNvPicPr>
          <p:nvPr/>
        </p:nvPicPr>
        <p:blipFill>
          <a:blip r:embed="rId2"/>
          <a:stretch>
            <a:fillRect/>
          </a:stretch>
        </p:blipFill>
        <p:spPr>
          <a:xfrm>
            <a:off x="1356534" y="1829189"/>
            <a:ext cx="8844741" cy="4743868"/>
          </a:xfrm>
          <a:prstGeom prst="rect">
            <a:avLst/>
          </a:prstGeom>
        </p:spPr>
      </p:pic>
    </p:spTree>
    <p:extLst>
      <p:ext uri="{BB962C8B-B14F-4D97-AF65-F5344CB8AC3E}">
        <p14:creationId xmlns:p14="http://schemas.microsoft.com/office/powerpoint/2010/main" val="316530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DA19-E616-4937-AF5C-A18CF294D5A9}"/>
              </a:ext>
            </a:extLst>
          </p:cNvPr>
          <p:cNvSpPr>
            <a:spLocks noGrp="1"/>
          </p:cNvSpPr>
          <p:nvPr>
            <p:ph type="title"/>
          </p:nvPr>
        </p:nvSpPr>
        <p:spPr/>
        <p:txBody>
          <a:bodyPr/>
          <a:lstStyle/>
          <a:p>
            <a:r>
              <a:rPr lang="en-US" dirty="0"/>
              <a:t>What is workflow?</a:t>
            </a:r>
          </a:p>
        </p:txBody>
      </p:sp>
      <p:sp>
        <p:nvSpPr>
          <p:cNvPr id="3" name="Content Placeholder 2">
            <a:extLst>
              <a:ext uri="{FF2B5EF4-FFF2-40B4-BE49-F238E27FC236}">
                <a16:creationId xmlns:a16="http://schemas.microsoft.com/office/drawing/2014/main" id="{3FDA188C-5BE6-4240-BDD4-DC5DA6D5AA9D}"/>
              </a:ext>
            </a:extLst>
          </p:cNvPr>
          <p:cNvSpPr>
            <a:spLocks noGrp="1"/>
          </p:cNvSpPr>
          <p:nvPr>
            <p:ph idx="1"/>
          </p:nvPr>
        </p:nvSpPr>
        <p:spPr/>
        <p:txBody>
          <a:bodyPr/>
          <a:lstStyle/>
          <a:p>
            <a:r>
              <a:rPr lang="en-US" dirty="0"/>
              <a:t>Workflow is the sequence of physical and mental tasks performed by various people within and between work environments. </a:t>
            </a:r>
          </a:p>
          <a:p>
            <a:r>
              <a:rPr lang="en-US" dirty="0"/>
              <a:t>It can occur at several levels (one person, between people, across organizations) and can occur sequentially or simultaneously</a:t>
            </a:r>
          </a:p>
        </p:txBody>
      </p:sp>
    </p:spTree>
    <p:extLst>
      <p:ext uri="{BB962C8B-B14F-4D97-AF65-F5344CB8AC3E}">
        <p14:creationId xmlns:p14="http://schemas.microsoft.com/office/powerpoint/2010/main" val="403309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ECF0-629D-4B89-A707-641D9A3B33EF}"/>
              </a:ext>
            </a:extLst>
          </p:cNvPr>
          <p:cNvSpPr>
            <a:spLocks noGrp="1"/>
          </p:cNvSpPr>
          <p:nvPr>
            <p:ph type="title"/>
          </p:nvPr>
        </p:nvSpPr>
        <p:spPr/>
        <p:txBody>
          <a:bodyPr/>
          <a:lstStyle/>
          <a:p>
            <a:r>
              <a:rPr lang="en-US" dirty="0"/>
              <a:t>Why Do Clinical Workflow Analysis   </a:t>
            </a:r>
            <a:r>
              <a:rPr lang="en-US" sz="3200" dirty="0"/>
              <a:t>1of 2</a:t>
            </a:r>
            <a:r>
              <a:rPr lang="en-US" dirty="0"/>
              <a:t>    </a:t>
            </a:r>
          </a:p>
        </p:txBody>
      </p:sp>
      <p:sp>
        <p:nvSpPr>
          <p:cNvPr id="3" name="Content Placeholder 2">
            <a:extLst>
              <a:ext uri="{FF2B5EF4-FFF2-40B4-BE49-F238E27FC236}">
                <a16:creationId xmlns:a16="http://schemas.microsoft.com/office/drawing/2014/main" id="{DB2F7C33-5673-4551-8E3D-7DE2D6E0B8CE}"/>
              </a:ext>
            </a:extLst>
          </p:cNvPr>
          <p:cNvSpPr>
            <a:spLocks noGrp="1"/>
          </p:cNvSpPr>
          <p:nvPr>
            <p:ph idx="1"/>
          </p:nvPr>
        </p:nvSpPr>
        <p:spPr/>
        <p:txBody>
          <a:bodyPr/>
          <a:lstStyle/>
          <a:p>
            <a:r>
              <a:rPr lang="en-US" dirty="0"/>
              <a:t>Clinical workflow tends to be quite complex with multiple people involved and sometimes multiple departments or facilities</a:t>
            </a:r>
          </a:p>
          <a:p>
            <a:r>
              <a:rPr lang="en-US" dirty="0"/>
              <a:t>Often, multiple processes need to be coordinated, with time-sensitive material information exchanged to others, including patients</a:t>
            </a:r>
          </a:p>
          <a:p>
            <a:r>
              <a:rPr lang="en-US" dirty="0"/>
              <a:t>Documenting these processes can lead to better understanding of how different tasks interact and have dependencies on others</a:t>
            </a:r>
          </a:p>
        </p:txBody>
      </p:sp>
    </p:spTree>
    <p:extLst>
      <p:ext uri="{BB962C8B-B14F-4D97-AF65-F5344CB8AC3E}">
        <p14:creationId xmlns:p14="http://schemas.microsoft.com/office/powerpoint/2010/main" val="337622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393B-0F69-40BA-A4E0-B2446F805E60}"/>
              </a:ext>
            </a:extLst>
          </p:cNvPr>
          <p:cNvSpPr>
            <a:spLocks noGrp="1"/>
          </p:cNvSpPr>
          <p:nvPr>
            <p:ph type="title"/>
          </p:nvPr>
        </p:nvSpPr>
        <p:spPr/>
        <p:txBody>
          <a:bodyPr/>
          <a:lstStyle/>
          <a:p>
            <a:r>
              <a:rPr lang="en-US" dirty="0"/>
              <a:t>Why Do Clinical Workflow Analysis   </a:t>
            </a:r>
            <a:r>
              <a:rPr lang="en-US" sz="3200" dirty="0"/>
              <a:t>2 of 2</a:t>
            </a:r>
          </a:p>
        </p:txBody>
      </p:sp>
      <p:sp>
        <p:nvSpPr>
          <p:cNvPr id="3" name="Content Placeholder 2">
            <a:extLst>
              <a:ext uri="{FF2B5EF4-FFF2-40B4-BE49-F238E27FC236}">
                <a16:creationId xmlns:a16="http://schemas.microsoft.com/office/drawing/2014/main" id="{456AD1E6-DD2A-4255-B22C-77853B6A3FD0}"/>
              </a:ext>
            </a:extLst>
          </p:cNvPr>
          <p:cNvSpPr>
            <a:spLocks noGrp="1"/>
          </p:cNvSpPr>
          <p:nvPr>
            <p:ph idx="1"/>
          </p:nvPr>
        </p:nvSpPr>
        <p:spPr/>
        <p:txBody>
          <a:bodyPr/>
          <a:lstStyle/>
          <a:p>
            <a:r>
              <a:rPr lang="en-US" dirty="0"/>
              <a:t>Understanding the various tasks and the steps to complete them can identify inefficiencies, redundancies and potential errors</a:t>
            </a:r>
          </a:p>
          <a:p>
            <a:r>
              <a:rPr lang="en-US" dirty="0"/>
              <a:t>By better understanding these existing or potential issues, clinics, departments and facilities can save time and money at multiple levels, increase staff satisfaction and improve the patient experience (which can include patient safety)</a:t>
            </a:r>
          </a:p>
        </p:txBody>
      </p:sp>
    </p:spTree>
    <p:extLst>
      <p:ext uri="{BB962C8B-B14F-4D97-AF65-F5344CB8AC3E}">
        <p14:creationId xmlns:p14="http://schemas.microsoft.com/office/powerpoint/2010/main" val="208300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5E72-98B9-4394-8927-313E6A920D00}"/>
              </a:ext>
            </a:extLst>
          </p:cNvPr>
          <p:cNvSpPr>
            <a:spLocks noGrp="1"/>
          </p:cNvSpPr>
          <p:nvPr>
            <p:ph type="title"/>
          </p:nvPr>
        </p:nvSpPr>
        <p:spPr/>
        <p:txBody>
          <a:bodyPr/>
          <a:lstStyle/>
          <a:p>
            <a:r>
              <a:rPr lang="en-US" dirty="0"/>
              <a:t>What are the consequences of not analyzing and revising workflow?</a:t>
            </a:r>
          </a:p>
        </p:txBody>
      </p:sp>
      <p:sp>
        <p:nvSpPr>
          <p:cNvPr id="3" name="Content Placeholder 2">
            <a:extLst>
              <a:ext uri="{FF2B5EF4-FFF2-40B4-BE49-F238E27FC236}">
                <a16:creationId xmlns:a16="http://schemas.microsoft.com/office/drawing/2014/main" id="{4559EE03-2A56-44EA-827F-FF6F4FE7C5F9}"/>
              </a:ext>
            </a:extLst>
          </p:cNvPr>
          <p:cNvSpPr>
            <a:spLocks noGrp="1"/>
          </p:cNvSpPr>
          <p:nvPr>
            <p:ph idx="1"/>
          </p:nvPr>
        </p:nvSpPr>
        <p:spPr/>
        <p:txBody>
          <a:bodyPr/>
          <a:lstStyle/>
          <a:p>
            <a:r>
              <a:rPr lang="en-US" dirty="0"/>
              <a:t>Research assessing health IT implementations demonstrates that delays in patient care, billing, and communication are likely to occur if workflow is not taken into account. </a:t>
            </a:r>
          </a:p>
          <a:p>
            <a:r>
              <a:rPr lang="en-US" dirty="0"/>
              <a:t>This is generally due to the fact that clinical and practice management requirements are overlooked or oversimplified</a:t>
            </a:r>
          </a:p>
        </p:txBody>
      </p:sp>
    </p:spTree>
    <p:extLst>
      <p:ext uri="{BB962C8B-B14F-4D97-AF65-F5344CB8AC3E}">
        <p14:creationId xmlns:p14="http://schemas.microsoft.com/office/powerpoint/2010/main" val="356877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4D18-33DC-4B7C-AA70-6A396663B02D}"/>
              </a:ext>
            </a:extLst>
          </p:cNvPr>
          <p:cNvSpPr>
            <a:spLocks noGrp="1"/>
          </p:cNvSpPr>
          <p:nvPr>
            <p:ph type="title"/>
          </p:nvPr>
        </p:nvSpPr>
        <p:spPr/>
        <p:txBody>
          <a:bodyPr/>
          <a:lstStyle/>
          <a:p>
            <a:r>
              <a:rPr lang="en-US" dirty="0"/>
              <a:t>How do I analyze workflow? Five things to keep in mind </a:t>
            </a:r>
          </a:p>
        </p:txBody>
      </p:sp>
      <p:sp>
        <p:nvSpPr>
          <p:cNvPr id="3" name="Content Placeholder 2">
            <a:extLst>
              <a:ext uri="{FF2B5EF4-FFF2-40B4-BE49-F238E27FC236}">
                <a16:creationId xmlns:a16="http://schemas.microsoft.com/office/drawing/2014/main" id="{86B9C17A-194D-4313-91A7-BA55357E755A}"/>
              </a:ext>
            </a:extLst>
          </p:cNvPr>
          <p:cNvSpPr>
            <a:spLocks noGrp="1"/>
          </p:cNvSpPr>
          <p:nvPr>
            <p:ph idx="1"/>
          </p:nvPr>
        </p:nvSpPr>
        <p:spPr/>
        <p:txBody>
          <a:bodyPr>
            <a:normAutofit lnSpcReduction="10000"/>
          </a:bodyPr>
          <a:lstStyle/>
          <a:p>
            <a:r>
              <a:rPr lang="en-US" dirty="0"/>
              <a:t>Maintain an open and constructive environment</a:t>
            </a:r>
          </a:p>
          <a:p>
            <a:r>
              <a:rPr lang="en-US" dirty="0"/>
              <a:t>Focus on the system or process, not the people</a:t>
            </a:r>
          </a:p>
          <a:p>
            <a:r>
              <a:rPr lang="en-US" dirty="0"/>
              <a:t>Before mentioning a variation of the process, think about whether this event was a one-time occurrence or a habit</a:t>
            </a:r>
          </a:p>
          <a:p>
            <a:r>
              <a:rPr lang="en-US" dirty="0"/>
              <a:t>Map out the process you currently have (not the one you wish you had) so your team can pinpoint flaws in the process and improve them</a:t>
            </a:r>
          </a:p>
          <a:p>
            <a:r>
              <a:rPr lang="en-US" dirty="0"/>
              <a:t>Workflow mapping is a tool for continuous improvement </a:t>
            </a:r>
          </a:p>
          <a:p>
            <a:endParaRPr lang="en-US" dirty="0"/>
          </a:p>
        </p:txBody>
      </p:sp>
    </p:spTree>
    <p:extLst>
      <p:ext uri="{BB962C8B-B14F-4D97-AF65-F5344CB8AC3E}">
        <p14:creationId xmlns:p14="http://schemas.microsoft.com/office/powerpoint/2010/main" val="120313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1802-FAA7-4B7A-8D0E-86F15EBBC2DB}"/>
              </a:ext>
            </a:extLst>
          </p:cNvPr>
          <p:cNvSpPr>
            <a:spLocks noGrp="1"/>
          </p:cNvSpPr>
          <p:nvPr>
            <p:ph type="title"/>
          </p:nvPr>
        </p:nvSpPr>
        <p:spPr/>
        <p:txBody>
          <a:bodyPr>
            <a:normAutofit/>
          </a:bodyPr>
          <a:lstStyle/>
          <a:p>
            <a:r>
              <a:rPr lang="en-US" dirty="0"/>
              <a:t>Simple steps for creating the initial workflow map (the AS IS workflow) </a:t>
            </a:r>
          </a:p>
        </p:txBody>
      </p:sp>
      <p:sp>
        <p:nvSpPr>
          <p:cNvPr id="3" name="Content Placeholder 2">
            <a:extLst>
              <a:ext uri="{FF2B5EF4-FFF2-40B4-BE49-F238E27FC236}">
                <a16:creationId xmlns:a16="http://schemas.microsoft.com/office/drawing/2014/main" id="{F9FCBFE8-9B0A-4234-B677-C80FB393BFEF}"/>
              </a:ext>
            </a:extLst>
          </p:cNvPr>
          <p:cNvSpPr>
            <a:spLocks noGrp="1"/>
          </p:cNvSpPr>
          <p:nvPr>
            <p:ph idx="1"/>
          </p:nvPr>
        </p:nvSpPr>
        <p:spPr/>
        <p:txBody>
          <a:bodyPr>
            <a:normAutofit fontScale="85000" lnSpcReduction="10000"/>
          </a:bodyPr>
          <a:lstStyle/>
          <a:p>
            <a:r>
              <a:rPr lang="en-US" dirty="0"/>
              <a:t>Step 1. Pick a process to map, pick which type of workflow to use (high-level or detailed), pick a lead person </a:t>
            </a:r>
          </a:p>
          <a:p>
            <a:r>
              <a:rPr lang="en-US" dirty="0"/>
              <a:t>Step 2. Determine the beginning and end points in the process Step 3. Identify each step in the process </a:t>
            </a:r>
          </a:p>
          <a:p>
            <a:r>
              <a:rPr lang="en-US" dirty="0"/>
              <a:t>Step 4. Put the steps in order (on paper, with stickies, or on computer -- word, PowerPoint, </a:t>
            </a:r>
            <a:r>
              <a:rPr lang="en-US" dirty="0" err="1"/>
              <a:t>Vizio</a:t>
            </a:r>
            <a:r>
              <a:rPr lang="en-US" dirty="0"/>
              <a:t>) </a:t>
            </a:r>
          </a:p>
          <a:p>
            <a:r>
              <a:rPr lang="en-US" dirty="0"/>
              <a:t>Step 5. Review and edit first draft </a:t>
            </a:r>
          </a:p>
          <a:p>
            <a:r>
              <a:rPr lang="en-US" dirty="0"/>
              <a:t>Step 6. Review flowchart with the team for input and to ensure the flowchart is accurate</a:t>
            </a:r>
          </a:p>
        </p:txBody>
      </p:sp>
    </p:spTree>
    <p:extLst>
      <p:ext uri="{BB962C8B-B14F-4D97-AF65-F5344CB8AC3E}">
        <p14:creationId xmlns:p14="http://schemas.microsoft.com/office/powerpoint/2010/main" val="24061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07C5-7F52-4F41-9CD9-FC7B7DAD8F9D}"/>
              </a:ext>
            </a:extLst>
          </p:cNvPr>
          <p:cNvSpPr>
            <a:spLocks noGrp="1"/>
          </p:cNvSpPr>
          <p:nvPr>
            <p:ph type="title"/>
          </p:nvPr>
        </p:nvSpPr>
        <p:spPr/>
        <p:txBody>
          <a:bodyPr/>
          <a:lstStyle/>
          <a:p>
            <a:r>
              <a:rPr lang="en-US" dirty="0"/>
              <a:t>When Should one analyze workflow?</a:t>
            </a:r>
          </a:p>
        </p:txBody>
      </p:sp>
      <p:sp>
        <p:nvSpPr>
          <p:cNvPr id="3" name="Content Placeholder 2">
            <a:extLst>
              <a:ext uri="{FF2B5EF4-FFF2-40B4-BE49-F238E27FC236}">
                <a16:creationId xmlns:a16="http://schemas.microsoft.com/office/drawing/2014/main" id="{6493BA47-E800-411E-8B6C-DECB870310B5}"/>
              </a:ext>
            </a:extLst>
          </p:cNvPr>
          <p:cNvSpPr>
            <a:spLocks noGrp="1"/>
          </p:cNvSpPr>
          <p:nvPr>
            <p:ph idx="1"/>
          </p:nvPr>
        </p:nvSpPr>
        <p:spPr/>
        <p:txBody>
          <a:bodyPr/>
          <a:lstStyle/>
          <a:p>
            <a:r>
              <a:rPr lang="en-US" dirty="0"/>
              <a:t>Collect workflow information as early as possible, and preferably before implementing a new health IT system. </a:t>
            </a:r>
          </a:p>
          <a:p>
            <a:r>
              <a:rPr lang="en-US" dirty="0"/>
              <a:t>As a form of ongoing process improvement, one should continue to assess workflows post implementation.</a:t>
            </a:r>
          </a:p>
        </p:txBody>
      </p:sp>
    </p:spTree>
    <p:extLst>
      <p:ext uri="{BB962C8B-B14F-4D97-AF65-F5344CB8AC3E}">
        <p14:creationId xmlns:p14="http://schemas.microsoft.com/office/powerpoint/2010/main" val="3279730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525</TotalTime>
  <Words>1022</Words>
  <Application>Microsoft Office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Trebuchet MS</vt:lpstr>
      <vt:lpstr>Tw Cen MT</vt:lpstr>
      <vt:lpstr>Circuit</vt:lpstr>
      <vt:lpstr>Clinical Workflow Analysis Part 1</vt:lpstr>
      <vt:lpstr>Learning Objectives</vt:lpstr>
      <vt:lpstr>What is workflow?</vt:lpstr>
      <vt:lpstr>Why Do Clinical Workflow Analysis   1of 2    </vt:lpstr>
      <vt:lpstr>Why Do Clinical Workflow Analysis   2 of 2</vt:lpstr>
      <vt:lpstr>What are the consequences of not analyzing and revising workflow?</vt:lpstr>
      <vt:lpstr>How do I analyze workflow? Five things to keep in mind </vt:lpstr>
      <vt:lpstr>Simple steps for creating the initial workflow map (the AS IS workflow) </vt:lpstr>
      <vt:lpstr>When Should one analyze workflow?</vt:lpstr>
      <vt:lpstr>Basic Symbols for Workflow Mapping</vt:lpstr>
      <vt:lpstr>Workflow Tool Examples</vt:lpstr>
      <vt:lpstr>The Interview</vt:lpstr>
      <vt:lpstr>Conducting the interview</vt:lpstr>
      <vt:lpstr>Conducting a Workflow Assessment – Asking the Questions – an Example</vt:lpstr>
      <vt:lpstr>Example of a Clinic Visit Workflow</vt:lpstr>
      <vt:lpstr>PowerPoint Presentation</vt:lpstr>
      <vt:lpstr>PowerPoint Presentation</vt:lpstr>
      <vt:lpstr>Pre- and Post-implementation Steps Involving Workflow Analysis</vt:lpstr>
      <vt:lpstr>PowerPoint Presentation</vt:lpstr>
      <vt:lpstr>Capturing the Data</vt:lpstr>
      <vt:lpstr>Using a Flowcharting Tool – one example</vt:lpstr>
      <vt:lpstr>PowerPoint Presentation</vt:lpstr>
      <vt:lpstr>Mapping out Workflow with Post-It Notes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Workflow Analysis Part 1</dc:title>
  <dc:creator>Bob Marshall</dc:creator>
  <cp:lastModifiedBy>Bob Marshall</cp:lastModifiedBy>
  <cp:revision>15</cp:revision>
  <dcterms:created xsi:type="dcterms:W3CDTF">2017-07-28T13:28:01Z</dcterms:created>
  <dcterms:modified xsi:type="dcterms:W3CDTF">2017-07-31T15:43:20Z</dcterms:modified>
</cp:coreProperties>
</file>