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82" r:id="rId6"/>
    <p:sldId id="260" r:id="rId7"/>
    <p:sldId id="261" r:id="rId8"/>
    <p:sldId id="262" r:id="rId9"/>
    <p:sldId id="279" r:id="rId10"/>
    <p:sldId id="263" r:id="rId11"/>
    <p:sldId id="283" r:id="rId12"/>
    <p:sldId id="264" r:id="rId13"/>
    <p:sldId id="265" r:id="rId14"/>
    <p:sldId id="280" r:id="rId15"/>
    <p:sldId id="267" r:id="rId16"/>
    <p:sldId id="266" r:id="rId17"/>
    <p:sldId id="268" r:id="rId18"/>
    <p:sldId id="284" r:id="rId19"/>
    <p:sldId id="269" r:id="rId20"/>
    <p:sldId id="270" r:id="rId21"/>
    <p:sldId id="271" r:id="rId22"/>
    <p:sldId id="285" r:id="rId23"/>
    <p:sldId id="272" r:id="rId24"/>
    <p:sldId id="288" r:id="rId25"/>
    <p:sldId id="273" r:id="rId26"/>
    <p:sldId id="274" r:id="rId27"/>
    <p:sldId id="286" r:id="rId28"/>
    <p:sldId id="275" r:id="rId29"/>
    <p:sldId id="276" r:id="rId30"/>
    <p:sldId id="290" r:id="rId31"/>
    <p:sldId id="277" r:id="rId32"/>
    <p:sldId id="278" r:id="rId33"/>
    <p:sldId id="289"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50" d="100"/>
          <a:sy n="50" d="100"/>
        </p:scale>
        <p:origin x="48" y="13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b="1">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dirty="0"/>
              <a:t>Click to edit Master title style</a:t>
            </a:r>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9/25/2016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1181100"/>
          </a:xfrm>
        </p:spPr>
        <p:txBody>
          <a:bodyPr/>
          <a:lstStyle>
            <a:lvl1pPr>
              <a:defRPr b="1"/>
            </a:lvl1pPr>
          </a:lstStyle>
          <a:p>
            <a:r>
              <a:rPr lang="en-US" dirty="0"/>
              <a:t>Click to edit Master title style</a:t>
            </a:r>
          </a:p>
        </p:txBody>
      </p:sp>
      <p:sp>
        <p:nvSpPr>
          <p:cNvPr id="3" name="Content Placeholder 2"/>
          <p:cNvSpPr>
            <a:spLocks noGrp="1"/>
          </p:cNvSpPr>
          <p:nvPr>
            <p:ph idx="1"/>
          </p:nvPr>
        </p:nvSpPr>
        <p:spPr>
          <a:xfrm>
            <a:off x="1141413" y="1790701"/>
            <a:ext cx="9905998" cy="4000500"/>
          </a:xfrm>
        </p:spPr>
        <p:txBody>
          <a:bodyPr anchor="ctr"/>
          <a:lstStyle>
            <a:lvl1pPr>
              <a:defRPr b="1"/>
            </a:lvl1pPr>
            <a:lvl2pPr>
              <a:defRPr b="1"/>
            </a:lvl2pPr>
            <a:lvl3pPr>
              <a:defRPr b="1"/>
            </a:lvl3pPr>
            <a:lvl4pPr>
              <a:defRPr b="1"/>
            </a:lvl4pPr>
            <a:lvl5pPr>
              <a:defRPr b="1"/>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9/25/2016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1" cap="all"/>
            </a:lvl1pPr>
          </a:lstStyle>
          <a:p>
            <a:r>
              <a:rPr lang="en-US" dirty="0"/>
              <a:t>Click to edit Master title style</a:t>
            </a:r>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1257300"/>
          </a:xfrm>
        </p:spPr>
        <p:txBody>
          <a:bodyPr/>
          <a:lstStyle>
            <a:lvl1pPr>
              <a:defRPr b="1"/>
            </a:lvl1pPr>
          </a:lstStyle>
          <a:p>
            <a:r>
              <a:rPr lang="en-US" dirty="0"/>
              <a:t>Click to edit Master title style</a:t>
            </a:r>
          </a:p>
        </p:txBody>
      </p:sp>
      <p:sp>
        <p:nvSpPr>
          <p:cNvPr id="3" name="Content Placeholder 2"/>
          <p:cNvSpPr>
            <a:spLocks noGrp="1"/>
          </p:cNvSpPr>
          <p:nvPr>
            <p:ph sz="half" idx="1"/>
          </p:nvPr>
        </p:nvSpPr>
        <p:spPr>
          <a:xfrm>
            <a:off x="1141412" y="1866901"/>
            <a:ext cx="4876800" cy="39243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1866900"/>
            <a:ext cx="4876800" cy="39243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9/25/2016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9/25/2016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9/25/2016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9/25/2016</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9/25/2016</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Clinical Decision Support</a:t>
            </a:r>
          </a:p>
        </p:txBody>
      </p:sp>
      <p:sp>
        <p:nvSpPr>
          <p:cNvPr id="3" name="Subtitle 2"/>
          <p:cNvSpPr>
            <a:spLocks noGrp="1"/>
          </p:cNvSpPr>
          <p:nvPr>
            <p:ph type="subTitle" idx="1"/>
          </p:nvPr>
        </p:nvSpPr>
        <p:spPr/>
        <p:txBody>
          <a:bodyPr/>
          <a:lstStyle/>
          <a:p>
            <a:r>
              <a:rPr lang="en-US" dirty="0"/>
              <a:t>Bob Marshall, MD MPH MISM FAAFP</a:t>
            </a:r>
          </a:p>
          <a:p>
            <a:r>
              <a:rPr lang="en-US" dirty="0"/>
              <a:t>DoD Clinical Informatics Fellowship</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3166" t="12251" r="15428" b="8278"/>
          <a:stretch/>
        </p:blipFill>
        <p:spPr>
          <a:xfrm>
            <a:off x="95251" y="95249"/>
            <a:ext cx="3543459" cy="1924051"/>
          </a:xfrm>
          <a:prstGeom prst="rect">
            <a:avLst/>
          </a:prstGeom>
          <a:ln>
            <a:noFill/>
          </a:ln>
          <a:effectLst>
            <a:softEdge rad="112500"/>
          </a:effectLst>
        </p:spPr>
      </p:pic>
    </p:spTree>
    <p:extLst>
      <p:ext uri="{BB962C8B-B14F-4D97-AF65-F5344CB8AC3E}">
        <p14:creationId xmlns:p14="http://schemas.microsoft.com/office/powerpoint/2010/main" val="3041413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Interruptive Alerts and Reminders</a:t>
            </a:r>
          </a:p>
        </p:txBody>
      </p:sp>
      <p:sp>
        <p:nvSpPr>
          <p:cNvPr id="3" name="Content Placeholder 2"/>
          <p:cNvSpPr>
            <a:spLocks noGrp="1"/>
          </p:cNvSpPr>
          <p:nvPr>
            <p:ph idx="1"/>
          </p:nvPr>
        </p:nvSpPr>
        <p:spPr/>
        <p:txBody>
          <a:bodyPr/>
          <a:lstStyle/>
          <a:p>
            <a:r>
              <a:rPr lang="en-US" dirty="0"/>
              <a:t>The terms "alerts" and "reminders" are used interchangeably and refer to problems that are delivered to the clinician at the point of care to communicate critical information</a:t>
            </a:r>
          </a:p>
          <a:p>
            <a:r>
              <a:rPr lang="en-US" dirty="0"/>
              <a:t>In the most basic implementation, a series of logical rules are evaluated by the CDS system in response to a clinical action such as prescribing a medication</a:t>
            </a:r>
          </a:p>
          <a:p>
            <a:r>
              <a:rPr lang="en-US" dirty="0"/>
              <a:t>If the criteria for rule is met, a corresponding alert is generated</a:t>
            </a:r>
          </a:p>
          <a:p>
            <a:r>
              <a:rPr lang="en-US" dirty="0"/>
              <a:t>Rule-based CDS systems may be viewed as simplistic in their evaluation of patients</a:t>
            </a:r>
          </a:p>
          <a:p>
            <a:r>
              <a:rPr lang="en-US" dirty="0"/>
              <a:t>However, the simplicity serves as an advantage because clinician users have no ambiguity about why a particular alert was generated</a:t>
            </a:r>
          </a:p>
        </p:txBody>
      </p:sp>
    </p:spTree>
    <p:extLst>
      <p:ext uri="{BB962C8B-B14F-4D97-AF65-F5344CB8AC3E}">
        <p14:creationId xmlns:p14="http://schemas.microsoft.com/office/powerpoint/2010/main" val="134466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 y="704850"/>
            <a:ext cx="10820400" cy="5410200"/>
          </a:xfrm>
          <a:prstGeom prst="rect">
            <a:avLst/>
          </a:prstGeom>
          <a:ln>
            <a:noFill/>
          </a:ln>
          <a:effectLst>
            <a:softEdge rad="112500"/>
          </a:effectLst>
        </p:spPr>
      </p:pic>
    </p:spTree>
    <p:extLst>
      <p:ext uri="{BB962C8B-B14F-4D97-AF65-F5344CB8AC3E}">
        <p14:creationId xmlns:p14="http://schemas.microsoft.com/office/powerpoint/2010/main" val="3933554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Order Sets, Templates and Smart Forms</a:t>
            </a:r>
          </a:p>
        </p:txBody>
      </p:sp>
      <p:sp>
        <p:nvSpPr>
          <p:cNvPr id="3" name="Content Placeholder 2"/>
          <p:cNvSpPr>
            <a:spLocks noGrp="1"/>
          </p:cNvSpPr>
          <p:nvPr>
            <p:ph idx="1"/>
          </p:nvPr>
        </p:nvSpPr>
        <p:spPr/>
        <p:txBody>
          <a:bodyPr/>
          <a:lstStyle/>
          <a:p>
            <a:r>
              <a:rPr lang="en-US" dirty="0"/>
              <a:t>A basic form of workflow facilitation using CVS lies in the use of order sets, which allows clinicians to view and act on a given set of orders for a particular condition</a:t>
            </a:r>
          </a:p>
          <a:p>
            <a:r>
              <a:rPr lang="en-US" dirty="0"/>
              <a:t>Such orders as are commonly used to encourage actions that may otherwise be forgotten, such as to prescribe medications to prevent deep vein thrombosis in patients admitted to the hospital (e.g. congestive heart failure) or to a hospital location (e.g. surgical intensive care unit admission orders)</a:t>
            </a:r>
          </a:p>
          <a:p>
            <a:r>
              <a:rPr lang="en-US" dirty="0"/>
              <a:t>Smart forms or templates represent a more advanced form of integration, or clinical documentation, the ability to add or remove coded order structured information in order entry are intrinsically linked and displayed on the same screen</a:t>
            </a:r>
          </a:p>
        </p:txBody>
      </p:sp>
    </p:spTree>
    <p:extLst>
      <p:ext uri="{BB962C8B-B14F-4D97-AF65-F5344CB8AC3E}">
        <p14:creationId xmlns:p14="http://schemas.microsoft.com/office/powerpoint/2010/main" val="2487243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Smart Forms</a:t>
            </a:r>
          </a:p>
        </p:txBody>
      </p:sp>
      <p:sp>
        <p:nvSpPr>
          <p:cNvPr id="3" name="Content Placeholder 2"/>
          <p:cNvSpPr>
            <a:spLocks noGrp="1"/>
          </p:cNvSpPr>
          <p:nvPr>
            <p:ph idx="1"/>
          </p:nvPr>
        </p:nvSpPr>
        <p:spPr>
          <a:xfrm>
            <a:off x="1141413" y="1790700"/>
            <a:ext cx="9905998" cy="4267199"/>
          </a:xfrm>
        </p:spPr>
        <p:txBody>
          <a:bodyPr>
            <a:normAutofit lnSpcReduction="10000"/>
          </a:bodyPr>
          <a:lstStyle/>
          <a:p>
            <a:r>
              <a:rPr lang="en-US" dirty="0"/>
              <a:t>Smart forms differ from traditional CDS systems in the following ways:</a:t>
            </a:r>
          </a:p>
          <a:p>
            <a:r>
              <a:rPr lang="en-US" dirty="0"/>
              <a:t>Decision support is not interruptive in nature, but rather is in the form of suggested orders and presented at a place and a time within a user's workflow</a:t>
            </a:r>
          </a:p>
          <a:p>
            <a:r>
              <a:rPr lang="en-US" dirty="0"/>
              <a:t>Placing the decision support within the user's workflow, such as while gathering information in writing their note, tends to make the decision support more acceptable to the user</a:t>
            </a:r>
          </a:p>
          <a:p>
            <a:r>
              <a:rPr lang="en-US" dirty="0"/>
              <a:t>The documentation function allows the user to document a typical outpatient visit/inpatient encounter note in a patient with multiple medical problems, some of which may be supported by clinical decision support and some may not</a:t>
            </a:r>
          </a:p>
          <a:p>
            <a:r>
              <a:rPr lang="en-US" dirty="0"/>
              <a:t>The Smart Form is designed to provide decision support for multiple problems simultaneously and to allow for future expansion to </a:t>
            </a:r>
            <a:r>
              <a:rPr lang="en-US" dirty="0" err="1"/>
              <a:t>a</a:t>
            </a:r>
            <a:r>
              <a:rPr lang="en-US" dirty="0"/>
              <a:t> additional acute and chronic conditions</a:t>
            </a:r>
          </a:p>
        </p:txBody>
      </p:sp>
    </p:spTree>
    <p:extLst>
      <p:ext uri="{BB962C8B-B14F-4D97-AF65-F5344CB8AC3E}">
        <p14:creationId xmlns:p14="http://schemas.microsoft.com/office/powerpoint/2010/main" val="2773123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6350" y="138806"/>
            <a:ext cx="9647290" cy="6585844"/>
          </a:xfrm>
          <a:prstGeom prst="rect">
            <a:avLst/>
          </a:prstGeom>
        </p:spPr>
      </p:pic>
    </p:spTree>
    <p:extLst>
      <p:ext uri="{BB962C8B-B14F-4D97-AF65-F5344CB8AC3E}">
        <p14:creationId xmlns:p14="http://schemas.microsoft.com/office/powerpoint/2010/main" val="2025561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Implementing, Evaluating and Maintaining Decision Support Tools</a:t>
            </a:r>
          </a:p>
        </p:txBody>
      </p:sp>
    </p:spTree>
    <p:extLst>
      <p:ext uri="{BB962C8B-B14F-4D97-AF65-F5344CB8AC3E}">
        <p14:creationId xmlns:p14="http://schemas.microsoft.com/office/powerpoint/2010/main" val="530246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Five Rights of CDS</a:t>
            </a:r>
          </a:p>
        </p:txBody>
      </p:sp>
      <p:sp>
        <p:nvSpPr>
          <p:cNvPr id="3" name="Content Placeholder 2"/>
          <p:cNvSpPr>
            <a:spLocks noGrp="1"/>
          </p:cNvSpPr>
          <p:nvPr>
            <p:ph idx="1"/>
          </p:nvPr>
        </p:nvSpPr>
        <p:spPr>
          <a:xfrm>
            <a:off x="1141413" y="1790700"/>
            <a:ext cx="9905998" cy="4229099"/>
          </a:xfrm>
        </p:spPr>
        <p:txBody>
          <a:bodyPr>
            <a:normAutofit/>
          </a:bodyPr>
          <a:lstStyle/>
          <a:p>
            <a:r>
              <a:rPr lang="en-US" dirty="0"/>
              <a:t>While clinical decision support systems have tremendous potential to improve individual patient care and population health, any positive impact can be severely blunted if not implemented in a way that respects the desires and needs of the end-users</a:t>
            </a:r>
          </a:p>
          <a:p>
            <a:r>
              <a:rPr lang="en-US" dirty="0"/>
              <a:t>the "five rights" of CDS is a framework for a successful implementation that includes the following:</a:t>
            </a:r>
          </a:p>
          <a:p>
            <a:pPr lvl="1"/>
            <a:r>
              <a:rPr lang="en-US" dirty="0"/>
              <a:t>The Right Information</a:t>
            </a:r>
          </a:p>
          <a:p>
            <a:pPr lvl="1"/>
            <a:r>
              <a:rPr lang="en-US" dirty="0"/>
              <a:t>To the Right Person</a:t>
            </a:r>
          </a:p>
          <a:p>
            <a:pPr lvl="1"/>
            <a:r>
              <a:rPr lang="en-US" dirty="0"/>
              <a:t>In the Right Intervention Format</a:t>
            </a:r>
          </a:p>
          <a:p>
            <a:pPr lvl="1"/>
            <a:r>
              <a:rPr lang="en-US" dirty="0"/>
              <a:t>Through the Right Channel</a:t>
            </a:r>
          </a:p>
          <a:p>
            <a:pPr lvl="1"/>
            <a:r>
              <a:rPr lang="en-US" dirty="0"/>
              <a:t>At the Right Time in a Workflow</a:t>
            </a:r>
          </a:p>
        </p:txBody>
      </p:sp>
    </p:spTree>
    <p:extLst>
      <p:ext uri="{BB962C8B-B14F-4D97-AF65-F5344CB8AC3E}">
        <p14:creationId xmlns:p14="http://schemas.microsoft.com/office/powerpoint/2010/main" val="20786433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10 Commandments for Effective Clinical Decision Support</a:t>
            </a:r>
          </a:p>
        </p:txBody>
      </p:sp>
      <p:sp>
        <p:nvSpPr>
          <p:cNvPr id="3" name="Content Placeholder 2"/>
          <p:cNvSpPr>
            <a:spLocks noGrp="1"/>
          </p:cNvSpPr>
          <p:nvPr>
            <p:ph idx="1"/>
          </p:nvPr>
        </p:nvSpPr>
        <p:spPr>
          <a:xfrm>
            <a:off x="1141413" y="1790700"/>
            <a:ext cx="9905998" cy="4324349"/>
          </a:xfrm>
        </p:spPr>
        <p:txBody>
          <a:bodyPr>
            <a:normAutofit fontScale="92500" lnSpcReduction="20000"/>
          </a:bodyPr>
          <a:lstStyle/>
          <a:p>
            <a:r>
              <a:rPr lang="en-US" dirty="0"/>
              <a:t>The "10 Commandments" highlight key factors in implementing, evaluating and maintaining decision support tools:</a:t>
            </a:r>
          </a:p>
          <a:p>
            <a:r>
              <a:rPr lang="en-US" dirty="0"/>
              <a:t>Speed is everything</a:t>
            </a:r>
          </a:p>
          <a:p>
            <a:r>
              <a:rPr lang="en-US" dirty="0"/>
              <a:t>Anticipate needs and deliver in real time</a:t>
            </a:r>
          </a:p>
          <a:p>
            <a:r>
              <a:rPr lang="en-US" dirty="0"/>
              <a:t>Fit into the user's workflow</a:t>
            </a:r>
          </a:p>
          <a:p>
            <a:r>
              <a:rPr lang="en-US" dirty="0"/>
              <a:t>Little things can make a big difference</a:t>
            </a:r>
          </a:p>
          <a:p>
            <a:r>
              <a:rPr lang="en-US" dirty="0"/>
              <a:t>Recognize that physicians will strongly resist stopping</a:t>
            </a:r>
          </a:p>
          <a:p>
            <a:r>
              <a:rPr lang="en-US" dirty="0"/>
              <a:t>Changing direction is easier than stopping</a:t>
            </a:r>
          </a:p>
          <a:p>
            <a:r>
              <a:rPr lang="en-US" dirty="0"/>
              <a:t>Simple interventions work best</a:t>
            </a:r>
          </a:p>
          <a:p>
            <a:r>
              <a:rPr lang="en-US" dirty="0"/>
              <a:t>Ask for additional information only when you really need it</a:t>
            </a:r>
          </a:p>
          <a:p>
            <a:r>
              <a:rPr lang="en-US" dirty="0"/>
              <a:t>Monitor impact, get feedback and respond</a:t>
            </a:r>
          </a:p>
          <a:p>
            <a:r>
              <a:rPr lang="en-US" dirty="0"/>
              <a:t>Manage and maintain your knowledge-based systems</a:t>
            </a:r>
          </a:p>
        </p:txBody>
      </p:sp>
    </p:spTree>
    <p:extLst>
      <p:ext uri="{BB962C8B-B14F-4D97-AF65-F5344CB8AC3E}">
        <p14:creationId xmlns:p14="http://schemas.microsoft.com/office/powerpoint/2010/main" val="12617656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208" y="0"/>
            <a:ext cx="10749584" cy="6858000"/>
          </a:xfrm>
          <a:prstGeom prst="rect">
            <a:avLst/>
          </a:prstGeom>
        </p:spPr>
      </p:pic>
    </p:spTree>
    <p:extLst>
      <p:ext uri="{BB962C8B-B14F-4D97-AF65-F5344CB8AC3E}">
        <p14:creationId xmlns:p14="http://schemas.microsoft.com/office/powerpoint/2010/main" val="7405293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Speed Is Everything</a:t>
            </a:r>
          </a:p>
        </p:txBody>
      </p:sp>
      <p:sp>
        <p:nvSpPr>
          <p:cNvPr id="3" name="Content Placeholder 2"/>
          <p:cNvSpPr>
            <a:spLocks noGrp="1"/>
          </p:cNvSpPr>
          <p:nvPr>
            <p:ph idx="1"/>
          </p:nvPr>
        </p:nvSpPr>
        <p:spPr/>
        <p:txBody>
          <a:bodyPr/>
          <a:lstStyle/>
          <a:p>
            <a:r>
              <a:rPr lang="en-US" dirty="0"/>
              <a:t>The time it takes users to navigate a CDS system is the primary determinant of user satisfaction</a:t>
            </a:r>
          </a:p>
          <a:p>
            <a:r>
              <a:rPr lang="en-US" dirty="0"/>
              <a:t>Sub- second screen transitions should be the goal when designing a CDS intervention</a:t>
            </a:r>
          </a:p>
        </p:txBody>
      </p:sp>
    </p:spTree>
    <p:extLst>
      <p:ext uri="{BB962C8B-B14F-4D97-AF65-F5344CB8AC3E}">
        <p14:creationId xmlns:p14="http://schemas.microsoft.com/office/powerpoint/2010/main" val="1961237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effectLst/>
              </a:rPr>
              <a:t>Introduction and Overview</a:t>
            </a:r>
          </a:p>
          <a:p>
            <a:r>
              <a:rPr lang="en-US" dirty="0">
                <a:effectLst/>
              </a:rPr>
              <a:t>Medical Decision Making</a:t>
            </a:r>
          </a:p>
          <a:p>
            <a:r>
              <a:rPr lang="en-US" dirty="0">
                <a:effectLst/>
              </a:rPr>
              <a:t>Mechanisms of Intervention</a:t>
            </a:r>
          </a:p>
          <a:p>
            <a:r>
              <a:rPr lang="en-US" dirty="0">
                <a:effectLst/>
              </a:rPr>
              <a:t>CDS Engagement Mechanisms</a:t>
            </a:r>
          </a:p>
          <a:p>
            <a:r>
              <a:rPr lang="en-US" dirty="0"/>
              <a:t>Implementing, Evaluating and Maintaining Decision Support Tools</a:t>
            </a:r>
          </a:p>
          <a:p>
            <a:r>
              <a:rPr lang="en-US" dirty="0">
                <a:effectLst/>
              </a:rPr>
              <a:t>Five Rights of CDS</a:t>
            </a:r>
          </a:p>
          <a:p>
            <a:r>
              <a:rPr lang="en-US" dirty="0"/>
              <a:t>10 Commandments for Effective Clinical Decision Support</a:t>
            </a:r>
            <a:endParaRPr lang="en-US" dirty="0">
              <a:effectLst/>
            </a:endParaRPr>
          </a:p>
          <a:p>
            <a:endParaRPr lang="en-US" dirty="0">
              <a:effectLst/>
            </a:endParaRPr>
          </a:p>
          <a:p>
            <a:endParaRPr lang="en-US" dirty="0">
              <a:effectLst/>
            </a:endParaRPr>
          </a:p>
          <a:p>
            <a:endParaRPr lang="en-US" dirty="0">
              <a:effectLst/>
            </a:endParaRPr>
          </a:p>
          <a:p>
            <a:endParaRPr lang="en-US" dirty="0">
              <a:effectLst/>
            </a:endParaRPr>
          </a:p>
        </p:txBody>
      </p:sp>
    </p:spTree>
    <p:extLst>
      <p:ext uri="{BB962C8B-B14F-4D97-AF65-F5344CB8AC3E}">
        <p14:creationId xmlns:p14="http://schemas.microsoft.com/office/powerpoint/2010/main" val="30531137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Anticipate Needs and Deliver in Real Time</a:t>
            </a:r>
          </a:p>
        </p:txBody>
      </p:sp>
      <p:sp>
        <p:nvSpPr>
          <p:cNvPr id="3" name="Content Placeholder 2"/>
          <p:cNvSpPr>
            <a:spLocks noGrp="1"/>
          </p:cNvSpPr>
          <p:nvPr>
            <p:ph idx="1"/>
          </p:nvPr>
        </p:nvSpPr>
        <p:spPr/>
        <p:txBody>
          <a:bodyPr/>
          <a:lstStyle/>
          <a:p>
            <a:r>
              <a:rPr lang="en-US" dirty="0"/>
              <a:t>CDS systems should strive to present key bits of pertinent information to the clinician to make decision-making easier</a:t>
            </a:r>
          </a:p>
          <a:p>
            <a:r>
              <a:rPr lang="en-US" dirty="0"/>
              <a:t>An example would be displaying the potassium level when ordering a medication that may raise or lower it</a:t>
            </a:r>
          </a:p>
          <a:p>
            <a:r>
              <a:rPr lang="en-US" dirty="0"/>
              <a:t>CDS systems should also anticipate "latent needs" of clinicians and suggest corollary orders, such as checking medication levels when ordering a medication that requires monitoring</a:t>
            </a:r>
          </a:p>
        </p:txBody>
      </p:sp>
    </p:spTree>
    <p:extLst>
      <p:ext uri="{BB962C8B-B14F-4D97-AF65-F5344CB8AC3E}">
        <p14:creationId xmlns:p14="http://schemas.microsoft.com/office/powerpoint/2010/main" val="33985084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Fit into the User's Workflow</a:t>
            </a:r>
          </a:p>
        </p:txBody>
      </p:sp>
      <p:sp>
        <p:nvSpPr>
          <p:cNvPr id="3" name="Content Placeholder 2"/>
          <p:cNvSpPr>
            <a:spLocks noGrp="1"/>
          </p:cNvSpPr>
          <p:nvPr>
            <p:ph idx="1"/>
          </p:nvPr>
        </p:nvSpPr>
        <p:spPr/>
        <p:txBody>
          <a:bodyPr/>
          <a:lstStyle/>
          <a:p>
            <a:r>
              <a:rPr lang="en-US" dirty="0"/>
              <a:t>Clinicians are unlikely to consider even excellent recommendations when they are not presented at the right time in a user's workflow</a:t>
            </a:r>
          </a:p>
          <a:p>
            <a:r>
              <a:rPr lang="en-US" dirty="0"/>
              <a:t>This is one of the most critical components of clinical decision support, and studies have shown that the lack of integration into the workflow is the single most important factor for lack of CDS success</a:t>
            </a:r>
          </a:p>
        </p:txBody>
      </p:sp>
    </p:spTree>
    <p:extLst>
      <p:ext uri="{BB962C8B-B14F-4D97-AF65-F5344CB8AC3E}">
        <p14:creationId xmlns:p14="http://schemas.microsoft.com/office/powerpoint/2010/main" val="17936711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609" y="0"/>
            <a:ext cx="10312782" cy="6857999"/>
          </a:xfrm>
          <a:prstGeom prst="rect">
            <a:avLst/>
          </a:prstGeom>
        </p:spPr>
      </p:pic>
    </p:spTree>
    <p:extLst>
      <p:ext uri="{BB962C8B-B14F-4D97-AF65-F5344CB8AC3E}">
        <p14:creationId xmlns:p14="http://schemas.microsoft.com/office/powerpoint/2010/main" val="22610022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Little Things Can Make a Big Difference</a:t>
            </a:r>
          </a:p>
        </p:txBody>
      </p:sp>
      <p:sp>
        <p:nvSpPr>
          <p:cNvPr id="3" name="Content Placeholder 2"/>
          <p:cNvSpPr>
            <a:spLocks noGrp="1"/>
          </p:cNvSpPr>
          <p:nvPr>
            <p:ph idx="1"/>
          </p:nvPr>
        </p:nvSpPr>
        <p:spPr/>
        <p:txBody>
          <a:bodyPr/>
          <a:lstStyle/>
          <a:p>
            <a:r>
              <a:rPr lang="en-US" dirty="0"/>
              <a:t>The presentation of information is as important as the content</a:t>
            </a:r>
          </a:p>
          <a:p>
            <a:r>
              <a:rPr lang="en-US" dirty="0"/>
              <a:t>Offering clinicians the ability to enter free text diagnoses greatly reduces the entry of coded information, which may have downstream consequences</a:t>
            </a:r>
          </a:p>
          <a:p>
            <a:r>
              <a:rPr lang="en-US" dirty="0"/>
              <a:t>Presenting alerts that are easy to ignore and nullify their impact</a:t>
            </a:r>
          </a:p>
          <a:p>
            <a:r>
              <a:rPr lang="en-US" dirty="0"/>
              <a:t>Usability testing can be helpful in finding and correcting unintended consequences</a:t>
            </a:r>
          </a:p>
        </p:txBody>
      </p:sp>
    </p:spTree>
    <p:extLst>
      <p:ext uri="{BB962C8B-B14F-4D97-AF65-F5344CB8AC3E}">
        <p14:creationId xmlns:p14="http://schemas.microsoft.com/office/powerpoint/2010/main" val="10327521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0662" y="0"/>
            <a:ext cx="6950676" cy="6858000"/>
          </a:xfrm>
          <a:prstGeom prst="rect">
            <a:avLst/>
          </a:prstGeom>
        </p:spPr>
      </p:pic>
    </p:spTree>
    <p:extLst>
      <p:ext uri="{BB962C8B-B14F-4D97-AF65-F5344CB8AC3E}">
        <p14:creationId xmlns:p14="http://schemas.microsoft.com/office/powerpoint/2010/main" val="35771220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Recognize That Physicians Will Strongly Resist Stopping</a:t>
            </a:r>
          </a:p>
        </p:txBody>
      </p:sp>
      <p:sp>
        <p:nvSpPr>
          <p:cNvPr id="3" name="Content Placeholder 2"/>
          <p:cNvSpPr>
            <a:spLocks noGrp="1"/>
          </p:cNvSpPr>
          <p:nvPr>
            <p:ph idx="1"/>
          </p:nvPr>
        </p:nvSpPr>
        <p:spPr/>
        <p:txBody>
          <a:bodyPr/>
          <a:lstStyle/>
          <a:p>
            <a:r>
              <a:rPr lang="en-US" dirty="0"/>
              <a:t>Clinicians rarely discontinue an order based on CDS recommendations, even when ordering redundant tests or prescribing medications without appropriate evidence</a:t>
            </a:r>
          </a:p>
          <a:p>
            <a:r>
              <a:rPr lang="en-US" dirty="0"/>
              <a:t>If clinician behavior must absolutely be changed due to high costs or limited resources, then coercing clinicians to choose an appropriate indication for an order and allowing overrides only with the approval of the local clinical expert may be effective strategies in preventing inappropriate order entry</a:t>
            </a:r>
          </a:p>
          <a:p>
            <a:r>
              <a:rPr lang="en-US" dirty="0"/>
              <a:t>Close and ongoing monitoring of such CDS interventions is critical to prevent "gaming" of the system</a:t>
            </a:r>
          </a:p>
        </p:txBody>
      </p:sp>
    </p:spTree>
    <p:extLst>
      <p:ext uri="{BB962C8B-B14F-4D97-AF65-F5344CB8AC3E}">
        <p14:creationId xmlns:p14="http://schemas.microsoft.com/office/powerpoint/2010/main" val="21602811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Changing Direction Is Easier Than Stopping</a:t>
            </a:r>
          </a:p>
        </p:txBody>
      </p:sp>
      <p:sp>
        <p:nvSpPr>
          <p:cNvPr id="3" name="Content Placeholder 2"/>
          <p:cNvSpPr>
            <a:spLocks noGrp="1"/>
          </p:cNvSpPr>
          <p:nvPr>
            <p:ph idx="1"/>
          </p:nvPr>
        </p:nvSpPr>
        <p:spPr/>
        <p:txBody>
          <a:bodyPr/>
          <a:lstStyle/>
          <a:p>
            <a:r>
              <a:rPr lang="en-US" dirty="0"/>
              <a:t>Changing clinician behavior can be easy when, clinicians do not have strong feelings about certain attributes of an order</a:t>
            </a:r>
          </a:p>
          <a:p>
            <a:r>
              <a:rPr lang="en-US" dirty="0"/>
              <a:t>Some examples include dosing or route of a medication or the number of use for a particular radiology test</a:t>
            </a:r>
          </a:p>
          <a:p>
            <a:r>
              <a:rPr lang="en-US" dirty="0"/>
              <a:t>Altering the default selections and suggesting appropriate attributes based on the indication are effective strategies to change direction</a:t>
            </a:r>
          </a:p>
        </p:txBody>
      </p:sp>
    </p:spTree>
    <p:extLst>
      <p:ext uri="{BB962C8B-B14F-4D97-AF65-F5344CB8AC3E}">
        <p14:creationId xmlns:p14="http://schemas.microsoft.com/office/powerpoint/2010/main" val="4943545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8249" y="22925"/>
            <a:ext cx="9693977" cy="6835075"/>
          </a:xfrm>
          <a:prstGeom prst="rect">
            <a:avLst/>
          </a:prstGeom>
        </p:spPr>
      </p:pic>
    </p:spTree>
    <p:extLst>
      <p:ext uri="{BB962C8B-B14F-4D97-AF65-F5344CB8AC3E}">
        <p14:creationId xmlns:p14="http://schemas.microsoft.com/office/powerpoint/2010/main" val="32822380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Simple Interventions Work Best</a:t>
            </a:r>
          </a:p>
        </p:txBody>
      </p:sp>
      <p:sp>
        <p:nvSpPr>
          <p:cNvPr id="3" name="Content Placeholder 2"/>
          <p:cNvSpPr>
            <a:spLocks noGrp="1"/>
          </p:cNvSpPr>
          <p:nvPr>
            <p:ph idx="1"/>
          </p:nvPr>
        </p:nvSpPr>
        <p:spPr/>
        <p:txBody>
          <a:bodyPr/>
          <a:lstStyle/>
          <a:p>
            <a:r>
              <a:rPr lang="en-US" dirty="0"/>
              <a:t>Guidelines must be condensed to a single screen to be usable at the point of care</a:t>
            </a:r>
          </a:p>
          <a:p>
            <a:r>
              <a:rPr lang="en-US" dirty="0"/>
              <a:t>Clinicians often give up when working through complex CDS interventions</a:t>
            </a:r>
          </a:p>
        </p:txBody>
      </p:sp>
    </p:spTree>
    <p:extLst>
      <p:ext uri="{BB962C8B-B14F-4D97-AF65-F5344CB8AC3E}">
        <p14:creationId xmlns:p14="http://schemas.microsoft.com/office/powerpoint/2010/main" val="23207181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Ask for Additional Information Only When You Really Need It</a:t>
            </a:r>
          </a:p>
        </p:txBody>
      </p:sp>
      <p:sp>
        <p:nvSpPr>
          <p:cNvPr id="3" name="Content Placeholder 2"/>
          <p:cNvSpPr>
            <a:spLocks noGrp="1"/>
          </p:cNvSpPr>
          <p:nvPr>
            <p:ph idx="1"/>
          </p:nvPr>
        </p:nvSpPr>
        <p:spPr/>
        <p:txBody>
          <a:bodyPr/>
          <a:lstStyle/>
          <a:p>
            <a:r>
              <a:rPr lang="en-US" dirty="0"/>
              <a:t>The likelihood of success in implementing a computerized guideline is often inversely proportional to the number of extra data elements needed</a:t>
            </a:r>
          </a:p>
          <a:p>
            <a:r>
              <a:rPr lang="en-US" dirty="0"/>
              <a:t>Getting buy-in from clinicians to enter unnecessary information, particularly when the risks to the patient are low, may threaten the success of the intervention</a:t>
            </a:r>
          </a:p>
        </p:txBody>
      </p:sp>
    </p:spTree>
    <p:extLst>
      <p:ext uri="{BB962C8B-B14F-4D97-AF65-F5344CB8AC3E}">
        <p14:creationId xmlns:p14="http://schemas.microsoft.com/office/powerpoint/2010/main" val="2980349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a:xfrm>
            <a:off x="1141413" y="1790700"/>
            <a:ext cx="9905998" cy="4495799"/>
          </a:xfrm>
        </p:spPr>
        <p:txBody>
          <a:bodyPr/>
          <a:lstStyle/>
          <a:p>
            <a:r>
              <a:rPr lang="en-US" dirty="0"/>
              <a:t>Clinical decision support is broadly defined as: </a:t>
            </a:r>
          </a:p>
          <a:p>
            <a:r>
              <a:rPr lang="en-US" dirty="0"/>
              <a:t>software that provides clinicians, patients or individuals with knowledge and person-specific or population information, intelligently filtered or presented at appropriate times, with the goals to foster better health processes, better individual patient care and better population health</a:t>
            </a:r>
          </a:p>
          <a:p>
            <a:r>
              <a:rPr lang="en-US" dirty="0"/>
              <a:t>A clinical decision support system is a health information technology system that is designed to provide physicians and other health professionals with clinical decision support</a:t>
            </a:r>
          </a:p>
          <a:p>
            <a:r>
              <a:rPr lang="en-US" dirty="0"/>
              <a:t>A working definition of CDSS, proposed by the Center for Health Evidence is that CDSS's link health observations with health knowledge to influence health choices by clinicians for improved health care outcomes</a:t>
            </a:r>
          </a:p>
          <a:p>
            <a:endParaRPr lang="en-US" dirty="0"/>
          </a:p>
        </p:txBody>
      </p:sp>
    </p:spTree>
    <p:extLst>
      <p:ext uri="{BB962C8B-B14F-4D97-AF65-F5344CB8AC3E}">
        <p14:creationId xmlns:p14="http://schemas.microsoft.com/office/powerpoint/2010/main" val="4262782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8250" y="42646"/>
            <a:ext cx="9804503" cy="6796304"/>
          </a:xfrm>
          <a:prstGeom prst="rect">
            <a:avLst/>
          </a:prstGeom>
        </p:spPr>
      </p:pic>
    </p:spTree>
    <p:extLst>
      <p:ext uri="{BB962C8B-B14F-4D97-AF65-F5344CB8AC3E}">
        <p14:creationId xmlns:p14="http://schemas.microsoft.com/office/powerpoint/2010/main" val="30392528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Monitor Impact, Get Feedback and Respond</a:t>
            </a:r>
          </a:p>
        </p:txBody>
      </p:sp>
      <p:sp>
        <p:nvSpPr>
          <p:cNvPr id="3" name="Content Placeholder 2"/>
          <p:cNvSpPr>
            <a:spLocks noGrp="1"/>
          </p:cNvSpPr>
          <p:nvPr>
            <p:ph idx="1"/>
          </p:nvPr>
        </p:nvSpPr>
        <p:spPr/>
        <p:txBody>
          <a:bodyPr/>
          <a:lstStyle/>
          <a:p>
            <a:r>
              <a:rPr lang="en-US" dirty="0"/>
              <a:t>When action-oriented alerts are presented to a clinician, there should be a reasonable chance that they are acted upon</a:t>
            </a:r>
          </a:p>
          <a:p>
            <a:r>
              <a:rPr lang="en-US" dirty="0"/>
              <a:t>Alerts that are rarely acted upon should be closely evaluated to determine why they are being ignored</a:t>
            </a:r>
          </a:p>
          <a:p>
            <a:pPr lvl="1"/>
            <a:r>
              <a:rPr lang="en-US" dirty="0"/>
              <a:t>In many cases the reason may be medically appropriate and not originally anticipated</a:t>
            </a:r>
          </a:p>
          <a:p>
            <a:r>
              <a:rPr lang="en-US" dirty="0"/>
              <a:t>Making corrections to the content and severity level of clinical alerts, and even removing alerts that are not having the intended impact, is critical to the ongoing success of CDS systems</a:t>
            </a:r>
          </a:p>
        </p:txBody>
      </p:sp>
    </p:spTree>
    <p:extLst>
      <p:ext uri="{BB962C8B-B14F-4D97-AF65-F5344CB8AC3E}">
        <p14:creationId xmlns:p14="http://schemas.microsoft.com/office/powerpoint/2010/main" val="42343891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 and Maintain Your Knowledge-Based Systems</a:t>
            </a:r>
          </a:p>
        </p:txBody>
      </p:sp>
      <p:sp>
        <p:nvSpPr>
          <p:cNvPr id="3" name="Content Placeholder 2"/>
          <p:cNvSpPr>
            <a:spLocks noGrp="1"/>
          </p:cNvSpPr>
          <p:nvPr>
            <p:ph idx="1"/>
          </p:nvPr>
        </p:nvSpPr>
        <p:spPr/>
        <p:txBody>
          <a:bodyPr/>
          <a:lstStyle/>
          <a:p>
            <a:r>
              <a:rPr lang="en-US" dirty="0"/>
              <a:t>The effort required to monitor and address issues and CDS systems is easily underestimated</a:t>
            </a:r>
          </a:p>
          <a:p>
            <a:r>
              <a:rPr lang="en-US" dirty="0"/>
              <a:t>in the face of rapid changes in medical knowledge and clinician behavior, Knowledge encoded in CDS systems must be continually adjusted, pruned and corrected</a:t>
            </a:r>
          </a:p>
          <a:p>
            <a:r>
              <a:rPr lang="en-US" dirty="0"/>
              <a:t>Assigning each subject area of a knowledge-based system to an appropriate clinical expert is a first step toward successful management of the knowledge base</a:t>
            </a:r>
          </a:p>
        </p:txBody>
      </p:sp>
    </p:spTree>
    <p:extLst>
      <p:ext uri="{BB962C8B-B14F-4D97-AF65-F5344CB8AC3E}">
        <p14:creationId xmlns:p14="http://schemas.microsoft.com/office/powerpoint/2010/main" val="24152602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9850" y="-5106"/>
            <a:ext cx="9175274" cy="6863105"/>
          </a:xfrm>
          <a:prstGeom prst="rect">
            <a:avLst/>
          </a:prstGeom>
        </p:spPr>
      </p:pic>
      <p:sp>
        <p:nvSpPr>
          <p:cNvPr id="5" name="TextBox 4"/>
          <p:cNvSpPr txBox="1"/>
          <p:nvPr/>
        </p:nvSpPr>
        <p:spPr>
          <a:xfrm>
            <a:off x="426720" y="302246"/>
            <a:ext cx="1345497" cy="6003304"/>
          </a:xfrm>
          <a:prstGeom prst="rect">
            <a:avLst/>
          </a:prstGeom>
          <a:noFill/>
        </p:spPr>
        <p:txBody>
          <a:bodyPr vert="wordArtVert" wrap="square" rtlCol="0">
            <a:spAutoFit/>
          </a:bodyPr>
          <a:lstStyle/>
          <a:p>
            <a:r>
              <a:rPr lang="en-US" sz="3200" b="1" dirty="0"/>
              <a:t>CDS before     EHRs</a:t>
            </a:r>
          </a:p>
        </p:txBody>
      </p:sp>
    </p:spTree>
    <p:extLst>
      <p:ext uri="{BB962C8B-B14F-4D97-AF65-F5344CB8AC3E}">
        <p14:creationId xmlns:p14="http://schemas.microsoft.com/office/powerpoint/2010/main" val="3974184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Decision-Making</a:t>
            </a:r>
          </a:p>
        </p:txBody>
      </p:sp>
      <p:sp>
        <p:nvSpPr>
          <p:cNvPr id="3" name="Content Placeholder 2"/>
          <p:cNvSpPr>
            <a:spLocks noGrp="1"/>
          </p:cNvSpPr>
          <p:nvPr>
            <p:ph idx="1"/>
          </p:nvPr>
        </p:nvSpPr>
        <p:spPr>
          <a:xfrm>
            <a:off x="1141413" y="1790700"/>
            <a:ext cx="9905998" cy="4381499"/>
          </a:xfrm>
        </p:spPr>
        <p:txBody>
          <a:bodyPr>
            <a:normAutofit lnSpcReduction="10000"/>
          </a:bodyPr>
          <a:lstStyle/>
          <a:p>
            <a:r>
              <a:rPr lang="en-US" dirty="0"/>
              <a:t>Among all the tasks that clinicians face, medical decision-making is among the most challenging</a:t>
            </a:r>
          </a:p>
          <a:p>
            <a:r>
              <a:rPr lang="en-US" dirty="0"/>
              <a:t>to make the right diagnosis, a clinician must first actually consider that diagnosis among the list of all possible diagnoses</a:t>
            </a:r>
          </a:p>
          <a:p>
            <a:r>
              <a:rPr lang="en-US" dirty="0"/>
              <a:t>Second, a clinician must determine which questions, physical exam findings, laboratories, or imaging will best narrow this list as far as possible while taking into account the costs and risks of the tests as well as the consequences of the missed diagnosis</a:t>
            </a:r>
          </a:p>
          <a:p>
            <a:r>
              <a:rPr lang="en-US" dirty="0"/>
              <a:t>Third, a clinician must offer the best possible therapy, taking into account national clinical guidelines and local drug formularies</a:t>
            </a:r>
          </a:p>
          <a:p>
            <a:r>
              <a:rPr lang="en-US" dirty="0"/>
              <a:t>Finally, clinicians must accomplish all of the above tasks without committing grave medical errors such as drug-drug interactions in life-threatening allergic reactions</a:t>
            </a:r>
          </a:p>
        </p:txBody>
      </p:sp>
    </p:spTree>
    <p:extLst>
      <p:ext uri="{BB962C8B-B14F-4D97-AF65-F5344CB8AC3E}">
        <p14:creationId xmlns:p14="http://schemas.microsoft.com/office/powerpoint/2010/main" val="4089412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250" y="71148"/>
            <a:ext cx="9127511" cy="6729702"/>
          </a:xfrm>
          <a:prstGeom prst="rect">
            <a:avLst/>
          </a:prstGeom>
        </p:spPr>
      </p:pic>
    </p:spTree>
    <p:extLst>
      <p:ext uri="{BB962C8B-B14F-4D97-AF65-F5344CB8AC3E}">
        <p14:creationId xmlns:p14="http://schemas.microsoft.com/office/powerpoint/2010/main" val="1428891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Mechanisms of Intervention</a:t>
            </a:r>
          </a:p>
        </p:txBody>
      </p:sp>
      <p:sp>
        <p:nvSpPr>
          <p:cNvPr id="3" name="Content Placeholder 2"/>
          <p:cNvSpPr>
            <a:spLocks noGrp="1"/>
          </p:cNvSpPr>
          <p:nvPr>
            <p:ph idx="1"/>
          </p:nvPr>
        </p:nvSpPr>
        <p:spPr>
          <a:xfrm>
            <a:off x="1141413" y="1790700"/>
            <a:ext cx="9905998" cy="4324349"/>
          </a:xfrm>
        </p:spPr>
        <p:txBody>
          <a:bodyPr/>
          <a:lstStyle/>
          <a:p>
            <a:r>
              <a:rPr lang="en-US" dirty="0"/>
              <a:t>The use of EHR and CPOE systems has taken tasks previously accomplished using pen and paper successfully into a digital form</a:t>
            </a:r>
          </a:p>
          <a:p>
            <a:r>
              <a:rPr lang="en-US" dirty="0"/>
              <a:t>However, the isolated use of these two technologies does not demonstrably improve clinical workflow or clinical outcomes</a:t>
            </a:r>
          </a:p>
          <a:p>
            <a:r>
              <a:rPr lang="en-US" dirty="0"/>
              <a:t>When clinicians evaluate patients, we must synthesize information from the current visit along with information contained within the electronic health record in order to decide which medications and tests to order</a:t>
            </a:r>
          </a:p>
          <a:p>
            <a:r>
              <a:rPr lang="en-US" dirty="0"/>
              <a:t>Then they must separately document their decisions in the clinical note in place orders in a CPOE system</a:t>
            </a:r>
          </a:p>
          <a:p>
            <a:r>
              <a:rPr lang="en-US" dirty="0"/>
              <a:t>Clinical decision support place at the intersection of EHR and CPOE systems can foster better health processes while simultaneously improving workflow</a:t>
            </a:r>
          </a:p>
        </p:txBody>
      </p:sp>
    </p:spTree>
    <p:extLst>
      <p:ext uri="{BB962C8B-B14F-4D97-AF65-F5344CB8AC3E}">
        <p14:creationId xmlns:p14="http://schemas.microsoft.com/office/powerpoint/2010/main" val="1299152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CDS Engagement Mechanisms</a:t>
            </a:r>
          </a:p>
        </p:txBody>
      </p:sp>
      <p:sp>
        <p:nvSpPr>
          <p:cNvPr id="3" name="Content Placeholder 2"/>
          <p:cNvSpPr>
            <a:spLocks noGrp="1"/>
          </p:cNvSpPr>
          <p:nvPr>
            <p:ph idx="1"/>
          </p:nvPr>
        </p:nvSpPr>
        <p:spPr/>
        <p:txBody>
          <a:bodyPr/>
          <a:lstStyle/>
          <a:p>
            <a:r>
              <a:rPr lang="en-US" dirty="0"/>
              <a:t>There are several ways in which clinical decision support can engage with a clinician an integrated more broadly into an EHR and CPOE system</a:t>
            </a:r>
          </a:p>
          <a:p>
            <a:r>
              <a:rPr lang="en-US" dirty="0"/>
              <a:t>These include such things as non-interruptive alerts, interruptive alerts and reminders, order sets, templates and smart forms</a:t>
            </a:r>
          </a:p>
          <a:p>
            <a:r>
              <a:rPr lang="en-US" dirty="0"/>
              <a:t>We will briefly discuss each of these on the following slides</a:t>
            </a:r>
          </a:p>
        </p:txBody>
      </p:sp>
    </p:spTree>
    <p:extLst>
      <p:ext uri="{BB962C8B-B14F-4D97-AF65-F5344CB8AC3E}">
        <p14:creationId xmlns:p14="http://schemas.microsoft.com/office/powerpoint/2010/main" val="1338600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Non-Interruptive Alerts</a:t>
            </a:r>
          </a:p>
        </p:txBody>
      </p:sp>
      <p:sp>
        <p:nvSpPr>
          <p:cNvPr id="3" name="Content Placeholder 2"/>
          <p:cNvSpPr>
            <a:spLocks noGrp="1"/>
          </p:cNvSpPr>
          <p:nvPr>
            <p:ph idx="1"/>
          </p:nvPr>
        </p:nvSpPr>
        <p:spPr/>
        <p:txBody>
          <a:bodyPr/>
          <a:lstStyle/>
          <a:p>
            <a:r>
              <a:rPr lang="en-US" dirty="0"/>
              <a:t>Non-interruptive alerts are often placed on EHR patient chart summary screens to display tasks that are less time-sensitive</a:t>
            </a:r>
          </a:p>
          <a:p>
            <a:r>
              <a:rPr lang="en-US" dirty="0"/>
              <a:t>This includes such things as immunizations and age- and gender-specific screening tests</a:t>
            </a:r>
          </a:p>
          <a:p>
            <a:r>
              <a:rPr lang="en-US" dirty="0"/>
              <a:t>They may also be used to convey important but non-critical information</a:t>
            </a:r>
          </a:p>
          <a:p>
            <a:r>
              <a:rPr lang="en-US" dirty="0"/>
              <a:t>Their placement ensures that they can be seen by the multiple providers for a patient, but there non-interruptive nature means that they may be missed and less actively sought out</a:t>
            </a:r>
          </a:p>
        </p:txBody>
      </p:sp>
    </p:spTree>
    <p:extLst>
      <p:ext uri="{BB962C8B-B14F-4D97-AF65-F5344CB8AC3E}">
        <p14:creationId xmlns:p14="http://schemas.microsoft.com/office/powerpoint/2010/main" val="4284638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085" y="133350"/>
            <a:ext cx="11135828" cy="6591300"/>
          </a:xfrm>
          <a:prstGeom prst="rect">
            <a:avLst/>
          </a:prstGeom>
        </p:spPr>
      </p:pic>
    </p:spTree>
    <p:extLst>
      <p:ext uri="{BB962C8B-B14F-4D97-AF65-F5344CB8AC3E}">
        <p14:creationId xmlns:p14="http://schemas.microsoft.com/office/powerpoint/2010/main" val="11193821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F4B54B"/>
      </a:accent1>
      <a:accent2>
        <a:srgbClr val="A2C84E"/>
      </a:accent2>
      <a:accent3>
        <a:srgbClr val="4BC298"/>
      </a:accent3>
      <a:accent4>
        <a:srgbClr val="4CB5D3"/>
      </a:accent4>
      <a:accent5>
        <a:srgbClr val="9167E3"/>
      </a:accent5>
      <a:accent6>
        <a:srgbClr val="E05073"/>
      </a:accent6>
      <a:hlink>
        <a:srgbClr val="E19520"/>
      </a:hlink>
      <a:folHlink>
        <a:srgbClr val="E8B15D"/>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DD1DAD52-B525-46B5-8E87-60EE23581B9C}"/>
    </a:ext>
  </a:extLst>
</a:theme>
</file>

<file path=docProps/app.xml><?xml version="1.0" encoding="utf-8"?>
<Properties xmlns="http://schemas.openxmlformats.org/officeDocument/2006/extended-properties" xmlns:vt="http://schemas.openxmlformats.org/officeDocument/2006/docPropsVTypes">
  <Template>Mesh</Template>
  <TotalTime>2359</TotalTime>
  <Words>1719</Words>
  <Application>Microsoft Office PowerPoint</Application>
  <PresentationFormat>Widescreen</PresentationFormat>
  <Paragraphs>115</Paragraphs>
  <Slides>33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Arial</vt:lpstr>
      <vt:lpstr>Century Gothic</vt:lpstr>
      <vt:lpstr>Mesh</vt:lpstr>
      <vt:lpstr>Clinical Decision Support</vt:lpstr>
      <vt:lpstr>Learning Objectives</vt:lpstr>
      <vt:lpstr>Introduction</vt:lpstr>
      <vt:lpstr>Medical Decision-Making</vt:lpstr>
      <vt:lpstr>PowerPoint Presentation</vt:lpstr>
      <vt:lpstr>Mechanisms of Intervention</vt:lpstr>
      <vt:lpstr>CDS Engagement Mechanisms</vt:lpstr>
      <vt:lpstr>Non-Interruptive Alerts</vt:lpstr>
      <vt:lpstr>PowerPoint Presentation</vt:lpstr>
      <vt:lpstr>Interruptive Alerts and Reminders</vt:lpstr>
      <vt:lpstr>PowerPoint Presentation</vt:lpstr>
      <vt:lpstr>Order Sets, Templates and Smart Forms</vt:lpstr>
      <vt:lpstr>Smart Forms</vt:lpstr>
      <vt:lpstr>PowerPoint Presentation</vt:lpstr>
      <vt:lpstr>Implementing, Evaluating and Maintaining Decision Support Tools</vt:lpstr>
      <vt:lpstr>The Five Rights of CDS</vt:lpstr>
      <vt:lpstr>The 10 Commandments for Effective Clinical Decision Support</vt:lpstr>
      <vt:lpstr>PowerPoint Presentation</vt:lpstr>
      <vt:lpstr>Speed Is Everything</vt:lpstr>
      <vt:lpstr>Anticipate Needs and Deliver in Real Time</vt:lpstr>
      <vt:lpstr>Fit into the User's Workflow</vt:lpstr>
      <vt:lpstr>PowerPoint Presentation</vt:lpstr>
      <vt:lpstr>Little Things Can Make a Big Difference</vt:lpstr>
      <vt:lpstr>PowerPoint Presentation</vt:lpstr>
      <vt:lpstr>Recognize That Physicians Will Strongly Resist Stopping</vt:lpstr>
      <vt:lpstr>Changing Direction Is Easier Than Stopping</vt:lpstr>
      <vt:lpstr>PowerPoint Presentation</vt:lpstr>
      <vt:lpstr>Simple Interventions Work Best</vt:lpstr>
      <vt:lpstr>Ask for Additional Information Only When You Really Need It</vt:lpstr>
      <vt:lpstr>PowerPoint Presentation</vt:lpstr>
      <vt:lpstr>Monitor Impact, Get Feedback and Respond</vt:lpstr>
      <vt:lpstr>Manage and Maintain Your Knowledge-Based Systems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Decision Support</dc:title>
  <dc:creator>Bob Marshall</dc:creator>
  <cp:lastModifiedBy>Bob Marshall</cp:lastModifiedBy>
  <cp:revision>14</cp:revision>
  <dcterms:created xsi:type="dcterms:W3CDTF">2016-09-24T23:01:06Z</dcterms:created>
  <dcterms:modified xsi:type="dcterms:W3CDTF">2016-09-26T17:50:22Z</dcterms:modified>
</cp:coreProperties>
</file>