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0.jpg" ContentType="image/png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65" r:id="rId5"/>
    <p:sldId id="310" r:id="rId6"/>
    <p:sldId id="320" r:id="rId7"/>
    <p:sldId id="321" r:id="rId8"/>
    <p:sldId id="322" r:id="rId9"/>
    <p:sldId id="323" r:id="rId10"/>
    <p:sldId id="325" r:id="rId11"/>
    <p:sldId id="332" r:id="rId12"/>
    <p:sldId id="326" r:id="rId13"/>
    <p:sldId id="333" r:id="rId14"/>
    <p:sldId id="327" r:id="rId15"/>
    <p:sldId id="334" r:id="rId16"/>
    <p:sldId id="328" r:id="rId17"/>
    <p:sldId id="335" r:id="rId18"/>
    <p:sldId id="336" r:id="rId19"/>
    <p:sldId id="329" r:id="rId20"/>
    <p:sldId id="337" r:id="rId21"/>
    <p:sldId id="330" r:id="rId22"/>
    <p:sldId id="331" r:id="rId23"/>
    <p:sldId id="338" r:id="rId24"/>
    <p:sldId id="324" r:id="rId25"/>
    <p:sldId id="339" r:id="rId26"/>
  </p:sldIdLst>
  <p:sldSz cx="12188825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29" autoAdjust="0"/>
  </p:normalViewPr>
  <p:slideViewPr>
    <p:cSldViewPr showGuides="1">
      <p:cViewPr varScale="1">
        <p:scale>
          <a:sx n="83" d="100"/>
          <a:sy n="83" d="100"/>
        </p:scale>
        <p:origin x="48" y="300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gs" Target="tags/tag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088EAF-6ECA-4616-85EF-35AA19C641F3}" type="datetimeFigureOut">
              <a:rPr lang="en-US"/>
              <a:t>12/11/2017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912AB-2776-42F2-A957-313FC7EFEDB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t>12/11/2017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Autofit/>
          </a:bodyPr>
          <a:lstStyle>
            <a:lvl1pPr algn="l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t>12/11/2017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Picture Placeholder 2" descr="An empty placeholder to add an image. Click on the placeholder and select the image that you wish to add.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12/11/2017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 smtClean="0"/>
              <a:pPr/>
              <a:t>12/11/2017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Business Case Analysis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/>
              <a:t>Bob Marshall, MD MPH MISM FAAFP</a:t>
            </a:r>
          </a:p>
          <a:p>
            <a:r>
              <a:rPr lang="it-IT" dirty="0"/>
              <a:t>DoD/MAMC Clinical Informatics Fellowship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F953C-2E20-4184-8F4A-C93853761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Business Case Support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3EFA1-F547-493B-B1CF-DB684AA691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Identify key stakeholders and decision makers</a:t>
            </a:r>
          </a:p>
          <a:p>
            <a:r>
              <a:rPr lang="en-US" dirty="0"/>
              <a:t>Ask for stakeholder input early in the process</a:t>
            </a:r>
          </a:p>
          <a:p>
            <a:r>
              <a:rPr lang="en-US" dirty="0"/>
              <a:t>Incorporate any feedback in your case</a:t>
            </a:r>
          </a:p>
          <a:p>
            <a:r>
              <a:rPr lang="en-US" dirty="0"/>
              <a:t>Ask for input from trusted advisors</a:t>
            </a:r>
          </a:p>
          <a:p>
            <a:r>
              <a:rPr lang="en-US" dirty="0"/>
              <a:t>Collect benchmarks on other organizations</a:t>
            </a:r>
          </a:p>
          <a:p>
            <a:r>
              <a:rPr lang="en-US" dirty="0"/>
              <a:t>Create multiple delivery formats for your case</a:t>
            </a:r>
          </a:p>
        </p:txBody>
      </p:sp>
      <p:pic>
        <p:nvPicPr>
          <p:cNvPr id="5" name="Picture 4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6BFA1443-C06B-4C31-99D8-304B565A0A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1412" y="2743200"/>
            <a:ext cx="34290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89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2E95C-3DF3-42C9-ADB2-CED34E4EF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Gather Data and Estimate Time Frame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7982E1-00A4-418F-8576-07FE53F192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5000"/>
            <a:ext cx="9134391" cy="4114801"/>
          </a:xfrm>
        </p:spPr>
        <p:txBody>
          <a:bodyPr>
            <a:normAutofit/>
          </a:bodyPr>
          <a:lstStyle/>
          <a:p>
            <a:r>
              <a:rPr lang="en-US" dirty="0"/>
              <a:t>List all the information needed to compare options and choices</a:t>
            </a:r>
          </a:p>
          <a:p>
            <a:r>
              <a:rPr lang="en-US" dirty="0"/>
              <a:t>Collect the data from the potentially multiple sources</a:t>
            </a:r>
          </a:p>
          <a:p>
            <a:r>
              <a:rPr lang="en-US" dirty="0"/>
              <a:t>Once data is gathered, estimate a time frame for implementing the initiative and achieving the outlined objectives </a:t>
            </a:r>
          </a:p>
          <a:p>
            <a:r>
              <a:rPr lang="en-US" dirty="0"/>
              <a:t>When making timeline estimates, document information used and assumptions made to derive the estimate</a:t>
            </a:r>
          </a:p>
          <a:p>
            <a:pPr lvl="1"/>
            <a:r>
              <a:rPr lang="en-US" sz="2400" dirty="0"/>
              <a:t>This helps to explain the reasoning later, if asked</a:t>
            </a:r>
          </a:p>
        </p:txBody>
      </p:sp>
    </p:spTree>
    <p:extLst>
      <p:ext uri="{BB962C8B-B14F-4D97-AF65-F5344CB8AC3E}">
        <p14:creationId xmlns:p14="http://schemas.microsoft.com/office/powerpoint/2010/main" val="1641058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990DE-7276-4C50-8406-7CAA7B794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Data Gathering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D3363-76C3-407D-8023-7DE68EEE7F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the categories of information you need</a:t>
            </a:r>
          </a:p>
          <a:p>
            <a:r>
              <a:rPr lang="en-US" dirty="0"/>
              <a:t>Make a list of the specific questions you want to answer</a:t>
            </a:r>
          </a:p>
          <a:p>
            <a:r>
              <a:rPr lang="en-US" dirty="0"/>
              <a:t>Be prepared to add to your list of questions</a:t>
            </a:r>
          </a:p>
          <a:p>
            <a:r>
              <a:rPr lang="en-US" dirty="0"/>
              <a:t>Document sources and assumptions as you go</a:t>
            </a:r>
          </a:p>
          <a:p>
            <a:r>
              <a:rPr lang="en-US" dirty="0"/>
              <a:t>Make sure your estimates are reasonable/realistic</a:t>
            </a:r>
          </a:p>
          <a:p>
            <a:r>
              <a:rPr lang="en-US" dirty="0"/>
              <a:t>For each piece of information, consult multiple sources</a:t>
            </a:r>
          </a:p>
          <a:p>
            <a:r>
              <a:rPr lang="en-US" dirty="0"/>
              <a:t>Once data is gathered, ask for input from primary stakeholders</a:t>
            </a:r>
          </a:p>
        </p:txBody>
      </p:sp>
    </p:spTree>
    <p:extLst>
      <p:ext uri="{BB962C8B-B14F-4D97-AF65-F5344CB8AC3E}">
        <p14:creationId xmlns:p14="http://schemas.microsoft.com/office/powerpoint/2010/main" val="553669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B5CA02-FEFA-4BBF-A830-36ABC86FB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EFD2F-4994-4AB8-ABCE-7A45D8DA0B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Show each alternative’s impact on the defined metrics – financial and other metrics of prime interest to stakeholders </a:t>
            </a:r>
          </a:p>
          <a:p>
            <a:r>
              <a:rPr lang="en-US" dirty="0"/>
              <a:t>The primary financial metrics for this effort include the following: payback period; net present value; and return on investment</a:t>
            </a:r>
          </a:p>
          <a:p>
            <a:r>
              <a:rPr lang="en-US" dirty="0"/>
              <a:t>Document conclusion so they are easy to compare</a:t>
            </a:r>
          </a:p>
          <a:p>
            <a:r>
              <a:rPr lang="en-US" dirty="0"/>
              <a:t>For more difficult comparisons (limited financial data), create a pros and cons table</a:t>
            </a:r>
          </a:p>
        </p:txBody>
      </p:sp>
    </p:spTree>
    <p:extLst>
      <p:ext uri="{BB962C8B-B14F-4D97-AF65-F5344CB8AC3E}">
        <p14:creationId xmlns:p14="http://schemas.microsoft.com/office/powerpoint/2010/main" val="411300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434169-F2AF-4407-B715-CFB19ECF10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Analyzing Alternatives        1 of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4B84A-ADA2-404A-B603-72FCEC2E1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List the costs</a:t>
            </a:r>
          </a:p>
          <a:p>
            <a:r>
              <a:rPr lang="en-US" dirty="0"/>
              <a:t>List benefits, both increased revenues and decreased costs (cost savings)</a:t>
            </a:r>
          </a:p>
          <a:p>
            <a:r>
              <a:rPr lang="en-US" dirty="0"/>
              <a:t>Identify when you would expect to see costs and revenues/cost savings</a:t>
            </a:r>
          </a:p>
          <a:p>
            <a:r>
              <a:rPr lang="en-US" dirty="0"/>
              <a:t>List the impact on other corporate/organizational metrics – like customer satisfaction, customer retention, operational efficiency</a:t>
            </a:r>
          </a:p>
          <a:p>
            <a:r>
              <a:rPr lang="en-US" dirty="0"/>
              <a:t>List unquantifiable benefits and costs</a:t>
            </a:r>
          </a:p>
          <a:p>
            <a:r>
              <a:rPr lang="en-US" dirty="0"/>
              <a:t>Conduct a business impact analysis</a:t>
            </a:r>
          </a:p>
        </p:txBody>
      </p:sp>
    </p:spTree>
    <p:extLst>
      <p:ext uri="{BB962C8B-B14F-4D97-AF65-F5344CB8AC3E}">
        <p14:creationId xmlns:p14="http://schemas.microsoft.com/office/powerpoint/2010/main" val="1998203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7A49F-3A06-4DB2-82C2-CC67F7998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Analyzing Alternatives        2 of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37D2DE-035E-4BA9-9983-57D12B3466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Conduct a security impact analysis (you will need assistance from IT for this)</a:t>
            </a:r>
          </a:p>
          <a:p>
            <a:r>
              <a:rPr lang="en-US" dirty="0"/>
              <a:t>Organize all of your data into a spreadsheet or table for ease of comparison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E9C0BA-6752-4724-8C30-FEAB7B512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4118" y="4648201"/>
            <a:ext cx="7106894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56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C87CA-B1AC-44CC-8E4A-0A49AB5AF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Make Choice and Assess Risk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E39FF-1D03-4E8D-A83B-DB9A4E576B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you have compared the pros and cons of your alternatives, you need to select the best possible solution – and justify your choice</a:t>
            </a:r>
          </a:p>
          <a:p>
            <a:r>
              <a:rPr lang="en-US" dirty="0"/>
              <a:t>Identify the potential risks to the organization before fully committing to the option</a:t>
            </a:r>
          </a:p>
          <a:p>
            <a:r>
              <a:rPr lang="en-US" dirty="0"/>
              <a:t>Consider how to mitigate the risks identified</a:t>
            </a:r>
          </a:p>
          <a:p>
            <a:r>
              <a:rPr lang="en-US" dirty="0"/>
              <a:t>Determine whether or not you need to modify your recommended course of action after the previous two steps</a:t>
            </a:r>
          </a:p>
          <a:p>
            <a:r>
              <a:rPr lang="en-US" dirty="0"/>
              <a:t>If two options have comparable benefits, you may want to assess overall risks and compare those as well</a:t>
            </a:r>
          </a:p>
        </p:txBody>
      </p:sp>
    </p:spTree>
    <p:extLst>
      <p:ext uri="{BB962C8B-B14F-4D97-AF65-F5344CB8AC3E}">
        <p14:creationId xmlns:p14="http://schemas.microsoft.com/office/powerpoint/2010/main" val="3566472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5AF94-92F9-4C66-8C5E-656328CBD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Steps for Choosing a Final 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5340A8-FB3D-46A3-919F-DBCB74A981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Select a preliminary recommendation</a:t>
            </a:r>
          </a:p>
          <a:p>
            <a:r>
              <a:rPr lang="en-US" dirty="0"/>
              <a:t>Document the rationale for your decision</a:t>
            </a:r>
          </a:p>
          <a:p>
            <a:r>
              <a:rPr lang="en-US" dirty="0"/>
              <a:t>Consider the risks</a:t>
            </a:r>
          </a:p>
          <a:p>
            <a:r>
              <a:rPr lang="en-US" dirty="0"/>
              <a:t>Look for ways to mitigate risks</a:t>
            </a:r>
          </a:p>
          <a:p>
            <a:r>
              <a:rPr lang="en-US" dirty="0"/>
              <a:t>Revisit your original recommendation</a:t>
            </a:r>
          </a:p>
        </p:txBody>
      </p:sp>
      <p:pic>
        <p:nvPicPr>
          <p:cNvPr id="7" name="Picture 6" descr="A close up of text on a white background&#10;&#10;Description generated with high confidence">
            <a:extLst>
              <a:ext uri="{FF2B5EF4-FFF2-40B4-BE49-F238E27FC236}">
                <a16:creationId xmlns:a16="http://schemas.microsoft.com/office/drawing/2014/main" id="{BB43CE59-A195-4018-B697-4F1C167C6F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9661" y="2590800"/>
            <a:ext cx="397916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0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93CC3-9E6D-4D27-B491-964F2A6D7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Plan for Implementing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5C7C4-CDAD-457D-86F1-662BBC58C6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2413" y="1904999"/>
            <a:ext cx="9134391" cy="4495801"/>
          </a:xfrm>
        </p:spPr>
        <p:txBody>
          <a:bodyPr/>
          <a:lstStyle/>
          <a:p>
            <a:r>
              <a:rPr lang="en-US" dirty="0"/>
              <a:t>The implementation plan lays out how you will track your progress and measure success if plan accepted</a:t>
            </a:r>
          </a:p>
          <a:p>
            <a:r>
              <a:rPr lang="en-US" dirty="0"/>
              <a:t>You need to list the major steps (milestones) needed to carry out the solution – keep it simple and straightforward </a:t>
            </a:r>
          </a:p>
          <a:p>
            <a:r>
              <a:rPr lang="en-US" dirty="0"/>
              <a:t>Communicate with decision makers to assess progress towards goals</a:t>
            </a:r>
          </a:p>
          <a:p>
            <a:r>
              <a:rPr lang="en-US" dirty="0"/>
              <a:t>Identify early the resources you will need for each project phase</a:t>
            </a:r>
          </a:p>
          <a:p>
            <a:r>
              <a:rPr lang="en-US" dirty="0"/>
              <a:t>Clarify responsibilities for all involved</a:t>
            </a:r>
          </a:p>
          <a:p>
            <a:r>
              <a:rPr lang="en-US" dirty="0"/>
              <a:t>Indicate the expected payoff to stakeholders</a:t>
            </a:r>
          </a:p>
          <a:p>
            <a:r>
              <a:rPr lang="en-US" dirty="0"/>
              <a:t>Track your results and keep stakeholders informed                                    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8069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06B13-80F0-45F3-9889-845F4A8677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Communicate Your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E12A1-F758-4AE5-B322-4E81B0FAB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Understand your audience</a:t>
            </a:r>
          </a:p>
          <a:p>
            <a:pPr lvl="1"/>
            <a:r>
              <a:rPr lang="en-US" dirty="0"/>
              <a:t>Clarify what you want/need them to do</a:t>
            </a:r>
          </a:p>
          <a:p>
            <a:pPr lvl="1"/>
            <a:r>
              <a:rPr lang="en-US" dirty="0"/>
              <a:t>Identify what they value/care about most (usually by asking them in advance)</a:t>
            </a:r>
          </a:p>
          <a:p>
            <a:pPr lvl="1"/>
            <a:r>
              <a:rPr lang="en-US" dirty="0"/>
              <a:t>Articulate what they stand to gain</a:t>
            </a:r>
          </a:p>
          <a:p>
            <a:pPr lvl="1"/>
            <a:r>
              <a:rPr lang="en-US" dirty="0"/>
              <a:t>Assess their level of risk tolerance (willingness to accept risk…and at what level)</a:t>
            </a:r>
          </a:p>
          <a:p>
            <a:pPr lvl="1"/>
            <a:r>
              <a:rPr lang="en-US" dirty="0"/>
              <a:t>Determine how they like to receive information (learning styles/preferences)</a:t>
            </a:r>
          </a:p>
          <a:p>
            <a:r>
              <a:rPr lang="en-US" dirty="0"/>
              <a:t>Use visuals to present case, as appropriate</a:t>
            </a:r>
          </a:p>
          <a:p>
            <a:pPr lvl="1"/>
            <a:r>
              <a:rPr lang="en-US" dirty="0"/>
              <a:t>Do this even if your organization only requires a written business case</a:t>
            </a:r>
          </a:p>
        </p:txBody>
      </p:sp>
    </p:spTree>
    <p:extLst>
      <p:ext uri="{BB962C8B-B14F-4D97-AF65-F5344CB8AC3E}">
        <p14:creationId xmlns:p14="http://schemas.microsoft.com/office/powerpoint/2010/main" val="187608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Define business case</a:t>
            </a:r>
          </a:p>
          <a:p>
            <a:r>
              <a:rPr lang="en-US" dirty="0"/>
              <a:t>Discuss difference between business case and business plan</a:t>
            </a:r>
          </a:p>
          <a:p>
            <a:r>
              <a:rPr lang="en-US" dirty="0"/>
              <a:t>Identify when to create a business case</a:t>
            </a:r>
          </a:p>
          <a:p>
            <a:r>
              <a:rPr lang="en-US" dirty="0"/>
              <a:t>Overview the seven steps to a business case</a:t>
            </a:r>
          </a:p>
          <a:p>
            <a:r>
              <a:rPr lang="en-US" dirty="0"/>
              <a:t>Discuss each of the seven steps to a business case</a:t>
            </a:r>
          </a:p>
        </p:txBody>
      </p:sp>
      <p:pic>
        <p:nvPicPr>
          <p:cNvPr id="3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14399791-49E3-472B-8F58-FE06CCDDF2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8011" y="4749712"/>
            <a:ext cx="3959225" cy="210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3CD3D-435B-406D-B5BA-92E74D3C3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Writing Your Business Case    1 of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3D060-48A9-4140-9410-B86AE561B3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Ask about a required format for business cases</a:t>
            </a:r>
          </a:p>
          <a:p>
            <a:r>
              <a:rPr lang="en-US" dirty="0"/>
              <a:t>Remember this is a sales pitch </a:t>
            </a:r>
          </a:p>
          <a:p>
            <a:pPr lvl="1"/>
            <a:r>
              <a:rPr lang="en-US" dirty="0"/>
              <a:t>Engage your audience using the BLUF style</a:t>
            </a:r>
          </a:p>
          <a:p>
            <a:r>
              <a:rPr lang="en-US" dirty="0"/>
              <a:t>Clearly delineate how you arrived at your recommendation</a:t>
            </a:r>
          </a:p>
          <a:p>
            <a:pPr lvl="1"/>
            <a:r>
              <a:rPr lang="en-US" dirty="0"/>
              <a:t>Briefly document each step you took in the process</a:t>
            </a:r>
          </a:p>
          <a:p>
            <a:pPr lvl="1"/>
            <a:r>
              <a:rPr lang="en-US" dirty="0"/>
              <a:t>This helps the reader understand the reasoning behind the proposal</a:t>
            </a:r>
          </a:p>
          <a:p>
            <a:r>
              <a:rPr lang="en-US" dirty="0"/>
              <a:t>Make it interesting</a:t>
            </a:r>
          </a:p>
          <a:p>
            <a:r>
              <a:rPr lang="en-US" dirty="0"/>
              <a:t>Make it concise</a:t>
            </a:r>
          </a:p>
        </p:txBody>
      </p:sp>
    </p:spTree>
    <p:extLst>
      <p:ext uri="{BB962C8B-B14F-4D97-AF65-F5344CB8AC3E}">
        <p14:creationId xmlns:p14="http://schemas.microsoft.com/office/powerpoint/2010/main" val="14466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887D9-9C1A-4C55-BD17-1ADAE7AAC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Tips for Writing Your Business Case    2 of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F202CA-3427-44A4-A47F-688BE066E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descriptive language to “fill in the blanks” and not just a bunch of bullets that may mean nothing to your readers</a:t>
            </a:r>
          </a:p>
          <a:p>
            <a:r>
              <a:rPr lang="en-US" dirty="0"/>
              <a:t>Demonstrate the value of the proposal from all perspectives </a:t>
            </a:r>
          </a:p>
          <a:p>
            <a:pPr lvl="1"/>
            <a:r>
              <a:rPr lang="en-US" dirty="0"/>
              <a:t>Explicitly tell your reader why the project is important to him/her and to the organization as a whole</a:t>
            </a:r>
          </a:p>
          <a:p>
            <a:r>
              <a:rPr lang="en-US" dirty="0"/>
              <a:t>Be clear about what you are asking your audience to do</a:t>
            </a:r>
          </a:p>
          <a:p>
            <a:pPr lvl="1"/>
            <a:r>
              <a:rPr lang="en-US" dirty="0"/>
              <a:t>Do you need resources?</a:t>
            </a:r>
          </a:p>
          <a:p>
            <a:pPr lvl="1"/>
            <a:r>
              <a:rPr lang="en-US" dirty="0"/>
              <a:t>Do you simply need their support to approve the project or to get people?</a:t>
            </a:r>
          </a:p>
          <a:p>
            <a:r>
              <a:rPr lang="en-US" dirty="0"/>
              <a:t>Verify that you have calculated all numbers correctly </a:t>
            </a:r>
          </a:p>
        </p:txBody>
      </p:sp>
    </p:spTree>
    <p:extLst>
      <p:ext uri="{BB962C8B-B14F-4D97-AF65-F5344CB8AC3E}">
        <p14:creationId xmlns:p14="http://schemas.microsoft.com/office/powerpoint/2010/main" val="110160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D6E8E-69C3-47C7-90BA-9BCA79ECF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81000"/>
            <a:ext cx="9144001" cy="1371600"/>
          </a:xfrm>
        </p:spPr>
        <p:txBody>
          <a:bodyPr/>
          <a:lstStyle/>
          <a:p>
            <a:r>
              <a:rPr lang="en-US" dirty="0"/>
              <a:t>Questions?¿</a:t>
            </a:r>
          </a:p>
        </p:txBody>
      </p:sp>
      <p:pic>
        <p:nvPicPr>
          <p:cNvPr id="5" name="Content Placeholder 4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50114EEB-C302-46B3-BF0F-D6EB70B040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212" y="381000"/>
            <a:ext cx="6400800" cy="6109856"/>
          </a:xfrm>
        </p:spPr>
      </p:pic>
    </p:spTree>
    <p:extLst>
      <p:ext uri="{BB962C8B-B14F-4D97-AF65-F5344CB8AC3E}">
        <p14:creationId xmlns:p14="http://schemas.microsoft.com/office/powerpoint/2010/main" val="147781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87BB8-21C6-4F32-9CBB-749E0A462C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Business Case?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75531C-182A-4053-87EC-195ECAEAC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business case captures the reasoning for initiating a project or task </a:t>
            </a:r>
          </a:p>
          <a:p>
            <a:r>
              <a:rPr lang="en-US" dirty="0"/>
              <a:t>Often presented in a well-structured written document</a:t>
            </a:r>
          </a:p>
          <a:p>
            <a:r>
              <a:rPr lang="en-US" dirty="0"/>
              <a:t>May also come in the form of a short verbal argument or presentation</a:t>
            </a:r>
          </a:p>
          <a:p>
            <a:r>
              <a:rPr lang="en-US" dirty="0"/>
              <a:t>Logic of the business case: </a:t>
            </a:r>
          </a:p>
          <a:p>
            <a:pPr lvl="1"/>
            <a:r>
              <a:rPr lang="en-US" sz="2400" dirty="0"/>
              <a:t>Whenever resources such as money or effort are consumed </a:t>
            </a:r>
          </a:p>
          <a:p>
            <a:pPr lvl="1"/>
            <a:r>
              <a:rPr lang="en-US" sz="2400" dirty="0"/>
              <a:t>Should be in support of specific business need</a:t>
            </a:r>
          </a:p>
        </p:txBody>
      </p:sp>
    </p:spTree>
    <p:extLst>
      <p:ext uri="{BB962C8B-B14F-4D97-AF65-F5344CB8AC3E}">
        <p14:creationId xmlns:p14="http://schemas.microsoft.com/office/powerpoint/2010/main" val="158087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BEE2B-FF33-46AE-B616-A9FB3F10F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Business Case versus Business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F1531A-B136-438B-8057-216F982463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case answer the question: “What happens if we take this course of action?”</a:t>
            </a:r>
          </a:p>
          <a:p>
            <a:r>
              <a:rPr lang="en-US" dirty="0"/>
              <a:t>Business plan describes how an organization or business unit intends to navigate successfully through its long-range projections of revenues, expenses, business strategy and other information. </a:t>
            </a:r>
          </a:p>
          <a:p>
            <a:pPr lvl="1"/>
            <a:r>
              <a:rPr lang="en-US" sz="2400" dirty="0"/>
              <a:t>Managers and executives use business plans  to secure funding from investors or to plan strategy execution for an organization or business</a:t>
            </a:r>
          </a:p>
        </p:txBody>
      </p:sp>
    </p:spTree>
    <p:extLst>
      <p:ext uri="{BB962C8B-B14F-4D97-AF65-F5344CB8AC3E}">
        <p14:creationId xmlns:p14="http://schemas.microsoft.com/office/powerpoint/2010/main" val="864837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EF3FEF-29D0-45EC-883A-67A5C2262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to Create a 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5D535-E653-434D-BD49-2BE1E20D5F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Business case is useful when you want to:</a:t>
            </a:r>
          </a:p>
          <a:p>
            <a:pPr lvl="1"/>
            <a:r>
              <a:rPr lang="en-US" dirty="0"/>
              <a:t>Demonstrate the value a proposed product of service would generate for the organization</a:t>
            </a:r>
          </a:p>
          <a:p>
            <a:pPr lvl="1"/>
            <a:r>
              <a:rPr lang="en-US" dirty="0"/>
              <a:t>Prioritize projects within your group and identify which ones to eliminate</a:t>
            </a:r>
          </a:p>
          <a:p>
            <a:pPr lvl="1"/>
            <a:r>
              <a:rPr lang="en-US" dirty="0"/>
              <a:t>Demonstrate the value of a product or service to a customer/external stakeholder</a:t>
            </a:r>
          </a:p>
          <a:p>
            <a:pPr lvl="1"/>
            <a:r>
              <a:rPr lang="en-US" dirty="0"/>
              <a:t>Obtain additional resources for a new project, initiative or organization</a:t>
            </a:r>
          </a:p>
          <a:p>
            <a:pPr lvl="1"/>
            <a:r>
              <a:rPr lang="en-US" dirty="0"/>
              <a:t>Modify an existing product, project or offering</a:t>
            </a:r>
          </a:p>
          <a:p>
            <a:pPr lvl="1"/>
            <a:r>
              <a:rPr lang="en-US" dirty="0"/>
              <a:t>Invest in a new capability</a:t>
            </a:r>
          </a:p>
          <a:p>
            <a:pPr lvl="1"/>
            <a:r>
              <a:rPr lang="en-US" dirty="0"/>
              <a:t>Decide whether or not to outsource a particular function</a:t>
            </a:r>
          </a:p>
        </p:txBody>
      </p:sp>
    </p:spTree>
    <p:extLst>
      <p:ext uri="{BB962C8B-B14F-4D97-AF65-F5344CB8AC3E}">
        <p14:creationId xmlns:p14="http://schemas.microsoft.com/office/powerpoint/2010/main" val="115462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7C7B1C-AC3C-4B5A-A386-321E05E98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Seven Steps to a Business Case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8E7280-15D4-4BAF-AF9A-22874652FA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Step 1: Define the opportunity</a:t>
            </a:r>
          </a:p>
          <a:p>
            <a:r>
              <a:rPr lang="en-US" dirty="0"/>
              <a:t>Step 2: Identify the alternatives </a:t>
            </a:r>
          </a:p>
          <a:p>
            <a:r>
              <a:rPr lang="en-US" dirty="0"/>
              <a:t>Step 3: Gather data and estimate time frame</a:t>
            </a:r>
          </a:p>
          <a:p>
            <a:r>
              <a:rPr lang="en-US" dirty="0"/>
              <a:t>Step 4: Analyze the alternatives</a:t>
            </a:r>
          </a:p>
          <a:p>
            <a:r>
              <a:rPr lang="en-US" dirty="0"/>
              <a:t>Step 5: Make a choice and assess the risk</a:t>
            </a:r>
          </a:p>
          <a:p>
            <a:r>
              <a:rPr lang="en-US" dirty="0"/>
              <a:t>Step 6: Create a plan for implementing your idea(s)</a:t>
            </a:r>
          </a:p>
          <a:p>
            <a:r>
              <a:rPr lang="en-US" dirty="0"/>
              <a:t>Step 7: Communicate your case</a:t>
            </a:r>
          </a:p>
        </p:txBody>
      </p:sp>
      <p:pic>
        <p:nvPicPr>
          <p:cNvPr id="5" name="Picture 4" descr="A close up of text on a black background&#10;&#10;Description generated with high confidence">
            <a:extLst>
              <a:ext uri="{FF2B5EF4-FFF2-40B4-BE49-F238E27FC236}">
                <a16:creationId xmlns:a16="http://schemas.microsoft.com/office/drawing/2014/main" id="{2775CE56-829D-4FE9-8E35-58F782E276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412" y="3505200"/>
            <a:ext cx="2794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32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4D9E8-6C47-4041-A332-063AE9CF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Opportunity          1 of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511B2-3A96-44A8-86D2-E4A889B8C1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step in a business case is to define the problem to solve or opportunity to seize</a:t>
            </a:r>
          </a:p>
          <a:p>
            <a:r>
              <a:rPr lang="en-US" dirty="0"/>
              <a:t>If your boss has the idea and wants you to build the BCA, you still need a full understanding of the issue/opportunity</a:t>
            </a:r>
          </a:p>
          <a:p>
            <a:r>
              <a:rPr lang="en-US" dirty="0"/>
              <a:t>Next is to identify and describe the benefits of the problem solving or opportunity seizing</a:t>
            </a:r>
          </a:p>
          <a:p>
            <a:r>
              <a:rPr lang="en-US" dirty="0"/>
              <a:t>Next, identify the relevant business objectives involved</a:t>
            </a:r>
          </a:p>
          <a:p>
            <a:r>
              <a:rPr lang="en-US" dirty="0"/>
              <a:t>Once identified, you must prioritize the objectives</a:t>
            </a:r>
          </a:p>
        </p:txBody>
      </p:sp>
    </p:spTree>
    <p:extLst>
      <p:ext uri="{BB962C8B-B14F-4D97-AF65-F5344CB8AC3E}">
        <p14:creationId xmlns:p14="http://schemas.microsoft.com/office/powerpoint/2010/main" val="3661203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4E95C-F822-487B-BFFD-A682375B7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Define Opportunity          2 of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9D639D-572C-4E75-B253-660B223A1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Objective priorities should align with organizational mission, vision and goals</a:t>
            </a:r>
          </a:p>
          <a:p>
            <a:r>
              <a:rPr lang="en-US" dirty="0"/>
              <a:t>You need to assign feasible (achievable and measurable) metrics for each objective</a:t>
            </a:r>
          </a:p>
          <a:p>
            <a:r>
              <a:rPr lang="en-US" dirty="0"/>
              <a:t>It is best if you can design your metrics to not entail extra work for end users</a:t>
            </a:r>
          </a:p>
        </p:txBody>
      </p:sp>
    </p:spTree>
    <p:extLst>
      <p:ext uri="{BB962C8B-B14F-4D97-AF65-F5344CB8AC3E}">
        <p14:creationId xmlns:p14="http://schemas.microsoft.com/office/powerpoint/2010/main" val="389014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63F5E-1D98-40DD-853F-BB926011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Identify 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D4674B-48A8-49E2-821A-9E93AF0C2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Develop/brainstorm a full set of alternatives, vice a single, first idea</a:t>
            </a:r>
          </a:p>
          <a:p>
            <a:r>
              <a:rPr lang="en-US" dirty="0"/>
              <a:t>Identify and talk with stakeholders early in the process – to obtain ideas and get buy-in</a:t>
            </a:r>
          </a:p>
          <a:p>
            <a:r>
              <a:rPr lang="en-US" dirty="0"/>
              <a:t>Once you have received input from stakeholders, narrow the list of alternatives to the best 2-3 options that best address business objectives and stakeholder needs</a:t>
            </a:r>
          </a:p>
          <a:p>
            <a:r>
              <a:rPr lang="en-US" dirty="0"/>
              <a:t>Favor the easy-to-implement option over the complex/elaborate, expensive and difficult one</a:t>
            </a:r>
          </a:p>
          <a:p>
            <a:r>
              <a:rPr lang="en-US" dirty="0"/>
              <a:t>Combine alternatives when feasible</a:t>
            </a:r>
          </a:p>
        </p:txBody>
      </p:sp>
    </p:spTree>
    <p:extLst>
      <p:ext uri="{BB962C8B-B14F-4D97-AF65-F5344CB8AC3E}">
        <p14:creationId xmlns:p14="http://schemas.microsoft.com/office/powerpoint/2010/main" val="222339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Digital Blue Tunne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.potx" id="{03C5CF44-0C62-41B4-B3EA-416B4807878A}" vid="{EC3ACB92-700E-4167-B3A6-412DE40A64C2}"/>
    </a:ext>
  </a:extLst>
</a:theme>
</file>

<file path=ppt/theme/theme2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purl.org/dc/terms/"/>
    <ds:schemaRef ds:uri="http://schemas.microsoft.com/office/2006/documentManagement/types"/>
    <ds:schemaRef ds:uri="4873beb7-5857-4685-be1f-d57550cc96cc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digital blue tunnel presentation (widescreen)</Template>
  <TotalTime>1967</TotalTime>
  <Words>1328</Words>
  <Application>Microsoft Office PowerPoint</Application>
  <PresentationFormat>Custom</PresentationFormat>
  <Paragraphs>136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Corbel</vt:lpstr>
      <vt:lpstr>Digital Blue Tunnel 16x9</vt:lpstr>
      <vt:lpstr>Business Case Analysis</vt:lpstr>
      <vt:lpstr>Objectives</vt:lpstr>
      <vt:lpstr>What is a Business Case?</vt:lpstr>
      <vt:lpstr>Business Case versus Business Plan</vt:lpstr>
      <vt:lpstr>When to Create a Business Case</vt:lpstr>
      <vt:lpstr>Seven Steps to a Business Case</vt:lpstr>
      <vt:lpstr>Define Opportunity          1 of 2</vt:lpstr>
      <vt:lpstr>Define Opportunity          2 of 2</vt:lpstr>
      <vt:lpstr>Identify Alternatives</vt:lpstr>
      <vt:lpstr>Building Business Case Support</vt:lpstr>
      <vt:lpstr>Gather Data and Estimate Time Frame</vt:lpstr>
      <vt:lpstr>Tips for Data Gathering </vt:lpstr>
      <vt:lpstr>Analyze Alternatives</vt:lpstr>
      <vt:lpstr>Steps for Analyzing Alternatives        1 of 2</vt:lpstr>
      <vt:lpstr>Steps for Analyzing Alternatives        2 of 2</vt:lpstr>
      <vt:lpstr>Make Choice and Assess Risk</vt:lpstr>
      <vt:lpstr>Steps for Choosing a Final Recommendation</vt:lpstr>
      <vt:lpstr>Create Plan for Implementing Idea</vt:lpstr>
      <vt:lpstr>Communicate Your Case</vt:lpstr>
      <vt:lpstr>Tips for Writing Your Business Case    1 of 2</vt:lpstr>
      <vt:lpstr>Tips for Writing Your Business Case    2 of 2</vt:lpstr>
      <vt:lpstr>Questions?¿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 Case Analysis</dc:title>
  <dc:creator>Bob Marshall</dc:creator>
  <cp:lastModifiedBy>Bob Marshall</cp:lastModifiedBy>
  <cp:revision>18</cp:revision>
  <dcterms:created xsi:type="dcterms:W3CDTF">2017-12-10T04:10:58Z</dcterms:created>
  <dcterms:modified xsi:type="dcterms:W3CDTF">2017-12-11T22:45:31Z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