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86" r:id="rId8"/>
    <p:sldId id="265" r:id="rId9"/>
    <p:sldId id="266" r:id="rId10"/>
    <p:sldId id="284" r:id="rId11"/>
    <p:sldId id="259" r:id="rId12"/>
    <p:sldId id="260" r:id="rId13"/>
    <p:sldId id="261" r:id="rId14"/>
    <p:sldId id="267" r:id="rId15"/>
    <p:sldId id="270" r:id="rId16"/>
    <p:sldId id="271" r:id="rId17"/>
    <p:sldId id="272" r:id="rId18"/>
    <p:sldId id="273" r:id="rId19"/>
    <p:sldId id="285" r:id="rId20"/>
    <p:sldId id="268" r:id="rId21"/>
    <p:sldId id="269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54" d="100"/>
          <a:sy n="54" d="100"/>
        </p:scale>
        <p:origin x="90" y="1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3/15/2017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Blockchain in Healthcare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Bob Marshall, MD MPH MISM FAAFP</a:t>
            </a:r>
            <a:br>
              <a:rPr lang="en-US" dirty="0"/>
            </a:br>
            <a:r>
              <a:rPr lang="en-US" dirty="0"/>
              <a:t>Program Director, DoD Clinical Informatics Fellowship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96235" cy="23337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68904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will never get it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509" y="2510119"/>
            <a:ext cx="11924056" cy="3615166"/>
          </a:xfrm>
        </p:spPr>
      </p:pic>
    </p:spTree>
    <p:extLst>
      <p:ext uri="{BB962C8B-B14F-4D97-AF65-F5344CB8AC3E}">
        <p14:creationId xmlns:p14="http://schemas.microsoft.com/office/powerpoint/2010/main" val="3981985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 Security    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364680"/>
          </a:xfrm>
        </p:spPr>
        <p:txBody>
          <a:bodyPr>
            <a:normAutofit/>
          </a:bodyPr>
          <a:lstStyle/>
          <a:p>
            <a:r>
              <a:rPr lang="en-US" dirty="0"/>
              <a:t>Blockchain incorporates a level of security that could take the world's most powerful supercomputers, working every second of every day, over 10,000 years to crack </a:t>
            </a:r>
          </a:p>
          <a:p>
            <a:r>
              <a:rPr lang="en-US" dirty="0"/>
              <a:t>How is this security so strong? Imagine multiplying 2 prime numbers so large that if you typed the result of their multiplication onto 8.5 x 11 paper, the stack of paper would be large enough to go to the moon and back and further. </a:t>
            </a:r>
          </a:p>
        </p:txBody>
      </p:sp>
    </p:spTree>
    <p:extLst>
      <p:ext uri="{BB962C8B-B14F-4D97-AF65-F5344CB8AC3E}">
        <p14:creationId xmlns:p14="http://schemas.microsoft.com/office/powerpoint/2010/main" val="1500655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 Security             2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Imagine the result of that multiplication of very large prime numbers as the public identifier for a person's electronic healthcare record</a:t>
            </a:r>
          </a:p>
          <a:p>
            <a:r>
              <a:rPr lang="en-US" dirty="0"/>
              <a:t>If you plugged the result into a supercomputer it could take forever to identify the 2 prime numbers that were initially multiplied together to create the result</a:t>
            </a:r>
          </a:p>
          <a:p>
            <a:r>
              <a:rPr lang="en-US" dirty="0"/>
              <a:t>It is also useful to consider that there are even more sophisticated security algorithms beyond the RSA Prime number example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288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 and MPI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Not only is blockchain way beyond PGP (pretty good privacy) offered by today’s healthcare information systems, but the very nature of blockchain incorporates the equivalent of a Master Patient Identifier</a:t>
            </a:r>
          </a:p>
          <a:p>
            <a:r>
              <a:rPr lang="en-US" dirty="0"/>
              <a:t>This means every person on the planet could eventually have a unique identifier at some point in time in the future</a:t>
            </a:r>
          </a:p>
          <a:p>
            <a:r>
              <a:rPr lang="en-US" dirty="0"/>
              <a:t>Once you have this "Private Key" then you can unlock the multiplication result by simple division which, hypothetically opens up the health records contained on the "blockchain backbone"</a:t>
            </a:r>
          </a:p>
        </p:txBody>
      </p:sp>
    </p:spTree>
    <p:extLst>
      <p:ext uri="{BB962C8B-B14F-4D97-AF65-F5344CB8AC3E}">
        <p14:creationId xmlns:p14="http://schemas.microsoft.com/office/powerpoint/2010/main" val="1085248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 Healthcare Promise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3604808" cy="359931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Data Integrity &amp; Security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New Standards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Disruption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128" y="2336872"/>
            <a:ext cx="6329083" cy="410202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Improve the security and management of patient data</a:t>
            </a:r>
          </a:p>
          <a:p>
            <a:r>
              <a:rPr lang="en-US" dirty="0"/>
              <a:t>Higher quality clinical trial data</a:t>
            </a:r>
          </a:p>
          <a:p>
            <a:r>
              <a:rPr lang="en-US" dirty="0"/>
              <a:t>Reduce regulatory &amp; compliance costs</a:t>
            </a:r>
          </a:p>
          <a:p>
            <a:r>
              <a:rPr lang="en-US" dirty="0">
                <a:solidFill>
                  <a:srgbClr val="FFFF00"/>
                </a:solidFill>
              </a:rPr>
              <a:t>Opportunity to establish new standards and practices</a:t>
            </a:r>
          </a:p>
          <a:p>
            <a:r>
              <a:rPr lang="en-US" dirty="0">
                <a:solidFill>
                  <a:srgbClr val="FFFF00"/>
                </a:solidFill>
              </a:rPr>
              <a:t>Optimize interactions between healthcare and insurance companies</a:t>
            </a:r>
            <a:endParaRPr lang="en-US" dirty="0"/>
          </a:p>
          <a:p>
            <a:r>
              <a:rPr lang="en-US" dirty="0"/>
              <a:t>Mid-sized companies and startups have the opportunity to form consortiums and disrupt incumbents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619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Integrity &amp; Security         1 of 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0321" y="2187387"/>
            <a:ext cx="9772526" cy="41954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There are two primary approaches to using blockchain to securely record and share data</a:t>
            </a:r>
          </a:p>
          <a:p>
            <a:r>
              <a:rPr lang="en-US" dirty="0"/>
              <a:t>First - build a private blockchain system among a trusted set of parties</a:t>
            </a:r>
          </a:p>
          <a:p>
            <a:pPr lvl="1"/>
            <a:r>
              <a:rPr lang="en-US" sz="2400" dirty="0"/>
              <a:t>Not yet clear if this approach offers advantages over systems that use a distributed database </a:t>
            </a:r>
          </a:p>
          <a:p>
            <a:r>
              <a:rPr lang="en-US" dirty="0"/>
              <a:t>Second - anchor data to the public blockchain network </a:t>
            </a:r>
          </a:p>
          <a:p>
            <a:pPr lvl="1"/>
            <a:r>
              <a:rPr lang="en-US" sz="2400" dirty="0"/>
              <a:t>This generates a proof that can be used to verify the integrity and timestamp of any data, file, or business process </a:t>
            </a:r>
          </a:p>
          <a:p>
            <a:pPr lvl="1"/>
            <a:r>
              <a:rPr lang="en-US" sz="2400" dirty="0"/>
              <a:t>Anyone with this proof can use open source tools to independently verify the data without relying on a trusted third-party</a:t>
            </a:r>
          </a:p>
        </p:txBody>
      </p:sp>
    </p:spTree>
    <p:extLst>
      <p:ext uri="{BB962C8B-B14F-4D97-AF65-F5344CB8AC3E}">
        <p14:creationId xmlns:p14="http://schemas.microsoft.com/office/powerpoint/2010/main" val="3512644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Integrity &amp; Security         2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second approach, a seemingly minor technological advance, could have far reaching implications for the healthcare industry:</a:t>
            </a:r>
          </a:p>
          <a:p>
            <a:pPr lvl="1"/>
            <a:r>
              <a:rPr lang="en-US" sz="2400" dirty="0"/>
              <a:t>Verify the integrity of patient health data shared between organizations</a:t>
            </a:r>
          </a:p>
          <a:p>
            <a:pPr lvl="1"/>
            <a:r>
              <a:rPr lang="en-US" sz="2400" dirty="0"/>
              <a:t>Create immutable audit trails for health care business processes</a:t>
            </a:r>
          </a:p>
          <a:p>
            <a:pPr lvl="1"/>
            <a:r>
              <a:rPr lang="en-US" sz="2400" dirty="0"/>
              <a:t>Prove the integrity of data collected in clinical trials</a:t>
            </a:r>
          </a:p>
          <a:p>
            <a:pPr lvl="1"/>
            <a:r>
              <a:rPr lang="en-US" sz="2400" dirty="0"/>
              <a:t>Reduce the cost of audits and regulatory compliance</a:t>
            </a:r>
          </a:p>
          <a:p>
            <a:pPr lvl="1"/>
            <a:r>
              <a:rPr lang="en-US" sz="2400" dirty="0"/>
              <a:t>More on this later with Blockchain and HIE’s</a:t>
            </a:r>
          </a:p>
        </p:txBody>
      </p:sp>
    </p:spTree>
    <p:extLst>
      <p:ext uri="{BB962C8B-B14F-4D97-AF65-F5344CB8AC3E}">
        <p14:creationId xmlns:p14="http://schemas.microsoft.com/office/powerpoint/2010/main" val="1543819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169457"/>
            <a:ext cx="9613861" cy="403411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Blockchain technology brings the opportunity to improve standards for managing healthcare records, insurance claims, and patient data </a:t>
            </a:r>
          </a:p>
          <a:p>
            <a:r>
              <a:rPr lang="en-US" dirty="0"/>
              <a:t>R3Cev is a consortium of 45 member banks that researches and develops the usage of blockchain technology in the financial sector </a:t>
            </a:r>
          </a:p>
          <a:p>
            <a:r>
              <a:rPr lang="en-US" dirty="0"/>
              <a:t>A similar consortium could be formed by large health care and insurance companies </a:t>
            </a:r>
          </a:p>
          <a:p>
            <a:r>
              <a:rPr lang="en-US" dirty="0"/>
              <a:t>Additionally, organizations such as the Council for Affordable Quality Health (CAQH) can start analyzing blockchain technology and make recommendations on its usage</a:t>
            </a:r>
          </a:p>
        </p:txBody>
      </p:sp>
    </p:spTree>
    <p:extLst>
      <p:ext uri="{BB962C8B-B14F-4D97-AF65-F5344CB8AC3E}">
        <p14:creationId xmlns:p14="http://schemas.microsoft.com/office/powerpoint/2010/main" val="264605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Disruption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223246"/>
            <a:ext cx="9613861" cy="3514166"/>
          </a:xfrm>
        </p:spPr>
        <p:txBody>
          <a:bodyPr/>
          <a:lstStyle/>
          <a:p>
            <a:r>
              <a:rPr lang="en-US" dirty="0"/>
              <a:t>Modernization of infrastructure creates the opportunity for smaller players to disrupt incumbents </a:t>
            </a:r>
          </a:p>
          <a:p>
            <a:r>
              <a:rPr lang="en-US" dirty="0"/>
              <a:t>Interest in blockchain may encourage smaller players to create networks and compete in new ways </a:t>
            </a:r>
          </a:p>
          <a:p>
            <a:r>
              <a:rPr lang="en-US" dirty="0"/>
              <a:t>These networks don’t necessarily need to use blockchain technology </a:t>
            </a:r>
          </a:p>
          <a:p>
            <a:r>
              <a:rPr lang="en-US" dirty="0"/>
              <a:t>Interest in blockchain combined with secure cloud computing technology may be sufficient to have a meaningful impact</a:t>
            </a:r>
          </a:p>
        </p:txBody>
      </p:sp>
    </p:spTree>
    <p:extLst>
      <p:ext uri="{BB962C8B-B14F-4D97-AF65-F5344CB8AC3E}">
        <p14:creationId xmlns:p14="http://schemas.microsoft.com/office/powerpoint/2010/main" val="4152906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68182" y="268103"/>
            <a:ext cx="8426823" cy="63031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96597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to Blockchain Basics</a:t>
            </a:r>
          </a:p>
          <a:p>
            <a:r>
              <a:rPr lang="en-US" dirty="0"/>
              <a:t>Review Blockchain Security</a:t>
            </a:r>
          </a:p>
          <a:p>
            <a:r>
              <a:rPr lang="en-US" dirty="0"/>
              <a:t>Blockchain and MPI – How it can help</a:t>
            </a:r>
          </a:p>
          <a:p>
            <a:r>
              <a:rPr lang="en-US" dirty="0"/>
              <a:t>Blockchain Promise in Healthcare – lots of potential </a:t>
            </a:r>
          </a:p>
          <a:p>
            <a:r>
              <a:rPr lang="en-US" dirty="0"/>
              <a:t>Blockchain Pitfalls in Healthcare – some of these as well</a:t>
            </a:r>
          </a:p>
          <a:p>
            <a:r>
              <a:rPr lang="en-US" dirty="0"/>
              <a:t>Discuss HIE and Blockchain</a:t>
            </a:r>
          </a:p>
        </p:txBody>
      </p:sp>
    </p:spTree>
    <p:extLst>
      <p:ext uri="{BB962C8B-B14F-4D97-AF65-F5344CB8AC3E}">
        <p14:creationId xmlns:p14="http://schemas.microsoft.com/office/powerpoint/2010/main" val="1170474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 Healthcare Pitfalls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4462" y="2336873"/>
            <a:ext cx="2331821" cy="3599316"/>
          </a:xfrm>
        </p:spPr>
        <p:txBody>
          <a:bodyPr>
            <a:normAutofit fontScale="92500"/>
          </a:bodyPr>
          <a:lstStyle/>
          <a:p>
            <a:r>
              <a:rPr lang="en-US" dirty="0"/>
              <a:t>Vendor Lock-in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Hype Overload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1431" y="2336873"/>
            <a:ext cx="8211675" cy="4207362"/>
          </a:xfrm>
        </p:spPr>
        <p:txBody>
          <a:bodyPr>
            <a:normAutofit fontScale="92500"/>
          </a:bodyPr>
          <a:lstStyle/>
          <a:p>
            <a:r>
              <a:rPr lang="en-US" dirty="0"/>
              <a:t>Blockchain vendors want customers locked into their platform</a:t>
            </a:r>
          </a:p>
          <a:p>
            <a:r>
              <a:rPr lang="en-US" dirty="0"/>
              <a:t>High switching costs give vendors control and pricing power</a:t>
            </a:r>
          </a:p>
          <a:p>
            <a:r>
              <a:rPr lang="en-US" dirty="0"/>
              <a:t>Risk building new data silos where customers rent access from vendors</a:t>
            </a:r>
          </a:p>
          <a:p>
            <a:r>
              <a:rPr lang="en-US" dirty="0">
                <a:solidFill>
                  <a:srgbClr val="FFFF00"/>
                </a:solidFill>
              </a:rPr>
              <a:t>Analysts and professional experts issue overly optimistic reports in an effort to make their mark on the industry</a:t>
            </a:r>
          </a:p>
          <a:p>
            <a:r>
              <a:rPr lang="en-US" dirty="0">
                <a:solidFill>
                  <a:srgbClr val="FFFF00"/>
                </a:solidFill>
              </a:rPr>
              <a:t>Betting on technology before it’s ready is a fast way to lose your job</a:t>
            </a:r>
          </a:p>
          <a:p>
            <a:r>
              <a:rPr lang="en-US" dirty="0">
                <a:solidFill>
                  <a:srgbClr val="FFFF00"/>
                </a:solidFill>
              </a:rPr>
              <a:t>Tokenized platforms such as </a:t>
            </a:r>
            <a:r>
              <a:rPr lang="en-US" dirty="0" err="1">
                <a:solidFill>
                  <a:srgbClr val="FFFF00"/>
                </a:solidFill>
              </a:rPr>
              <a:t>Ethereum</a:t>
            </a:r>
            <a:r>
              <a:rPr lang="en-US" dirty="0">
                <a:solidFill>
                  <a:srgbClr val="FFFF00"/>
                </a:solidFill>
              </a:rPr>
              <a:t> have an incentive to hype the technology to increase the value of the token</a:t>
            </a:r>
          </a:p>
        </p:txBody>
      </p:sp>
    </p:spTree>
    <p:extLst>
      <p:ext uri="{BB962C8B-B14F-4D97-AF65-F5344CB8AC3E}">
        <p14:creationId xmlns:p14="http://schemas.microsoft.com/office/powerpoint/2010/main" val="29041142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 Healthcare Pitfalls        2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2564904" cy="359931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Immature Infrastructure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Patient-Controlled Data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5224" y="2336873"/>
            <a:ext cx="7048957" cy="359931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Most blockchain technology is experimental and untested.</a:t>
            </a:r>
          </a:p>
          <a:p>
            <a:r>
              <a:rPr lang="en-US" dirty="0"/>
              <a:t>Greater security risk and higher development costs.</a:t>
            </a:r>
          </a:p>
          <a:p>
            <a:r>
              <a:rPr lang="en-US" dirty="0"/>
              <a:t>Use blockchain to enhance secure cloud based architectures</a:t>
            </a:r>
          </a:p>
          <a:p>
            <a:r>
              <a:rPr lang="en-US" dirty="0">
                <a:solidFill>
                  <a:srgbClr val="FFFF00"/>
                </a:solidFill>
              </a:rPr>
              <a:t>Enabling patients to manage their health care data is risky</a:t>
            </a:r>
          </a:p>
          <a:p>
            <a:r>
              <a:rPr lang="en-US" dirty="0">
                <a:solidFill>
                  <a:srgbClr val="FFFF00"/>
                </a:solidFill>
              </a:rPr>
              <a:t>Deploying wallets creates a large key management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998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Lock-in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0321" y="2187385"/>
            <a:ext cx="9613861" cy="408790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Blockchain vendors want customers locked into their platform </a:t>
            </a:r>
          </a:p>
          <a:p>
            <a:r>
              <a:rPr lang="en-US" dirty="0"/>
              <a:t>The network effect of getting many companies on their platform increases switching costs </a:t>
            </a:r>
          </a:p>
          <a:p>
            <a:r>
              <a:rPr lang="en-US" dirty="0"/>
              <a:t>This gives vendors control of customer data and the ability to raise prices</a:t>
            </a:r>
          </a:p>
          <a:p>
            <a:r>
              <a:rPr lang="en-US" dirty="0"/>
              <a:t>Companies promoting blockchain platforms know that once an application is built with their software, the cost of moving to another platform is prohibitively high </a:t>
            </a:r>
          </a:p>
          <a:p>
            <a:r>
              <a:rPr lang="en-US" dirty="0"/>
              <a:t>It may be best to wait for established software vendors to integrate new technology than to try and build something from scratch</a:t>
            </a:r>
          </a:p>
        </p:txBody>
      </p:sp>
    </p:spTree>
    <p:extLst>
      <p:ext uri="{BB962C8B-B14F-4D97-AF65-F5344CB8AC3E}">
        <p14:creationId xmlns:p14="http://schemas.microsoft.com/office/powerpoint/2010/main" val="40881893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 Overload   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241174"/>
            <a:ext cx="9613861" cy="3711390"/>
          </a:xfrm>
        </p:spPr>
        <p:txBody>
          <a:bodyPr>
            <a:normAutofit/>
          </a:bodyPr>
          <a:lstStyle/>
          <a:p>
            <a:r>
              <a:rPr lang="en-US" dirty="0"/>
              <a:t>Analysts and professional experts are issuing overly optimistic reports in an effort to make their mark on the industry</a:t>
            </a:r>
          </a:p>
          <a:p>
            <a:r>
              <a:rPr lang="en-US" dirty="0"/>
              <a:t>There's little penalty for them to be wrong about predicting the future</a:t>
            </a:r>
          </a:p>
          <a:p>
            <a:r>
              <a:rPr lang="en-US" dirty="0"/>
              <a:t>The consequences for those making strategic technology decisions can be disastrous</a:t>
            </a:r>
          </a:p>
          <a:p>
            <a:r>
              <a:rPr lang="en-US" dirty="0"/>
              <a:t>Betting on technology before it’s ready is a quick way to lose your job</a:t>
            </a:r>
          </a:p>
        </p:txBody>
      </p:sp>
    </p:spTree>
    <p:extLst>
      <p:ext uri="{BB962C8B-B14F-4D97-AF65-F5344CB8AC3E}">
        <p14:creationId xmlns:p14="http://schemas.microsoft.com/office/powerpoint/2010/main" val="15603212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 Overload            2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0824"/>
            <a:ext cx="9613861" cy="4069976"/>
          </a:xfrm>
        </p:spPr>
        <p:txBody>
          <a:bodyPr/>
          <a:lstStyle/>
          <a:p>
            <a:r>
              <a:rPr lang="en-US" dirty="0"/>
              <a:t>Before making any commitment, ask hard questions and compare new technology to existing solutions</a:t>
            </a:r>
          </a:p>
          <a:p>
            <a:r>
              <a:rPr lang="en-US" dirty="0"/>
              <a:t>Start small and scale up once something has demonstrated value</a:t>
            </a:r>
          </a:p>
          <a:p>
            <a:r>
              <a:rPr lang="en-US" dirty="0"/>
              <a:t>Tokenized platforms such as </a:t>
            </a:r>
            <a:r>
              <a:rPr lang="en-US" dirty="0" err="1"/>
              <a:t>Ethereum</a:t>
            </a:r>
            <a:r>
              <a:rPr lang="en-US" dirty="0"/>
              <a:t> have an incentive to hype their technology to increase the value of the token </a:t>
            </a:r>
          </a:p>
          <a:p>
            <a:r>
              <a:rPr lang="en-US" dirty="0"/>
              <a:t>This risk hasn’t existed with prior generations of technology </a:t>
            </a:r>
          </a:p>
          <a:p>
            <a:r>
              <a:rPr lang="en-US" dirty="0"/>
              <a:t>Blockchain hype has led to misinformation and widespread misunderstanding</a:t>
            </a:r>
          </a:p>
          <a:p>
            <a:r>
              <a:rPr lang="en-US" dirty="0"/>
              <a:t>This is an important factor to consider when evaluating vendors</a:t>
            </a:r>
          </a:p>
        </p:txBody>
      </p:sp>
    </p:spTree>
    <p:extLst>
      <p:ext uri="{BB962C8B-B14F-4D97-AF65-F5344CB8AC3E}">
        <p14:creationId xmlns:p14="http://schemas.microsoft.com/office/powerpoint/2010/main" val="3833062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Immature Infrastructure     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205318"/>
            <a:ext cx="9613861" cy="4034117"/>
          </a:xfrm>
        </p:spPr>
        <p:txBody>
          <a:bodyPr>
            <a:normAutofit/>
          </a:bodyPr>
          <a:lstStyle/>
          <a:p>
            <a:r>
              <a:rPr lang="en-US" dirty="0"/>
              <a:t>Most blockchain technology is less than two years old and has not been tested in a production environment</a:t>
            </a:r>
          </a:p>
          <a:p>
            <a:r>
              <a:rPr lang="en-US" dirty="0"/>
              <a:t>Smart contracts, blockchain identity, decentralized systems, and other popular buzzwords are in very early stages of development</a:t>
            </a:r>
          </a:p>
          <a:p>
            <a:r>
              <a:rPr lang="en-US" dirty="0"/>
              <a:t>Developers with blockchain expertise are rare </a:t>
            </a:r>
          </a:p>
          <a:p>
            <a:r>
              <a:rPr lang="en-US" dirty="0"/>
              <a:t>Blockchain developer tools are nascent </a:t>
            </a:r>
          </a:p>
          <a:p>
            <a:r>
              <a:rPr lang="en-US" dirty="0"/>
              <a:t>These factors increase security risks and make the cost of developing with blockchain platforms higher than existing technology stacks</a:t>
            </a:r>
          </a:p>
        </p:txBody>
      </p:sp>
    </p:spTree>
    <p:extLst>
      <p:ext uri="{BB962C8B-B14F-4D97-AF65-F5344CB8AC3E}">
        <p14:creationId xmlns:p14="http://schemas.microsoft.com/office/powerpoint/2010/main" val="5080580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Immature Infrastructure              2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205316"/>
            <a:ext cx="9613861" cy="42134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Public blockchain platforms are constantly attacked and subject to security exploits</a:t>
            </a:r>
          </a:p>
          <a:p>
            <a:r>
              <a:rPr lang="en-US" dirty="0"/>
              <a:t>For example, in Q3 2016, </a:t>
            </a:r>
            <a:r>
              <a:rPr lang="en-US" dirty="0" err="1"/>
              <a:t>Ethereum</a:t>
            </a:r>
            <a:r>
              <a:rPr lang="en-US" dirty="0"/>
              <a:t> suffered two attacks that shut down a large percentage of nodes </a:t>
            </a:r>
          </a:p>
          <a:p>
            <a:r>
              <a:rPr lang="en-US" dirty="0"/>
              <a:t>An exploit in a smart contract resulted in the loss of $60 million USD</a:t>
            </a:r>
          </a:p>
          <a:p>
            <a:r>
              <a:rPr lang="en-US" dirty="0"/>
              <a:t>There are now two competing versions of </a:t>
            </a:r>
            <a:r>
              <a:rPr lang="en-US" dirty="0" err="1"/>
              <a:t>Ethereum</a:t>
            </a:r>
            <a:r>
              <a:rPr lang="en-US" dirty="0"/>
              <a:t> </a:t>
            </a:r>
          </a:p>
          <a:p>
            <a:r>
              <a:rPr lang="en-US" dirty="0"/>
              <a:t>The risks of building mission critical applications on unstable infrastructure is significant</a:t>
            </a:r>
          </a:p>
          <a:p>
            <a:r>
              <a:rPr lang="en-US" dirty="0"/>
              <a:t>Over time, countermeasures to attacks may harden the security and resilience of blockchain networks</a:t>
            </a:r>
          </a:p>
        </p:txBody>
      </p:sp>
    </p:spTree>
    <p:extLst>
      <p:ext uri="{BB962C8B-B14F-4D97-AF65-F5344CB8AC3E}">
        <p14:creationId xmlns:p14="http://schemas.microsoft.com/office/powerpoint/2010/main" val="2940685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Patient-Controlled Data    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Giving patients control of their health records sounds like a good idea, but it comes with significant risks</a:t>
            </a:r>
          </a:p>
          <a:p>
            <a:r>
              <a:rPr lang="en-US" dirty="0"/>
              <a:t>If a patient is incapacitated, emergency workers need to gain access to health records without the patient’s permission </a:t>
            </a:r>
          </a:p>
          <a:p>
            <a:r>
              <a:rPr lang="en-US" dirty="0"/>
              <a:t>This necessitates an alternative access method is built into the technology that safeguards the data </a:t>
            </a:r>
          </a:p>
          <a:p>
            <a:r>
              <a:rPr lang="en-US" dirty="0"/>
              <a:t>This backdoor represents a security risk</a:t>
            </a:r>
          </a:p>
        </p:txBody>
      </p:sp>
    </p:spTree>
    <p:extLst>
      <p:ext uri="{BB962C8B-B14F-4D97-AF65-F5344CB8AC3E}">
        <p14:creationId xmlns:p14="http://schemas.microsoft.com/office/powerpoint/2010/main" val="25250446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Patient-Controlled Data             2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169457"/>
            <a:ext cx="9613861" cy="4087906"/>
          </a:xfrm>
        </p:spPr>
        <p:txBody>
          <a:bodyPr>
            <a:normAutofit/>
          </a:bodyPr>
          <a:lstStyle/>
          <a:p>
            <a:r>
              <a:rPr lang="en-US" dirty="0"/>
              <a:t>There is a significant cost and risk in deploying wallets and training consumers on their proper use</a:t>
            </a:r>
          </a:p>
          <a:p>
            <a:r>
              <a:rPr lang="en-US" dirty="0"/>
              <a:t>Usability problems and user errors could increase the likelihood that patient data is stolen or lost </a:t>
            </a:r>
          </a:p>
          <a:p>
            <a:r>
              <a:rPr lang="en-US" dirty="0"/>
              <a:t>Consumer Bitcoin wallet companies have struggled with usability issues for years</a:t>
            </a:r>
          </a:p>
          <a:p>
            <a:r>
              <a:rPr lang="en-US" dirty="0"/>
              <a:t>Managing access to healthcare data is more complicated than managing payments</a:t>
            </a:r>
          </a:p>
          <a:p>
            <a:r>
              <a:rPr lang="en-US" dirty="0"/>
              <a:t>It’s likely that the risk of errors would be even higher than the already high error rate of Bitcoin wallets</a:t>
            </a:r>
          </a:p>
        </p:txBody>
      </p:sp>
    </p:spTree>
    <p:extLst>
      <p:ext uri="{BB962C8B-B14F-4D97-AF65-F5344CB8AC3E}">
        <p14:creationId xmlns:p14="http://schemas.microsoft.com/office/powerpoint/2010/main" val="12405621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 for HIE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While blockchain technology is not a panacea for data standardization or system integration challenges, it does offer a promising new distributed framework to amplify and support integration of health care information across a range of uses and stakeholders </a:t>
            </a:r>
          </a:p>
          <a:p>
            <a:r>
              <a:rPr lang="en-US" dirty="0"/>
              <a:t>It addresses several existing pain points and enables a system that is more efficient, disintermediated, and secure </a:t>
            </a:r>
          </a:p>
        </p:txBody>
      </p:sp>
    </p:spTree>
    <p:extLst>
      <p:ext uri="{BB962C8B-B14F-4D97-AF65-F5344CB8AC3E}">
        <p14:creationId xmlns:p14="http://schemas.microsoft.com/office/powerpoint/2010/main" val="3292694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 – What is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Blockchain is a distributed database that maintains a continuously growing list of ordered records called 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blocks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Each block contains a timestamp and a link to a previous block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design blockchains are inherently resistant to modification of the data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Once recorded, the data in a block cannot be altered retroactively 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Blockchains are an open, distributed ledger that can record transactions between two parties efficiently and in a verifiable and permanent way</a:t>
            </a:r>
          </a:p>
        </p:txBody>
      </p:sp>
    </p:spTree>
    <p:extLst>
      <p:ext uri="{BB962C8B-B14F-4D97-AF65-F5344CB8AC3E}">
        <p14:creationId xmlns:p14="http://schemas.microsoft.com/office/powerpoint/2010/main" val="1856670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654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8849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782" y="2063279"/>
            <a:ext cx="8323668" cy="47278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48136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Other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61882"/>
            <a:ext cx="9613861" cy="4123765"/>
          </a:xfrm>
        </p:spPr>
        <p:txBody>
          <a:bodyPr>
            <a:normAutofit/>
          </a:bodyPr>
          <a:lstStyle/>
          <a:p>
            <a:r>
              <a:rPr lang="en-US" dirty="0"/>
              <a:t>Blockchain is a peer-to-peer (P2P) distributed ledger technology that establishes transparency and trust </a:t>
            </a:r>
          </a:p>
          <a:p>
            <a:r>
              <a:rPr lang="en-US" dirty="0"/>
              <a:t>Blockchain is the underlying fabric for Bitcoin and is a design pattern consisting of three main components: a distributed network, a shared ledger and digital transactions</a:t>
            </a:r>
          </a:p>
          <a:p>
            <a:r>
              <a:rPr lang="en-US" dirty="0"/>
              <a:t>Blockchain uses a decentralized P2P architecture with nodes consisting of network participants</a:t>
            </a:r>
          </a:p>
          <a:p>
            <a:r>
              <a:rPr lang="en-US" dirty="0"/>
              <a:t>Each member in the network stores an identical copy of the blockchain and contributes to the collective process of validating and certifying digital transactions for the network</a:t>
            </a:r>
          </a:p>
        </p:txBody>
      </p:sp>
    </p:spTree>
    <p:extLst>
      <p:ext uri="{BB962C8B-B14F-4D97-AF65-F5344CB8AC3E}">
        <p14:creationId xmlns:p14="http://schemas.microsoft.com/office/powerpoint/2010/main" val="362243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Ledger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79812"/>
            <a:ext cx="9613861" cy="412376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Members in the distributed network record digital transactions into a shared ledger</a:t>
            </a:r>
          </a:p>
          <a:p>
            <a:r>
              <a:rPr lang="en-US" dirty="0"/>
              <a:t>To add transactions, members in the network run algorithms to evaluate and verify the proposed transaction </a:t>
            </a:r>
          </a:p>
          <a:p>
            <a:r>
              <a:rPr lang="en-US" dirty="0"/>
              <a:t>If a majority of the members in the network agree that the transaction is valid, the new transaction is added to the shared ledger </a:t>
            </a:r>
          </a:p>
          <a:p>
            <a:r>
              <a:rPr lang="en-US" dirty="0"/>
              <a:t>Changes to the shared ledger are reflected in all copies of the blockchain in minutes or, in some cases, seconds</a:t>
            </a:r>
          </a:p>
          <a:p>
            <a:r>
              <a:rPr lang="en-US" dirty="0"/>
              <a:t>After a transaction is added it is immutable and cannot be changed or removed</a:t>
            </a:r>
          </a:p>
          <a:p>
            <a:r>
              <a:rPr lang="en-US" dirty="0"/>
              <a:t>Since all members in the network have a complete copy of the blockchain no single member has the power to tamper or alter data</a:t>
            </a:r>
          </a:p>
        </p:txBody>
      </p:sp>
    </p:spTree>
    <p:extLst>
      <p:ext uri="{BB962C8B-B14F-4D97-AF65-F5344CB8AC3E}">
        <p14:creationId xmlns:p14="http://schemas.microsoft.com/office/powerpoint/2010/main" val="205754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91275" y="1"/>
            <a:ext cx="9585054" cy="68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430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376" y="0"/>
            <a:ext cx="97032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650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05339"/>
          </a:xfrm>
        </p:spPr>
        <p:txBody>
          <a:bodyPr>
            <a:normAutofit/>
          </a:bodyPr>
          <a:lstStyle/>
          <a:p>
            <a:r>
              <a:rPr lang="en-US" dirty="0"/>
              <a:t>Any type of information or digital asset can be stored in a blockchain, and the network implementing the blockchain defines the type of information contained in the transaction</a:t>
            </a:r>
          </a:p>
          <a:p>
            <a:r>
              <a:rPr lang="en-US" dirty="0"/>
              <a:t>Information is encrypted and digitally signed to guarantee authenticity and accuracy</a:t>
            </a:r>
          </a:p>
          <a:p>
            <a:r>
              <a:rPr lang="en-US" dirty="0"/>
              <a:t>Transactions are structured into blocks and each block contains a cryptographic hash to the prior block in the blockchain</a:t>
            </a:r>
          </a:p>
          <a:p>
            <a:r>
              <a:rPr lang="en-US" dirty="0"/>
              <a:t>Blocks are added in a linear, chronological order</a:t>
            </a:r>
          </a:p>
        </p:txBody>
      </p:sp>
    </p:spTree>
    <p:extLst>
      <p:ext uri="{BB962C8B-B14F-4D97-AF65-F5344CB8AC3E}">
        <p14:creationId xmlns:p14="http://schemas.microsoft.com/office/powerpoint/2010/main" val="2624623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Structure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272" y="2705736"/>
            <a:ext cx="8625155" cy="31930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000565" y="2725270"/>
            <a:ext cx="276112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Transactions contain encrypted and digitally signed data along with an index that points to the prior block in the chain. Transactions are structured in blocks and recorded in chronological order.</a:t>
            </a:r>
          </a:p>
        </p:txBody>
      </p:sp>
    </p:spTree>
    <p:extLst>
      <p:ext uri="{BB962C8B-B14F-4D97-AF65-F5344CB8AC3E}">
        <p14:creationId xmlns:p14="http://schemas.microsoft.com/office/powerpoint/2010/main" val="298744672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142</TotalTime>
  <Words>1768</Words>
  <Application>Microsoft Office PowerPoint</Application>
  <PresentationFormat>Widescreen</PresentationFormat>
  <Paragraphs>154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Trebuchet MS</vt:lpstr>
      <vt:lpstr>Berlin</vt:lpstr>
      <vt:lpstr>Blockchain in Healthcare</vt:lpstr>
      <vt:lpstr>Objectives</vt:lpstr>
      <vt:lpstr>Blockchain – What is it?</vt:lpstr>
      <vt:lpstr>In Other Words</vt:lpstr>
      <vt:lpstr>Shared Ledger</vt:lpstr>
      <vt:lpstr>PowerPoint Presentation</vt:lpstr>
      <vt:lpstr>PowerPoint Presentation</vt:lpstr>
      <vt:lpstr>Digital Transactions</vt:lpstr>
      <vt:lpstr>Transaction Structure</vt:lpstr>
      <vt:lpstr>Some will never get it</vt:lpstr>
      <vt:lpstr>Blockchain Security             1 of 2</vt:lpstr>
      <vt:lpstr>Blockchain Security             2 of 2</vt:lpstr>
      <vt:lpstr>Blockchain and MPI</vt:lpstr>
      <vt:lpstr>Blockchain Healthcare Promise</vt:lpstr>
      <vt:lpstr>Data Integrity &amp; Security         1 of 2</vt:lpstr>
      <vt:lpstr>Data Integrity &amp; Security         2 of 2</vt:lpstr>
      <vt:lpstr>New Standards</vt:lpstr>
      <vt:lpstr>Disruption</vt:lpstr>
      <vt:lpstr>PowerPoint Presentation</vt:lpstr>
      <vt:lpstr>Blockchain Healthcare Pitfalls        1 of 2</vt:lpstr>
      <vt:lpstr>Blockchain Healthcare Pitfalls        2 of 2</vt:lpstr>
      <vt:lpstr>Vendor Lock-in</vt:lpstr>
      <vt:lpstr>Hype Overload            1 of 2</vt:lpstr>
      <vt:lpstr>Hype Overload            2 of 2</vt:lpstr>
      <vt:lpstr>Immature Infrastructure              1 of 2</vt:lpstr>
      <vt:lpstr>Immature Infrastructure              2 of 2</vt:lpstr>
      <vt:lpstr>Patient-Controlled Data             1 of 2</vt:lpstr>
      <vt:lpstr>Patient-Controlled Data             2 of 2</vt:lpstr>
      <vt:lpstr>Blockchain for HIE</vt:lpstr>
      <vt:lpstr>PowerPoint Presentation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Blockchain in Healthcare</dc:title>
  <dc:creator>Bob Marshall</dc:creator>
  <cp:lastModifiedBy>Bob Marshall</cp:lastModifiedBy>
  <cp:revision>14</cp:revision>
  <dcterms:created xsi:type="dcterms:W3CDTF">2017-03-15T20:44:33Z</dcterms:created>
  <dcterms:modified xsi:type="dcterms:W3CDTF">2017-03-15T23:47:04Z</dcterms:modified>
</cp:coreProperties>
</file>