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3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" y="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Knowledge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Bob Marshall, MD MPH MISM</a:t>
            </a:r>
            <a:br>
              <a:rPr lang="en-US" dirty="0" smtClean="0"/>
            </a:br>
            <a:r>
              <a:rPr lang="en-US" dirty="0" smtClean="0"/>
              <a:t>DoD Clinical Informatics Fellowship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830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749"/>
          </a:xfrm>
        </p:spPr>
        <p:txBody>
          <a:bodyPr/>
          <a:lstStyle/>
          <a:p>
            <a:r>
              <a:rPr lang="en-US" dirty="0" smtClean="0"/>
              <a:t>Critical Success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59467"/>
            <a:ext cx="8946541" cy="4588932"/>
          </a:xfrm>
        </p:spPr>
        <p:txBody>
          <a:bodyPr>
            <a:normAutofit/>
          </a:bodyPr>
          <a:lstStyle/>
          <a:p>
            <a:r>
              <a:rPr lang="en-US" b="1" dirty="0"/>
              <a:t>Knowledge Leadership </a:t>
            </a:r>
            <a:r>
              <a:rPr lang="en-US" dirty="0"/>
              <a:t>- a compelling vision actively promoted by senior management</a:t>
            </a:r>
          </a:p>
          <a:p>
            <a:r>
              <a:rPr lang="en-US" b="1" dirty="0" smtClean="0"/>
              <a:t>Clear </a:t>
            </a:r>
            <a:r>
              <a:rPr lang="en-US" b="1" dirty="0"/>
              <a:t>Business Benefits </a:t>
            </a:r>
            <a:r>
              <a:rPr lang="en-US" dirty="0"/>
              <a:t>- tracking success and developing new measures</a:t>
            </a:r>
          </a:p>
          <a:p>
            <a:r>
              <a:rPr lang="en-US" b="1" dirty="0" smtClean="0"/>
              <a:t>Systematic </a:t>
            </a:r>
            <a:r>
              <a:rPr lang="en-US" b="1" dirty="0"/>
              <a:t>Processes </a:t>
            </a:r>
            <a:r>
              <a:rPr lang="en-US" dirty="0"/>
              <a:t>- including knowledge mapping and IRM (Information </a:t>
            </a:r>
            <a:r>
              <a:rPr lang="en-US" dirty="0" smtClean="0"/>
              <a:t>Resources Management</a:t>
            </a:r>
            <a:r>
              <a:rPr lang="en-US" dirty="0"/>
              <a:t>)</a:t>
            </a:r>
          </a:p>
          <a:p>
            <a:r>
              <a:rPr lang="en-US" b="1" dirty="0" smtClean="0"/>
              <a:t>Knowledge </a:t>
            </a:r>
            <a:r>
              <a:rPr lang="en-US" b="1" dirty="0"/>
              <a:t>Sharing Culture </a:t>
            </a:r>
            <a:r>
              <a:rPr lang="en-US" dirty="0"/>
              <a:t>- teams that work across boundaries</a:t>
            </a:r>
          </a:p>
          <a:p>
            <a:r>
              <a:rPr lang="en-US" b="1" dirty="0" smtClean="0"/>
              <a:t>Continuous </a:t>
            </a:r>
            <a:r>
              <a:rPr lang="en-US" b="1" dirty="0"/>
              <a:t>Learning </a:t>
            </a:r>
            <a:r>
              <a:rPr lang="en-US" dirty="0"/>
              <a:t>- though pilots and learning networks</a:t>
            </a:r>
          </a:p>
          <a:p>
            <a:r>
              <a:rPr lang="en-US" b="1" dirty="0" smtClean="0"/>
              <a:t>Effective </a:t>
            </a:r>
            <a:r>
              <a:rPr lang="en-US" b="1" dirty="0"/>
              <a:t>information and communications infrastructure </a:t>
            </a:r>
            <a:r>
              <a:rPr lang="en-US" dirty="0"/>
              <a:t>- groupware and </a:t>
            </a:r>
            <a:r>
              <a:rPr lang="en-US" dirty="0" smtClean="0"/>
              <a:t>other collaborative </a:t>
            </a:r>
            <a:r>
              <a:rPr lang="en-US" dirty="0"/>
              <a:t>technologies, such as an intranet</a:t>
            </a:r>
          </a:p>
        </p:txBody>
      </p:sp>
    </p:spTree>
    <p:extLst>
      <p:ext uri="{BB962C8B-B14F-4D97-AF65-F5344CB8AC3E}">
        <p14:creationId xmlns:p14="http://schemas.microsoft.com/office/powerpoint/2010/main" val="2527579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KM Failure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Organized </a:t>
            </a:r>
            <a:r>
              <a:rPr lang="en-US" dirty="0"/>
              <a:t>into two broad categories: causal and </a:t>
            </a:r>
            <a:r>
              <a:rPr lang="en-US" dirty="0" smtClean="0"/>
              <a:t>resultant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sz="2000" dirty="0" smtClean="0"/>
              <a:t>Causal </a:t>
            </a:r>
            <a:r>
              <a:rPr lang="en-US" sz="2000" dirty="0"/>
              <a:t>factors </a:t>
            </a:r>
            <a:r>
              <a:rPr lang="en-US" sz="2000" dirty="0" smtClean="0"/>
              <a:t>refer to </a:t>
            </a:r>
            <a:r>
              <a:rPr lang="en-US" sz="2000" dirty="0"/>
              <a:t>the broad </a:t>
            </a:r>
            <a:r>
              <a:rPr lang="en-US" sz="2000" dirty="0" smtClean="0"/>
              <a:t>organizational </a:t>
            </a:r>
            <a:r>
              <a:rPr lang="en-US" sz="2000" dirty="0"/>
              <a:t>and managerial issues that are required to implement KM </a:t>
            </a:r>
            <a:r>
              <a:rPr lang="en-US" sz="2000" dirty="0" smtClean="0"/>
              <a:t>successfully</a:t>
            </a:r>
            <a:endParaRPr lang="en-US" sz="2000" dirty="0"/>
          </a:p>
          <a:p>
            <a:pPr lvl="1"/>
            <a:r>
              <a:rPr lang="en-US" sz="2000" dirty="0"/>
              <a:t>Resultant factors on the other hand deal with specific problems and can be regarded more like </a:t>
            </a:r>
            <a:r>
              <a:rPr lang="en-US" sz="2000" dirty="0" smtClean="0"/>
              <a:t>the symptoms </a:t>
            </a:r>
            <a:r>
              <a:rPr lang="en-US" sz="2000" dirty="0"/>
              <a:t>rather than the disease</a:t>
            </a:r>
          </a:p>
        </p:txBody>
      </p:sp>
    </p:spTree>
    <p:extLst>
      <p:ext uri="{BB962C8B-B14F-4D97-AF65-F5344CB8AC3E}">
        <p14:creationId xmlns:p14="http://schemas.microsoft.com/office/powerpoint/2010/main" val="4076010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Failure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</a:t>
            </a:r>
            <a:r>
              <a:rPr lang="en-US" dirty="0"/>
              <a:t>of performance indicators and measurable benefits</a:t>
            </a:r>
          </a:p>
          <a:p>
            <a:r>
              <a:rPr lang="en-US" dirty="0" smtClean="0"/>
              <a:t>Inadequate </a:t>
            </a:r>
            <a:r>
              <a:rPr lang="en-US" dirty="0"/>
              <a:t>management support</a:t>
            </a:r>
          </a:p>
          <a:p>
            <a:r>
              <a:rPr lang="en-US" dirty="0" smtClean="0"/>
              <a:t>Improper </a:t>
            </a:r>
            <a:r>
              <a:rPr lang="en-US" dirty="0"/>
              <a:t>planning, design, coordination, and evaluation</a:t>
            </a:r>
          </a:p>
          <a:p>
            <a:r>
              <a:rPr lang="en-US" dirty="0" smtClean="0"/>
              <a:t>Inadequate </a:t>
            </a:r>
            <a:r>
              <a:rPr lang="en-US" dirty="0"/>
              <a:t>skill of knowledge managers and workers</a:t>
            </a:r>
          </a:p>
          <a:p>
            <a:r>
              <a:rPr lang="en-US" dirty="0" smtClean="0"/>
              <a:t>Problems </a:t>
            </a:r>
            <a:r>
              <a:rPr lang="en-US" dirty="0"/>
              <a:t>with </a:t>
            </a:r>
            <a:r>
              <a:rPr lang="en-US" dirty="0" smtClean="0"/>
              <a:t>organizational </a:t>
            </a:r>
            <a:r>
              <a:rPr lang="en-US" dirty="0"/>
              <a:t>culture</a:t>
            </a:r>
          </a:p>
          <a:p>
            <a:r>
              <a:rPr lang="en-US" dirty="0" smtClean="0"/>
              <a:t>Improper organizational </a:t>
            </a:r>
            <a:r>
              <a:rPr lang="en-US" dirty="0"/>
              <a:t>structure</a:t>
            </a:r>
          </a:p>
        </p:txBody>
      </p:sp>
    </p:spTree>
    <p:extLst>
      <p:ext uri="{BB962C8B-B14F-4D97-AF65-F5344CB8AC3E}">
        <p14:creationId xmlns:p14="http://schemas.microsoft.com/office/powerpoint/2010/main" val="2742445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Resultant Failure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</a:t>
            </a:r>
            <a:r>
              <a:rPr lang="en-US" dirty="0"/>
              <a:t>of widespread contribution</a:t>
            </a:r>
          </a:p>
          <a:p>
            <a:r>
              <a:rPr lang="en-US" dirty="0" smtClean="0"/>
              <a:t>Lack </a:t>
            </a:r>
            <a:r>
              <a:rPr lang="en-US" dirty="0"/>
              <a:t>of relevance, quality, and usability</a:t>
            </a:r>
          </a:p>
          <a:p>
            <a:r>
              <a:rPr lang="en-US" dirty="0" smtClean="0"/>
              <a:t>Overemphasis </a:t>
            </a:r>
            <a:r>
              <a:rPr lang="en-US" dirty="0"/>
              <a:t>on formal learning, </a:t>
            </a:r>
            <a:r>
              <a:rPr lang="en-US" dirty="0" smtClean="0"/>
              <a:t>systematization, </a:t>
            </a:r>
            <a:r>
              <a:rPr lang="en-US" dirty="0"/>
              <a:t>and determinant needs</a:t>
            </a:r>
          </a:p>
          <a:p>
            <a:r>
              <a:rPr lang="en-US" dirty="0" smtClean="0"/>
              <a:t>Improper </a:t>
            </a:r>
            <a:r>
              <a:rPr lang="en-US" dirty="0"/>
              <a:t>implementation of technology</a:t>
            </a:r>
          </a:p>
          <a:p>
            <a:r>
              <a:rPr lang="en-US" dirty="0" smtClean="0"/>
              <a:t>Improper </a:t>
            </a:r>
            <a:r>
              <a:rPr lang="en-US" dirty="0"/>
              <a:t>budgeting and excessive costs</a:t>
            </a:r>
          </a:p>
          <a:p>
            <a:r>
              <a:rPr lang="en-US" dirty="0" smtClean="0"/>
              <a:t>Lack </a:t>
            </a:r>
            <a:r>
              <a:rPr lang="en-US" dirty="0"/>
              <a:t>of responsibility and ownership</a:t>
            </a:r>
          </a:p>
          <a:p>
            <a:r>
              <a:rPr lang="en-US" dirty="0" smtClean="0"/>
              <a:t>Loss </a:t>
            </a:r>
            <a:r>
              <a:rPr lang="en-US" dirty="0"/>
              <a:t>of knowledge from staff defection and retirement</a:t>
            </a:r>
          </a:p>
        </p:txBody>
      </p:sp>
    </p:spTree>
    <p:extLst>
      <p:ext uri="{BB962C8B-B14F-4D97-AF65-F5344CB8AC3E}">
        <p14:creationId xmlns:p14="http://schemas.microsoft.com/office/powerpoint/2010/main" val="919223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03549"/>
          </a:xfrm>
        </p:spPr>
        <p:txBody>
          <a:bodyPr/>
          <a:lstStyle/>
          <a:p>
            <a:r>
              <a:rPr lang="en-US" dirty="0" smtClean="0"/>
              <a:t>Creating a Successful KM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91734"/>
            <a:ext cx="8946541" cy="4910666"/>
          </a:xfrm>
        </p:spPr>
        <p:txBody>
          <a:bodyPr>
            <a:normAutofit/>
          </a:bodyPr>
          <a:lstStyle/>
          <a:p>
            <a:r>
              <a:rPr lang="en-US" dirty="0"/>
              <a:t>The best tool is only that; a tool that enables end users to locate and share knowledge. </a:t>
            </a:r>
            <a:endParaRPr lang="en-US" dirty="0" smtClean="0"/>
          </a:p>
          <a:p>
            <a:pPr lvl="1"/>
            <a:r>
              <a:rPr lang="en-US" sz="2000" dirty="0" smtClean="0"/>
              <a:t>Without </a:t>
            </a:r>
            <a:r>
              <a:rPr lang="en-US" sz="2000" dirty="0"/>
              <a:t>continuous knowledge management efforts, the content housed within the perfect knowledge management tool will not remain valuable </a:t>
            </a:r>
            <a:endParaRPr lang="en-US" sz="2000" dirty="0" smtClean="0"/>
          </a:p>
          <a:p>
            <a:pPr lvl="1"/>
            <a:r>
              <a:rPr lang="en-US" sz="2000" dirty="0"/>
              <a:t>Anticipate this and follow best practices that will ensure that the amazing knowledge sharing technology continues to wow your customers for a long time to come </a:t>
            </a:r>
            <a:endParaRPr lang="en-US" sz="2000" dirty="0" smtClean="0"/>
          </a:p>
          <a:p>
            <a:r>
              <a:rPr lang="en-US" dirty="0"/>
              <a:t>To manage it properly, the most successful companies form a Knowledge Management Operations team with the mission to deliver the right knowledge to the customer at the right time throughout the customer lifecycle </a:t>
            </a:r>
          </a:p>
        </p:txBody>
      </p:sp>
    </p:spTree>
    <p:extLst>
      <p:ext uri="{BB962C8B-B14F-4D97-AF65-F5344CB8AC3E}">
        <p14:creationId xmlns:p14="http://schemas.microsoft.com/office/powerpoint/2010/main" val="3483209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35815"/>
          </a:xfrm>
        </p:spPr>
        <p:txBody>
          <a:bodyPr/>
          <a:lstStyle/>
          <a:p>
            <a:r>
              <a:rPr lang="en-US" dirty="0"/>
              <a:t>Creating a Successful KM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24000"/>
            <a:ext cx="8946541" cy="4859867"/>
          </a:xfrm>
        </p:spPr>
        <p:txBody>
          <a:bodyPr/>
          <a:lstStyle/>
          <a:p>
            <a:r>
              <a:rPr lang="en-US" dirty="0"/>
              <a:t>KM Operations needs skills in user experience design, process and workflow design, data analytics and reporting, communication, marketing, and search engine optimization </a:t>
            </a:r>
            <a:endParaRPr lang="en-US" dirty="0" smtClean="0"/>
          </a:p>
          <a:p>
            <a:r>
              <a:rPr lang="en-US" dirty="0" smtClean="0"/>
              <a:t>Dotted-line </a:t>
            </a:r>
            <a:r>
              <a:rPr lang="en-US" dirty="0"/>
              <a:t>arrangements </a:t>
            </a:r>
            <a:r>
              <a:rPr lang="en-US" dirty="0" smtClean="0"/>
              <a:t>are created to </a:t>
            </a:r>
            <a:r>
              <a:rPr lang="en-US" dirty="0"/>
              <a:t>allow internal resources with specialized skills to be shared and allocated to </a:t>
            </a:r>
            <a:r>
              <a:rPr lang="en-US" dirty="0" smtClean="0"/>
              <a:t>KM Operations </a:t>
            </a:r>
            <a:r>
              <a:rPr lang="en-US" dirty="0"/>
              <a:t>during peak times of need </a:t>
            </a:r>
            <a:endParaRPr lang="en-US" dirty="0" smtClean="0"/>
          </a:p>
          <a:p>
            <a:r>
              <a:rPr lang="en-US" dirty="0"/>
              <a:t>Knowledge Management Steering </a:t>
            </a:r>
            <a:r>
              <a:rPr lang="en-US" dirty="0" smtClean="0"/>
              <a:t>Committee: should </a:t>
            </a:r>
            <a:r>
              <a:rPr lang="en-US" dirty="0"/>
              <a:t>be comprised of 7-10 stakeholders to serve as representatives of their respective lines of </a:t>
            </a:r>
            <a:r>
              <a:rPr lang="en-US" dirty="0" smtClean="0"/>
              <a:t>business:</a:t>
            </a:r>
          </a:p>
          <a:p>
            <a:pPr lvl="1"/>
            <a:r>
              <a:rPr lang="en-US" sz="2000" dirty="0"/>
              <a:t>Provide critical input when strategic decisions are needed, </a:t>
            </a:r>
            <a:endParaRPr lang="en-US" sz="2000" dirty="0" smtClean="0"/>
          </a:p>
          <a:p>
            <a:pPr lvl="1"/>
            <a:r>
              <a:rPr lang="en-US" sz="2000" dirty="0" smtClean="0"/>
              <a:t>Communicate </a:t>
            </a:r>
            <a:r>
              <a:rPr lang="en-US" sz="2000" dirty="0"/>
              <a:t>KM messages throughout their organizations, and </a:t>
            </a:r>
            <a:endParaRPr lang="en-US" sz="2000" dirty="0" smtClean="0"/>
          </a:p>
          <a:p>
            <a:pPr lvl="1"/>
            <a:r>
              <a:rPr lang="en-US" sz="2000" dirty="0" smtClean="0"/>
              <a:t>Identify </a:t>
            </a:r>
            <a:r>
              <a:rPr lang="en-US" sz="2000" dirty="0"/>
              <a:t>opportunities for better knowledge management</a:t>
            </a:r>
          </a:p>
        </p:txBody>
      </p:sp>
    </p:spTree>
    <p:extLst>
      <p:ext uri="{BB962C8B-B14F-4D97-AF65-F5344CB8AC3E}">
        <p14:creationId xmlns:p14="http://schemas.microsoft.com/office/powerpoint/2010/main" val="4214300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54349"/>
          </a:xfrm>
        </p:spPr>
        <p:txBody>
          <a:bodyPr/>
          <a:lstStyle/>
          <a:p>
            <a:r>
              <a:rPr lang="en-US" dirty="0" smtClean="0"/>
              <a:t>Keep Knowledge Up-To-Date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45734"/>
            <a:ext cx="8946541" cy="4402666"/>
          </a:xfrm>
        </p:spPr>
        <p:txBody>
          <a:bodyPr/>
          <a:lstStyle/>
          <a:p>
            <a:r>
              <a:rPr lang="en-US" dirty="0"/>
              <a:t>Keeping </a:t>
            </a:r>
            <a:r>
              <a:rPr lang="en-US" dirty="0" smtClean="0"/>
              <a:t>knowledge </a:t>
            </a:r>
            <a:r>
              <a:rPr lang="en-US" dirty="0"/>
              <a:t>up-to-date and relevant requires continuous </a:t>
            </a:r>
            <a:r>
              <a:rPr lang="en-US" dirty="0" smtClean="0"/>
              <a:t>maintenance </a:t>
            </a:r>
          </a:p>
          <a:p>
            <a:r>
              <a:rPr lang="en-US" dirty="0" smtClean="0"/>
              <a:t>To </a:t>
            </a:r>
            <a:r>
              <a:rPr lang="en-US" dirty="0"/>
              <a:t>hold </a:t>
            </a:r>
            <a:r>
              <a:rPr lang="en-US" dirty="0" smtClean="0"/>
              <a:t>customer trust, and that of team </a:t>
            </a:r>
            <a:r>
              <a:rPr lang="en-US" dirty="0"/>
              <a:t>members who use the knowledge, </a:t>
            </a:r>
            <a:r>
              <a:rPr lang="en-US" dirty="0" smtClean="0"/>
              <a:t>must be able </a:t>
            </a:r>
            <a:r>
              <a:rPr lang="en-US" dirty="0"/>
              <a:t>to find what they need easily, share their knowledge with each other, and flag information that needs to be updated </a:t>
            </a:r>
            <a:endParaRPr lang="en-US" dirty="0" smtClean="0"/>
          </a:p>
          <a:p>
            <a:r>
              <a:rPr lang="en-US" dirty="0"/>
              <a:t>Workflows must include user feedback channels (internal and external) that are monitored and acted upon quickly </a:t>
            </a:r>
            <a:endParaRPr lang="en-US" dirty="0" smtClean="0"/>
          </a:p>
          <a:p>
            <a:r>
              <a:rPr lang="en-US" dirty="0" smtClean="0"/>
              <a:t>Processes have to be as </a:t>
            </a:r>
            <a:r>
              <a:rPr lang="en-US" dirty="0"/>
              <a:t>lite as possible to minimize long term costs associated with knowledge management activities</a:t>
            </a:r>
          </a:p>
        </p:txBody>
      </p:sp>
    </p:spTree>
    <p:extLst>
      <p:ext uri="{BB962C8B-B14F-4D97-AF65-F5344CB8AC3E}">
        <p14:creationId xmlns:p14="http://schemas.microsoft.com/office/powerpoint/2010/main" val="243902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68082"/>
          </a:xfrm>
        </p:spPr>
        <p:txBody>
          <a:bodyPr/>
          <a:lstStyle/>
          <a:p>
            <a:r>
              <a:rPr lang="en-US" dirty="0" smtClean="0"/>
              <a:t>Create Operational Dashboard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73200"/>
            <a:ext cx="8946541" cy="4859867"/>
          </a:xfrm>
        </p:spPr>
        <p:txBody>
          <a:bodyPr>
            <a:normAutofit/>
          </a:bodyPr>
          <a:lstStyle/>
          <a:p>
            <a:r>
              <a:rPr lang="en-US" dirty="0"/>
              <a:t>Knowledge management operations requires continuous monitoring of the program for impact and </a:t>
            </a:r>
            <a:r>
              <a:rPr lang="en-US" dirty="0" smtClean="0"/>
              <a:t>operational efficiencies </a:t>
            </a:r>
          </a:p>
          <a:p>
            <a:r>
              <a:rPr lang="en-US" dirty="0" smtClean="0"/>
              <a:t>Highly </a:t>
            </a:r>
            <a:r>
              <a:rPr lang="en-US" dirty="0"/>
              <a:t>visible programs are often very successful </a:t>
            </a:r>
            <a:r>
              <a:rPr lang="en-US" dirty="0" smtClean="0"/>
              <a:t>because </a:t>
            </a:r>
            <a:r>
              <a:rPr lang="en-US" dirty="0"/>
              <a:t>they hold leaders accountable for </a:t>
            </a:r>
            <a:r>
              <a:rPr lang="en-US" dirty="0" smtClean="0"/>
              <a:t>impact </a:t>
            </a:r>
          </a:p>
          <a:p>
            <a:r>
              <a:rPr lang="en-US" dirty="0" smtClean="0"/>
              <a:t>This </a:t>
            </a:r>
            <a:r>
              <a:rPr lang="en-US" dirty="0"/>
              <a:t>level of scrutiny brings out the best performance and </a:t>
            </a:r>
            <a:r>
              <a:rPr lang="en-US" dirty="0" smtClean="0"/>
              <a:t>elevates visibility </a:t>
            </a:r>
            <a:r>
              <a:rPr lang="en-US" dirty="0"/>
              <a:t>for those who participate in the hard work of keeping knowledge relevant and current </a:t>
            </a:r>
            <a:endParaRPr lang="en-US" dirty="0" smtClean="0"/>
          </a:p>
          <a:p>
            <a:r>
              <a:rPr lang="en-US" dirty="0" smtClean="0"/>
              <a:t>Metrics to monitor can include a few or many in the four major categories (as determined by KM oversight) :</a:t>
            </a:r>
          </a:p>
          <a:p>
            <a:pPr lvl="1"/>
            <a:r>
              <a:rPr lang="en-US" dirty="0" smtClean="0"/>
              <a:t>Customer satisfaction</a:t>
            </a:r>
          </a:p>
          <a:p>
            <a:pPr lvl="1"/>
            <a:r>
              <a:rPr lang="en-US" dirty="0" smtClean="0"/>
              <a:t>Business processes</a:t>
            </a:r>
          </a:p>
          <a:p>
            <a:pPr lvl="1"/>
            <a:r>
              <a:rPr lang="en-US" dirty="0" smtClean="0"/>
              <a:t>Financial performance</a:t>
            </a:r>
          </a:p>
          <a:p>
            <a:pPr lvl="1"/>
            <a:r>
              <a:rPr lang="en-US" dirty="0" smtClean="0"/>
              <a:t>Organizational health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305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the KM Program Journey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Establish Executive </a:t>
            </a:r>
            <a:r>
              <a:rPr lang="en-US" sz="2400" dirty="0" smtClean="0"/>
              <a:t>Sponsorship </a:t>
            </a:r>
            <a:r>
              <a:rPr lang="en-US" sz="2400" dirty="0"/>
              <a:t>and Budgetary Constraints </a:t>
            </a:r>
            <a:endParaRPr lang="en-US" sz="2400" dirty="0" smtClean="0"/>
          </a:p>
          <a:p>
            <a:r>
              <a:rPr lang="en-US" sz="2400" dirty="0"/>
              <a:t>Engage Experienced Knowledge Management Experts </a:t>
            </a:r>
            <a:endParaRPr lang="en-US" sz="2400" dirty="0" smtClean="0"/>
          </a:p>
          <a:p>
            <a:r>
              <a:rPr lang="en-US" sz="2400" dirty="0"/>
              <a:t>Establish the Scope and Identify Tactical Solutions </a:t>
            </a:r>
            <a:endParaRPr lang="en-US" sz="2400" dirty="0" smtClean="0"/>
          </a:p>
          <a:p>
            <a:r>
              <a:rPr lang="en-US" sz="2400" dirty="0"/>
              <a:t>Prepare a Budget that Executive Sponsors Support </a:t>
            </a:r>
            <a:endParaRPr lang="en-US" sz="2400" dirty="0" smtClean="0"/>
          </a:p>
          <a:p>
            <a:r>
              <a:rPr lang="en-US" sz="2400" dirty="0"/>
              <a:t>Design the Roadmap to Get There </a:t>
            </a:r>
          </a:p>
        </p:txBody>
      </p:sp>
    </p:spTree>
    <p:extLst>
      <p:ext uri="{BB962C8B-B14F-4D97-AF65-F5344CB8AC3E}">
        <p14:creationId xmlns:p14="http://schemas.microsoft.com/office/powerpoint/2010/main" val="2708528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KM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42534"/>
            <a:ext cx="8946541" cy="4605866"/>
          </a:xfrm>
        </p:spPr>
        <p:txBody>
          <a:bodyPr/>
          <a:lstStyle/>
          <a:p>
            <a:r>
              <a:rPr lang="en-US" dirty="0" smtClean="0"/>
              <a:t>Map your knowledge assets</a:t>
            </a:r>
          </a:p>
          <a:p>
            <a:pPr lvl="1"/>
            <a:r>
              <a:rPr lang="en-US" dirty="0" smtClean="0"/>
              <a:t>Unstructured (tacit) versus structured (explicit or codified)</a:t>
            </a:r>
          </a:p>
          <a:p>
            <a:pPr lvl="1"/>
            <a:r>
              <a:rPr lang="en-US" dirty="0" smtClean="0"/>
              <a:t>Undiffused versus diffused</a:t>
            </a:r>
          </a:p>
          <a:p>
            <a:r>
              <a:rPr lang="en-US" dirty="0" smtClean="0"/>
              <a:t>Interpret the map</a:t>
            </a:r>
          </a:p>
          <a:p>
            <a:r>
              <a:rPr lang="en-US" dirty="0" smtClean="0"/>
              <a:t>Identify new opportunities </a:t>
            </a:r>
          </a:p>
          <a:p>
            <a:pPr lvl="1"/>
            <a:r>
              <a:rPr lang="en-US" sz="2000" dirty="0"/>
              <a:t>Mapping knowledge assets and discussing their </a:t>
            </a:r>
            <a:r>
              <a:rPr lang="en-US" sz="2000" dirty="0" smtClean="0"/>
              <a:t>implications often </a:t>
            </a:r>
            <a:r>
              <a:rPr lang="en-US" sz="2000" dirty="0"/>
              <a:t>leads directly to strategic </a:t>
            </a:r>
            <a:r>
              <a:rPr lang="en-US" sz="2000" dirty="0" smtClean="0"/>
              <a:t>insights</a:t>
            </a:r>
          </a:p>
          <a:p>
            <a:pPr lvl="1"/>
            <a:r>
              <a:rPr lang="en-US" sz="2000" dirty="0" smtClean="0"/>
              <a:t>It is helpful </a:t>
            </a:r>
            <a:r>
              <a:rPr lang="en-US" sz="2000" dirty="0"/>
              <a:t>to systematically explore what would </a:t>
            </a:r>
            <a:r>
              <a:rPr lang="en-US" sz="2000" dirty="0" smtClean="0"/>
              <a:t>happen if </a:t>
            </a:r>
            <a:r>
              <a:rPr lang="en-US" sz="2000" dirty="0"/>
              <a:t>knowledge were moved around on the </a:t>
            </a:r>
            <a:r>
              <a:rPr lang="en-US" sz="2000" dirty="0" smtClean="0"/>
              <a:t>map </a:t>
            </a:r>
            <a:r>
              <a:rPr lang="en-US" sz="2000" dirty="0"/>
              <a:t>or different spheres of it were combined</a:t>
            </a:r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70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942" y="2052918"/>
            <a:ext cx="8946541" cy="4195481"/>
          </a:xfrm>
        </p:spPr>
        <p:txBody>
          <a:bodyPr/>
          <a:lstStyle/>
          <a:p>
            <a:r>
              <a:rPr lang="en-US" dirty="0" smtClean="0"/>
              <a:t>Definitions of Knowledge Management (KM)</a:t>
            </a:r>
          </a:p>
          <a:p>
            <a:r>
              <a:rPr lang="en-US" dirty="0" smtClean="0"/>
              <a:t>Why KM is important and some basic rules</a:t>
            </a:r>
          </a:p>
          <a:p>
            <a:r>
              <a:rPr lang="en-US" dirty="0" smtClean="0"/>
              <a:t>What knowledge to leverage</a:t>
            </a:r>
          </a:p>
          <a:p>
            <a:r>
              <a:rPr lang="en-US" dirty="0" smtClean="0"/>
              <a:t>Tools to use</a:t>
            </a:r>
          </a:p>
          <a:p>
            <a:r>
              <a:rPr lang="en-US" dirty="0" smtClean="0"/>
              <a:t>Critical success and failure factors</a:t>
            </a:r>
          </a:p>
          <a:p>
            <a:r>
              <a:rPr lang="en-US" dirty="0" smtClean="0"/>
              <a:t>Creating and implementing a successful KM program</a:t>
            </a:r>
          </a:p>
          <a:p>
            <a:r>
              <a:rPr lang="en-US" dirty="0" smtClean="0"/>
              <a:t>When experts leave</a:t>
            </a:r>
          </a:p>
          <a:p>
            <a:r>
              <a:rPr lang="en-US" dirty="0" smtClean="0"/>
              <a:t>Avoiding knowledge hoarding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205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>
            <a:grpSpLocks noChangeAspect="1"/>
          </p:cNvGrpSpPr>
          <p:nvPr/>
        </p:nvGrpSpPr>
        <p:grpSpPr bwMode="auto">
          <a:xfrm>
            <a:off x="164580" y="0"/>
            <a:ext cx="6410325" cy="6858000"/>
            <a:chOff x="1821" y="0"/>
            <a:chExt cx="4038" cy="4320"/>
          </a:xfrm>
        </p:grpSpPr>
        <p:sp>
          <p:nvSpPr>
            <p:cNvPr id="9" name="AutoShape 7"/>
            <p:cNvSpPr>
              <a:spLocks noChangeAspect="1" noChangeArrowheads="1" noTextEdit="1"/>
            </p:cNvSpPr>
            <p:nvPr/>
          </p:nvSpPr>
          <p:spPr bwMode="auto">
            <a:xfrm>
              <a:off x="1821" y="0"/>
              <a:ext cx="403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1" y="0"/>
              <a:ext cx="4048" cy="4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8018" y="1270000"/>
            <a:ext cx="5410849" cy="482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8475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35815"/>
          </a:xfrm>
        </p:spPr>
        <p:txBody>
          <a:bodyPr/>
          <a:lstStyle/>
          <a:p>
            <a:r>
              <a:rPr lang="en-US" dirty="0" smtClean="0"/>
              <a:t>When Experts Leave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24000"/>
            <a:ext cx="9463088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</a:t>
            </a:r>
            <a:r>
              <a:rPr lang="en-US" dirty="0" smtClean="0"/>
              <a:t>anagers </a:t>
            </a:r>
            <a:r>
              <a:rPr lang="en-US" dirty="0"/>
              <a:t>often don’t know what they have lost until after the expert leaves — and </a:t>
            </a:r>
            <a:r>
              <a:rPr lang="en-US" dirty="0" smtClean="0"/>
              <a:t>by then</a:t>
            </a:r>
            <a:r>
              <a:rPr lang="en-US" dirty="0"/>
              <a:t>, it may </a:t>
            </a:r>
            <a:r>
              <a:rPr lang="en-US" dirty="0" smtClean="0"/>
              <a:t>be </a:t>
            </a:r>
            <a:r>
              <a:rPr lang="en-US" dirty="0"/>
              <a:t>difficult to </a:t>
            </a:r>
            <a:r>
              <a:rPr lang="en-US" dirty="0" smtClean="0"/>
              <a:t>recover</a:t>
            </a:r>
          </a:p>
          <a:p>
            <a:r>
              <a:rPr lang="en-US" dirty="0" smtClean="0"/>
              <a:t>Critical losses </a:t>
            </a:r>
            <a:r>
              <a:rPr lang="en-US" dirty="0"/>
              <a:t>in four areas in particular: relationships, reputation, re-work and regeneration</a:t>
            </a:r>
            <a:r>
              <a:rPr lang="en-US" dirty="0" smtClean="0"/>
              <a:t>.</a:t>
            </a:r>
          </a:p>
          <a:p>
            <a:pPr lvl="1"/>
            <a:r>
              <a:rPr lang="en-US" sz="2000" dirty="0"/>
              <a:t>M</a:t>
            </a:r>
            <a:r>
              <a:rPr lang="en-US" sz="2000" dirty="0" smtClean="0"/>
              <a:t>ost </a:t>
            </a:r>
            <a:r>
              <a:rPr lang="en-US" sz="2000" dirty="0"/>
              <a:t>expensive knowledge to </a:t>
            </a:r>
            <a:r>
              <a:rPr lang="en-US" sz="2000" dirty="0" smtClean="0"/>
              <a:t>lose: </a:t>
            </a:r>
            <a:r>
              <a:rPr lang="en-US" sz="2000" b="1" dirty="0"/>
              <a:t>regeneration</a:t>
            </a:r>
            <a:r>
              <a:rPr lang="en-US" sz="2000" dirty="0"/>
              <a:t>, </a:t>
            </a:r>
            <a:r>
              <a:rPr lang="en-US" sz="2000" dirty="0" smtClean="0"/>
              <a:t>the capability </a:t>
            </a:r>
            <a:r>
              <a:rPr lang="en-US" sz="2000" dirty="0"/>
              <a:t>to bring out the next new product</a:t>
            </a:r>
          </a:p>
          <a:p>
            <a:r>
              <a:rPr lang="en-US" dirty="0" smtClean="0"/>
              <a:t>Price </a:t>
            </a:r>
            <a:r>
              <a:rPr lang="en-US" dirty="0"/>
              <a:t>tag associated with such </a:t>
            </a:r>
            <a:r>
              <a:rPr lang="en-US" dirty="0" smtClean="0"/>
              <a:t>losses: estimated </a:t>
            </a:r>
            <a:r>
              <a:rPr lang="en-US" dirty="0"/>
              <a:t>to be </a:t>
            </a:r>
            <a:r>
              <a:rPr lang="en-US" dirty="0" smtClean="0"/>
              <a:t>up to 20 times the more </a:t>
            </a:r>
            <a:r>
              <a:rPr lang="en-US" dirty="0"/>
              <a:t>visible, tangible costs of recruitment and </a:t>
            </a:r>
            <a:r>
              <a:rPr lang="en-US" dirty="0" smtClean="0"/>
              <a:t>training</a:t>
            </a:r>
          </a:p>
          <a:p>
            <a:r>
              <a:rPr lang="en-US" dirty="0" smtClean="0"/>
              <a:t>Can never </a:t>
            </a:r>
            <a:r>
              <a:rPr lang="en-US" dirty="0"/>
              <a:t>extract and transfer all the deep smarts that an expert </a:t>
            </a:r>
            <a:r>
              <a:rPr lang="en-US" dirty="0" smtClean="0"/>
              <a:t>has accumulated</a:t>
            </a:r>
            <a:r>
              <a:rPr lang="en-US" dirty="0"/>
              <a:t>, but it’s important to identify what needs to be captured before it </a:t>
            </a:r>
            <a:r>
              <a:rPr lang="en-US" dirty="0" smtClean="0"/>
              <a:t>walks out </a:t>
            </a:r>
            <a:r>
              <a:rPr lang="en-US" dirty="0"/>
              <a:t>the </a:t>
            </a:r>
            <a:r>
              <a:rPr lang="en-US" dirty="0" smtClean="0"/>
              <a:t>door </a:t>
            </a:r>
          </a:p>
          <a:p>
            <a:r>
              <a:rPr lang="en-US" dirty="0" smtClean="0"/>
              <a:t>In-depth </a:t>
            </a:r>
            <a:r>
              <a:rPr lang="en-US" dirty="0"/>
              <a:t>succession </a:t>
            </a:r>
            <a:r>
              <a:rPr lang="en-US" dirty="0" smtClean="0"/>
              <a:t>planning &amp; </a:t>
            </a:r>
            <a:r>
              <a:rPr lang="en-US" dirty="0"/>
              <a:t>knowledge-sharing </a:t>
            </a:r>
            <a:r>
              <a:rPr lang="en-US" dirty="0" smtClean="0"/>
              <a:t>programs (even just questioning </a:t>
            </a:r>
            <a:r>
              <a:rPr lang="en-US" dirty="0"/>
              <a:t>the experts before they leave the </a:t>
            </a:r>
            <a:r>
              <a:rPr lang="en-US" dirty="0" smtClean="0"/>
              <a:t>organization) </a:t>
            </a:r>
            <a:r>
              <a:rPr lang="en-US" dirty="0"/>
              <a:t>are imperative steps </a:t>
            </a:r>
            <a:r>
              <a:rPr lang="en-US" dirty="0" smtClean="0"/>
              <a:t>to ensure an organization’s </a:t>
            </a:r>
            <a:r>
              <a:rPr lang="en-US" dirty="0"/>
              <a:t>deep smarts stay within the walls of </a:t>
            </a:r>
            <a:r>
              <a:rPr lang="en-US" dirty="0" smtClean="0"/>
              <a:t>the 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34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Experts from Hoarding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Lack of time or resources </a:t>
            </a:r>
            <a:r>
              <a:rPr lang="en-US" dirty="0" smtClean="0"/>
              <a:t>can </a:t>
            </a:r>
            <a:r>
              <a:rPr lang="en-US" dirty="0"/>
              <a:t>constrain knowledge transfer. </a:t>
            </a:r>
            <a:endParaRPr lang="en-US" dirty="0" smtClean="0"/>
          </a:p>
          <a:p>
            <a:r>
              <a:rPr lang="en-US" dirty="0"/>
              <a:t>O</a:t>
            </a:r>
            <a:r>
              <a:rPr lang="en-US" dirty="0" smtClean="0"/>
              <a:t>ne barrier to </a:t>
            </a:r>
            <a:r>
              <a:rPr lang="en-US" dirty="0"/>
              <a:t>passing deep smarts along to the next </a:t>
            </a:r>
            <a:r>
              <a:rPr lang="en-US" dirty="0" smtClean="0"/>
              <a:t>generation, often unaddressed, </a:t>
            </a:r>
            <a:r>
              <a:rPr lang="en-US" dirty="0"/>
              <a:t>is </a:t>
            </a:r>
            <a:r>
              <a:rPr lang="en-US" dirty="0" smtClean="0"/>
              <a:t>expert’s </a:t>
            </a:r>
            <a:r>
              <a:rPr lang="en-US" dirty="0"/>
              <a:t>inclination to hoard knowledge. </a:t>
            </a:r>
            <a:endParaRPr lang="en-US" dirty="0" smtClean="0"/>
          </a:p>
          <a:p>
            <a:r>
              <a:rPr lang="en-US" dirty="0" smtClean="0"/>
              <a:t>Financial </a:t>
            </a:r>
            <a:r>
              <a:rPr lang="en-US" dirty="0"/>
              <a:t>incentives, personal ego, </a:t>
            </a:r>
            <a:r>
              <a:rPr lang="en-US" dirty="0" smtClean="0"/>
              <a:t>and discontent </a:t>
            </a:r>
            <a:r>
              <a:rPr lang="en-US" dirty="0"/>
              <a:t>or frustration with the company are three of the top reasons </a:t>
            </a:r>
            <a:r>
              <a:rPr lang="en-US" dirty="0" smtClean="0"/>
              <a:t>individuals choose </a:t>
            </a:r>
            <a:r>
              <a:rPr lang="en-US" dirty="0"/>
              <a:t>to keep their expertise to </a:t>
            </a:r>
            <a:r>
              <a:rPr lang="en-US" dirty="0" smtClean="0"/>
              <a:t>themselves </a:t>
            </a:r>
          </a:p>
          <a:p>
            <a:r>
              <a:rPr lang="en-US" dirty="0" smtClean="0"/>
              <a:t>But </a:t>
            </a:r>
            <a:r>
              <a:rPr lang="en-US" dirty="0"/>
              <a:t>they’re also three issues </a:t>
            </a:r>
            <a:r>
              <a:rPr lang="en-US" dirty="0" smtClean="0"/>
              <a:t>that managers </a:t>
            </a:r>
            <a:r>
              <a:rPr lang="en-US" dirty="0"/>
              <a:t>can actually change</a:t>
            </a:r>
          </a:p>
        </p:txBody>
      </p:sp>
    </p:spTree>
    <p:extLst>
      <p:ext uri="{BB962C8B-B14F-4D97-AF65-F5344CB8AC3E}">
        <p14:creationId xmlns:p14="http://schemas.microsoft.com/office/powerpoint/2010/main" val="25943849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03549"/>
          </a:xfrm>
        </p:spPr>
        <p:txBody>
          <a:bodyPr/>
          <a:lstStyle/>
          <a:p>
            <a:r>
              <a:rPr lang="en-US" dirty="0" smtClean="0"/>
              <a:t>Overcoming Knowledge Hoarding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08666"/>
            <a:ext cx="8946541" cy="4639733"/>
          </a:xfrm>
        </p:spPr>
        <p:txBody>
          <a:bodyPr>
            <a:normAutofit/>
          </a:bodyPr>
          <a:lstStyle/>
          <a:p>
            <a:r>
              <a:rPr lang="en-US" dirty="0" smtClean="0"/>
              <a:t>Financial Incentives</a:t>
            </a:r>
          </a:p>
          <a:p>
            <a:pPr lvl="1"/>
            <a:r>
              <a:rPr lang="en-US" sz="2000" dirty="0"/>
              <a:t>Hiring back retirees to run critical operations is </a:t>
            </a:r>
            <a:r>
              <a:rPr lang="en-US" sz="2000" dirty="0" smtClean="0"/>
              <a:t>shortsighted </a:t>
            </a:r>
          </a:p>
          <a:p>
            <a:pPr lvl="1"/>
            <a:r>
              <a:rPr lang="en-US" sz="2000" dirty="0" smtClean="0"/>
              <a:t>Not </a:t>
            </a:r>
            <a:r>
              <a:rPr lang="en-US" sz="2000" dirty="0"/>
              <a:t>only does it cost </a:t>
            </a:r>
            <a:r>
              <a:rPr lang="en-US" sz="2000" dirty="0" smtClean="0"/>
              <a:t>the Company more </a:t>
            </a:r>
            <a:r>
              <a:rPr lang="en-US" sz="2000" dirty="0"/>
              <a:t>financially, but it also doesn’t guarantee the successful transfer </a:t>
            </a:r>
            <a:r>
              <a:rPr lang="en-US" sz="2000" dirty="0" smtClean="0"/>
              <a:t>of knowledge </a:t>
            </a:r>
          </a:p>
          <a:p>
            <a:pPr lvl="1"/>
            <a:r>
              <a:rPr lang="en-US" sz="2000" dirty="0" smtClean="0"/>
              <a:t>Eventually </a:t>
            </a:r>
            <a:r>
              <a:rPr lang="en-US" sz="2000" dirty="0"/>
              <a:t>those deeply smart people will depart for good, leaving </a:t>
            </a:r>
            <a:r>
              <a:rPr lang="en-US" sz="2000" dirty="0" smtClean="0"/>
              <a:t>the same </a:t>
            </a:r>
            <a:r>
              <a:rPr lang="en-US" sz="2000" dirty="0"/>
              <a:t>knowledge gap behind </a:t>
            </a:r>
            <a:r>
              <a:rPr lang="en-US" sz="2000" dirty="0" smtClean="0"/>
              <a:t>them</a:t>
            </a:r>
          </a:p>
          <a:p>
            <a:r>
              <a:rPr lang="en-US" sz="2200" dirty="0" smtClean="0"/>
              <a:t>Potential Solutions</a:t>
            </a:r>
            <a:endParaRPr lang="en-US" dirty="0"/>
          </a:p>
          <a:p>
            <a:pPr lvl="1"/>
            <a:r>
              <a:rPr lang="en-US" sz="2000" dirty="0" smtClean="0"/>
              <a:t>Hire back retirees for the explicit purpose of mentoring and sharing knowledge with junior colleagues</a:t>
            </a:r>
          </a:p>
          <a:p>
            <a:pPr lvl="1"/>
            <a:r>
              <a:rPr lang="en-US" sz="2000" dirty="0" smtClean="0"/>
              <a:t>Institute a formal knowledge transfer program to institutionalize knowledge sharing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549467" y="6112933"/>
            <a:ext cx="999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of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00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69682"/>
          </a:xfrm>
        </p:spPr>
        <p:txBody>
          <a:bodyPr/>
          <a:lstStyle/>
          <a:p>
            <a:r>
              <a:rPr lang="en-US" dirty="0" smtClean="0"/>
              <a:t>Overcoming Knowledge Hoarding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57867"/>
            <a:ext cx="9547755" cy="4775199"/>
          </a:xfrm>
        </p:spPr>
        <p:txBody>
          <a:bodyPr>
            <a:normAutofit/>
          </a:bodyPr>
          <a:lstStyle/>
          <a:p>
            <a:r>
              <a:rPr lang="en-US" dirty="0"/>
              <a:t>Many experts </a:t>
            </a:r>
            <a:r>
              <a:rPr lang="en-US" dirty="0" smtClean="0"/>
              <a:t>widely </a:t>
            </a:r>
            <a:r>
              <a:rPr lang="en-US" dirty="0"/>
              <a:t>recognized </a:t>
            </a:r>
            <a:r>
              <a:rPr lang="en-US" dirty="0" smtClean="0"/>
              <a:t>as </a:t>
            </a:r>
            <a:r>
              <a:rPr lang="en-US" dirty="0"/>
              <a:t>“go-to” person in </a:t>
            </a:r>
            <a:r>
              <a:rPr lang="en-US" dirty="0" smtClean="0"/>
              <a:t>some capacity; their </a:t>
            </a:r>
            <a:r>
              <a:rPr lang="en-US" dirty="0"/>
              <a:t>deep smarts </a:t>
            </a:r>
            <a:r>
              <a:rPr lang="en-US" dirty="0" smtClean="0"/>
              <a:t>strongly </a:t>
            </a:r>
            <a:r>
              <a:rPr lang="en-US" dirty="0"/>
              <a:t>linked to </a:t>
            </a:r>
            <a:r>
              <a:rPr lang="en-US" dirty="0" smtClean="0"/>
              <a:t>identity </a:t>
            </a:r>
            <a:r>
              <a:rPr lang="en-US" dirty="0"/>
              <a:t>and </a:t>
            </a:r>
            <a:r>
              <a:rPr lang="en-US" dirty="0" smtClean="0"/>
              <a:t>organizational standing </a:t>
            </a:r>
          </a:p>
          <a:p>
            <a:r>
              <a:rPr lang="en-US" dirty="0" smtClean="0"/>
              <a:t>Don’t </a:t>
            </a:r>
            <a:r>
              <a:rPr lang="en-US" dirty="0"/>
              <a:t>wait until </a:t>
            </a:r>
            <a:r>
              <a:rPr lang="en-US" dirty="0" smtClean="0"/>
              <a:t>someone has a monopoly </a:t>
            </a:r>
            <a:r>
              <a:rPr lang="en-US" dirty="0"/>
              <a:t>on certain kinds of </a:t>
            </a:r>
            <a:r>
              <a:rPr lang="en-US" dirty="0" smtClean="0"/>
              <a:t>knowhow — </a:t>
            </a:r>
            <a:r>
              <a:rPr lang="en-US" dirty="0"/>
              <a:t>set systems in place to prevent it long before </a:t>
            </a:r>
            <a:r>
              <a:rPr lang="en-US" dirty="0" smtClean="0"/>
              <a:t>an individual’s retirement date (some options):</a:t>
            </a:r>
          </a:p>
          <a:p>
            <a:pPr lvl="1"/>
            <a:r>
              <a:rPr lang="en-US" sz="2000" dirty="0" smtClean="0"/>
              <a:t>Employees </a:t>
            </a:r>
            <a:r>
              <a:rPr lang="en-US" sz="2000" dirty="0"/>
              <a:t>cannot be promoted until they can </a:t>
            </a:r>
            <a:r>
              <a:rPr lang="en-US" sz="2000" dirty="0" smtClean="0"/>
              <a:t>prove that </a:t>
            </a:r>
            <a:r>
              <a:rPr lang="en-US" sz="2000" dirty="0"/>
              <a:t>they </a:t>
            </a:r>
            <a:r>
              <a:rPr lang="en-US" sz="2000" dirty="0" smtClean="0"/>
              <a:t>have mentored </a:t>
            </a:r>
            <a:r>
              <a:rPr lang="en-US" sz="2000" dirty="0"/>
              <a:t>a </a:t>
            </a:r>
            <a:r>
              <a:rPr lang="en-US" sz="2000" dirty="0" smtClean="0"/>
              <a:t>successor </a:t>
            </a:r>
          </a:p>
          <a:p>
            <a:pPr lvl="2"/>
            <a:r>
              <a:rPr lang="en-US" sz="2000" dirty="0" smtClean="0"/>
              <a:t>Personal </a:t>
            </a:r>
            <a:r>
              <a:rPr lang="en-US" sz="2000" dirty="0"/>
              <a:t>reputation </a:t>
            </a:r>
            <a:r>
              <a:rPr lang="en-US" sz="2000" dirty="0" smtClean="0"/>
              <a:t>depends </a:t>
            </a:r>
            <a:r>
              <a:rPr lang="en-US" sz="2000" dirty="0"/>
              <a:t>not </a:t>
            </a:r>
            <a:r>
              <a:rPr lang="en-US" sz="2000" dirty="0" smtClean="0"/>
              <a:t>only on </a:t>
            </a:r>
            <a:r>
              <a:rPr lang="en-US" sz="2000" dirty="0"/>
              <a:t>how skillfully people do their job, but how good they are at teaching others to </a:t>
            </a:r>
            <a:r>
              <a:rPr lang="en-US" sz="2000" dirty="0" smtClean="0"/>
              <a:t>do it </a:t>
            </a:r>
          </a:p>
          <a:p>
            <a:pPr lvl="1"/>
            <a:r>
              <a:rPr lang="en-US" sz="2000" dirty="0" smtClean="0"/>
              <a:t>Compensation </a:t>
            </a:r>
            <a:r>
              <a:rPr lang="en-US" sz="2000" dirty="0"/>
              <a:t>is based on how well </a:t>
            </a:r>
            <a:r>
              <a:rPr lang="en-US" sz="2000" dirty="0" smtClean="0"/>
              <a:t>the team </a:t>
            </a:r>
            <a:r>
              <a:rPr lang="en-US" sz="2000" dirty="0"/>
              <a:t>is performing. That dependency breeds the necessity to help each other and </a:t>
            </a:r>
            <a:r>
              <a:rPr lang="en-US" sz="2000" dirty="0" smtClean="0"/>
              <a:t>for experienced </a:t>
            </a:r>
            <a:r>
              <a:rPr lang="en-US" sz="2000" dirty="0"/>
              <a:t>operators to transfer their expertise to other </a:t>
            </a:r>
            <a:r>
              <a:rPr lang="en-US" sz="2000" dirty="0" smtClean="0"/>
              <a:t>team members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549467" y="6112933"/>
            <a:ext cx="999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of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452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24000"/>
            <a:ext cx="8946541" cy="4724399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oughest </a:t>
            </a:r>
            <a:r>
              <a:rPr lang="en-US" dirty="0"/>
              <a:t>expert to convince to share knowledge is someone </a:t>
            </a:r>
            <a:r>
              <a:rPr lang="en-US" dirty="0" smtClean="0"/>
              <a:t>who’s dissatisfied </a:t>
            </a:r>
            <a:r>
              <a:rPr lang="en-US" dirty="0"/>
              <a:t>with the company they’re </a:t>
            </a:r>
            <a:r>
              <a:rPr lang="en-US" dirty="0" smtClean="0"/>
              <a:t>leaving</a:t>
            </a:r>
          </a:p>
          <a:p>
            <a:r>
              <a:rPr lang="en-US" dirty="0"/>
              <a:t>Take notice of those who may be bearing resentment. </a:t>
            </a:r>
            <a:endParaRPr lang="en-US" dirty="0" smtClean="0"/>
          </a:p>
          <a:p>
            <a:r>
              <a:rPr lang="en-US" dirty="0" smtClean="0"/>
              <a:t>Individual managers </a:t>
            </a:r>
            <a:r>
              <a:rPr lang="en-US" dirty="0"/>
              <a:t>wield </a:t>
            </a:r>
            <a:r>
              <a:rPr lang="en-US" dirty="0" smtClean="0"/>
              <a:t>an inordinate </a:t>
            </a:r>
            <a:r>
              <a:rPr lang="en-US" dirty="0"/>
              <a:t>amount of influence over whether or not experts feel their work is valued.</a:t>
            </a:r>
          </a:p>
          <a:p>
            <a:r>
              <a:rPr lang="en-US" dirty="0"/>
              <a:t>Acknowledging good work is the first </a:t>
            </a:r>
            <a:r>
              <a:rPr lang="en-US" dirty="0" smtClean="0"/>
              <a:t>step</a:t>
            </a:r>
          </a:p>
          <a:p>
            <a:r>
              <a:rPr lang="en-US" dirty="0"/>
              <a:t>S</a:t>
            </a:r>
            <a:r>
              <a:rPr lang="en-US" dirty="0" smtClean="0"/>
              <a:t>mall </a:t>
            </a:r>
            <a:r>
              <a:rPr lang="en-US" dirty="0"/>
              <a:t>acts such as providing frequent </a:t>
            </a:r>
            <a:r>
              <a:rPr lang="en-US" dirty="0" smtClean="0"/>
              <a:t>positive feedback</a:t>
            </a:r>
            <a:r>
              <a:rPr lang="en-US" dirty="0"/>
              <a:t>, celebrating small wins, and removing obstacles to progress, pay huge</a:t>
            </a:r>
            <a:r>
              <a:rPr lang="en-US" dirty="0" smtClean="0"/>
              <a:t>, immediate </a:t>
            </a:r>
            <a:r>
              <a:rPr lang="en-US" dirty="0"/>
              <a:t>dividends in productivity and </a:t>
            </a:r>
            <a:r>
              <a:rPr lang="en-US" dirty="0" smtClean="0"/>
              <a:t>creativity</a:t>
            </a:r>
          </a:p>
          <a:p>
            <a:r>
              <a:rPr lang="en-US" dirty="0"/>
              <a:t>M</a:t>
            </a:r>
            <a:r>
              <a:rPr lang="en-US" dirty="0" smtClean="0"/>
              <a:t>uch research </a:t>
            </a:r>
            <a:r>
              <a:rPr lang="en-US" dirty="0"/>
              <a:t>has shown </a:t>
            </a:r>
            <a:r>
              <a:rPr lang="en-US" dirty="0" smtClean="0"/>
              <a:t>that people </a:t>
            </a:r>
            <a:r>
              <a:rPr lang="en-US" dirty="0"/>
              <a:t>who have </a:t>
            </a:r>
            <a:r>
              <a:rPr lang="en-US" dirty="0" smtClean="0"/>
              <a:t>been mentored </a:t>
            </a:r>
            <a:r>
              <a:rPr lang="en-US" dirty="0"/>
              <a:t>themselves are </a:t>
            </a:r>
            <a:r>
              <a:rPr lang="en-US" dirty="0" smtClean="0"/>
              <a:t>much more </a:t>
            </a:r>
            <a:r>
              <a:rPr lang="en-US" dirty="0"/>
              <a:t>likely to mentor others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18882"/>
          </a:xfrm>
        </p:spPr>
        <p:txBody>
          <a:bodyPr/>
          <a:lstStyle/>
          <a:p>
            <a:r>
              <a:rPr lang="en-US" dirty="0" smtClean="0"/>
              <a:t>Overcoming Knowledge Hoarding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549467" y="6112933"/>
            <a:ext cx="999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of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5523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0399" y="355599"/>
            <a:ext cx="10777125" cy="60621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151476" y="643467"/>
            <a:ext cx="28617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5522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Strategies and processes designed to identify, capture, structure, value, leverage, and share an organization's intellectual assets to enhance its performance and competitiveness. </a:t>
            </a:r>
            <a:endParaRPr lang="en-US" dirty="0" smtClean="0"/>
          </a:p>
          <a:p>
            <a:r>
              <a:rPr lang="en-US" dirty="0"/>
              <a:t>B</a:t>
            </a:r>
            <a:r>
              <a:rPr lang="en-US" dirty="0" smtClean="0"/>
              <a:t>ased </a:t>
            </a:r>
            <a:r>
              <a:rPr lang="en-US" dirty="0"/>
              <a:t>on two critical activities: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1) capture and documentation of individual explicit and tacit knowledge, and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2) </a:t>
            </a:r>
            <a:r>
              <a:rPr lang="en-US" dirty="0" smtClean="0"/>
              <a:t>dissemination of that knowledge within </a:t>
            </a:r>
            <a:r>
              <a:rPr lang="en-US" dirty="0"/>
              <a:t>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103755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Knowledge Management is the </a:t>
            </a:r>
            <a:r>
              <a:rPr lang="en-US" b="1" i="1" dirty="0"/>
              <a:t>explicit </a:t>
            </a:r>
            <a:r>
              <a:rPr lang="en-US" b="1" dirty="0"/>
              <a:t>and </a:t>
            </a:r>
            <a:r>
              <a:rPr lang="en-US" b="1" i="1" dirty="0"/>
              <a:t>systematic </a:t>
            </a:r>
            <a:r>
              <a:rPr lang="en-US" b="1" dirty="0"/>
              <a:t>management of </a:t>
            </a:r>
            <a:r>
              <a:rPr lang="en-US" b="1" i="1" dirty="0" smtClean="0"/>
              <a:t>vital knowledge </a:t>
            </a:r>
            <a:r>
              <a:rPr lang="en-US" b="1" dirty="0"/>
              <a:t>- and its associated </a:t>
            </a:r>
            <a:r>
              <a:rPr lang="en-US" b="1" i="1" dirty="0"/>
              <a:t>processes </a:t>
            </a:r>
            <a:r>
              <a:rPr lang="en-US" b="1" dirty="0"/>
              <a:t>of creation, organization, diffusion, </a:t>
            </a:r>
            <a:r>
              <a:rPr lang="en-US" b="1" dirty="0" smtClean="0"/>
              <a:t>use and </a:t>
            </a:r>
            <a:r>
              <a:rPr lang="en-US" b="1" dirty="0"/>
              <a:t>exploitation - in pursuit of business </a:t>
            </a:r>
            <a:r>
              <a:rPr lang="en-US" b="1" dirty="0" smtClean="0"/>
              <a:t>objectives</a:t>
            </a:r>
          </a:p>
          <a:p>
            <a:r>
              <a:rPr lang="en-US" b="1" dirty="0" smtClean="0"/>
              <a:t>Identifies critical aspects of a successful KM program:</a:t>
            </a:r>
          </a:p>
          <a:p>
            <a:pPr lvl="1"/>
            <a:r>
              <a:rPr lang="en-US" b="1" dirty="0"/>
              <a:t>Explicit </a:t>
            </a:r>
            <a:r>
              <a:rPr lang="en-US" dirty="0"/>
              <a:t>- Surfacing assumptions; codifying that which is known</a:t>
            </a:r>
          </a:p>
          <a:p>
            <a:pPr lvl="1"/>
            <a:r>
              <a:rPr lang="en-US" b="1" dirty="0" smtClean="0"/>
              <a:t>Systematic </a:t>
            </a:r>
            <a:r>
              <a:rPr lang="en-US" dirty="0"/>
              <a:t>- Leaving things to serendipity will not achieve the benefits</a:t>
            </a:r>
          </a:p>
          <a:p>
            <a:pPr lvl="1"/>
            <a:r>
              <a:rPr lang="en-US" b="1" dirty="0" smtClean="0"/>
              <a:t>Vital </a:t>
            </a:r>
            <a:r>
              <a:rPr lang="en-US" b="1" dirty="0"/>
              <a:t>Knowledge </a:t>
            </a:r>
            <a:r>
              <a:rPr lang="en-US" dirty="0"/>
              <a:t>- You need to focus; you don't have unlimited resources</a:t>
            </a:r>
          </a:p>
          <a:p>
            <a:pPr lvl="1"/>
            <a:r>
              <a:rPr lang="en-US" b="1" dirty="0" smtClean="0"/>
              <a:t>Processes </a:t>
            </a:r>
            <a:r>
              <a:rPr lang="en-US" dirty="0"/>
              <a:t>- Knowledge management is a set of activities with its own tools and techniques</a:t>
            </a:r>
          </a:p>
        </p:txBody>
      </p:sp>
    </p:spTree>
    <p:extLst>
      <p:ext uri="{BB962C8B-B14F-4D97-AF65-F5344CB8AC3E}">
        <p14:creationId xmlns:p14="http://schemas.microsoft.com/office/powerpoint/2010/main" val="332888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68082"/>
          </a:xfrm>
        </p:spPr>
        <p:txBody>
          <a:bodyPr/>
          <a:lstStyle/>
          <a:p>
            <a:r>
              <a:rPr lang="en-US" dirty="0" smtClean="0"/>
              <a:t>Why KM 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07066"/>
            <a:ext cx="9869488" cy="4893733"/>
          </a:xfrm>
        </p:spPr>
        <p:txBody>
          <a:bodyPr>
            <a:noAutofit/>
          </a:bodyPr>
          <a:lstStyle/>
          <a:p>
            <a:r>
              <a:rPr lang="en-US" dirty="0" smtClean="0"/>
              <a:t>Facilitates </a:t>
            </a:r>
            <a:r>
              <a:rPr lang="en-US" dirty="0"/>
              <a:t>decision-making capabilities, </a:t>
            </a:r>
            <a:endParaRPr lang="en-US" dirty="0" smtClean="0"/>
          </a:p>
          <a:p>
            <a:pPr lvl="1"/>
            <a:r>
              <a:rPr lang="en-US" sz="2000" dirty="0" smtClean="0"/>
              <a:t>While information </a:t>
            </a:r>
            <a:r>
              <a:rPr lang="en-US" sz="2000" dirty="0"/>
              <a:t>overload or needing knowledge </a:t>
            </a:r>
            <a:r>
              <a:rPr lang="en-US" sz="2000" dirty="0" smtClean="0"/>
              <a:t>from people </a:t>
            </a:r>
            <a:r>
              <a:rPr lang="en-US" sz="2000" dirty="0"/>
              <a:t>in other parts of the company for </a:t>
            </a:r>
            <a:r>
              <a:rPr lang="en-US" sz="2000" dirty="0" smtClean="0"/>
              <a:t>decision making can </a:t>
            </a:r>
            <a:r>
              <a:rPr lang="en-US" sz="2000" dirty="0"/>
              <a:t>handicap managers, </a:t>
            </a:r>
            <a:endParaRPr lang="en-US" sz="2000" dirty="0" smtClean="0"/>
          </a:p>
          <a:p>
            <a:pPr lvl="1"/>
            <a:r>
              <a:rPr lang="en-US" sz="2000" dirty="0"/>
              <a:t>P</a:t>
            </a:r>
            <a:r>
              <a:rPr lang="en-US" sz="2000" dirty="0" smtClean="0"/>
              <a:t>utting </a:t>
            </a:r>
            <a:r>
              <a:rPr lang="en-US" sz="2000" dirty="0"/>
              <a:t>in </a:t>
            </a:r>
            <a:r>
              <a:rPr lang="en-US" sz="2000" dirty="0" smtClean="0"/>
              <a:t>place knowledge </a:t>
            </a:r>
            <a:r>
              <a:rPr lang="en-US" sz="2000" dirty="0"/>
              <a:t>management systems can </a:t>
            </a:r>
            <a:r>
              <a:rPr lang="en-US" sz="2000" dirty="0" smtClean="0"/>
              <a:t>facilitate better</a:t>
            </a:r>
            <a:r>
              <a:rPr lang="en-US" sz="2000" dirty="0"/>
              <a:t>, more informed decisions</a:t>
            </a:r>
            <a:endParaRPr lang="en-US" sz="2000" dirty="0" smtClean="0"/>
          </a:p>
          <a:p>
            <a:r>
              <a:rPr lang="en-US" dirty="0" smtClean="0"/>
              <a:t>Builds learning </a:t>
            </a:r>
            <a:r>
              <a:rPr lang="en-US" dirty="0"/>
              <a:t>organizations by making </a:t>
            </a:r>
            <a:r>
              <a:rPr lang="en-US" dirty="0" smtClean="0"/>
              <a:t>learning routine</a:t>
            </a:r>
            <a:r>
              <a:rPr lang="en-US" dirty="0"/>
              <a:t>, and, </a:t>
            </a:r>
            <a:endParaRPr lang="en-US" dirty="0" smtClean="0"/>
          </a:p>
          <a:p>
            <a:pPr lvl="1"/>
            <a:r>
              <a:rPr lang="en-US" sz="2000" dirty="0" smtClean="0"/>
              <a:t>After </a:t>
            </a:r>
            <a:r>
              <a:rPr lang="en-US" sz="2000" dirty="0"/>
              <a:t>A</a:t>
            </a:r>
            <a:r>
              <a:rPr lang="en-US" sz="2000" dirty="0" smtClean="0"/>
              <a:t>ction Reviews, learning </a:t>
            </a:r>
            <a:r>
              <a:rPr lang="en-US" sz="2000" dirty="0"/>
              <a:t>from </a:t>
            </a:r>
            <a:r>
              <a:rPr lang="en-US" sz="2000" dirty="0" smtClean="0"/>
              <a:t>experience, builds knowledge </a:t>
            </a:r>
            <a:r>
              <a:rPr lang="en-US" sz="2000" dirty="0"/>
              <a:t>that can then be used to </a:t>
            </a:r>
            <a:r>
              <a:rPr lang="en-US" sz="2000" dirty="0" smtClean="0"/>
              <a:t>streamline operations </a:t>
            </a:r>
            <a:r>
              <a:rPr lang="en-US" sz="2000" dirty="0"/>
              <a:t>and improve processes</a:t>
            </a:r>
            <a:endParaRPr lang="en-US" sz="2000" dirty="0" smtClean="0"/>
          </a:p>
          <a:p>
            <a:r>
              <a:rPr lang="en-US" dirty="0" smtClean="0"/>
              <a:t>Stimulates </a:t>
            </a:r>
            <a:r>
              <a:rPr lang="en-US" dirty="0"/>
              <a:t>cultural change </a:t>
            </a:r>
            <a:r>
              <a:rPr lang="en-US" dirty="0" smtClean="0"/>
              <a:t>and innovation</a:t>
            </a:r>
          </a:p>
          <a:p>
            <a:pPr lvl="1"/>
            <a:r>
              <a:rPr lang="en-US" sz="2000" dirty="0"/>
              <a:t>Actively managing organizational knowledge </a:t>
            </a:r>
            <a:r>
              <a:rPr lang="en-US" sz="2000" dirty="0" smtClean="0"/>
              <a:t>can also </a:t>
            </a:r>
            <a:r>
              <a:rPr lang="en-US" sz="2000" dirty="0"/>
              <a:t>stimulate cultural change and innovation </a:t>
            </a:r>
            <a:r>
              <a:rPr lang="en-US" sz="2000" dirty="0" smtClean="0"/>
              <a:t>by encouraging </a:t>
            </a:r>
            <a:r>
              <a:rPr lang="en-US" sz="2000" dirty="0"/>
              <a:t>the free flow of ideas</a:t>
            </a:r>
          </a:p>
        </p:txBody>
      </p:sp>
    </p:spTree>
    <p:extLst>
      <p:ext uri="{BB962C8B-B14F-4D97-AF65-F5344CB8AC3E}">
        <p14:creationId xmlns:p14="http://schemas.microsoft.com/office/powerpoint/2010/main" val="4100608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54349"/>
          </a:xfrm>
        </p:spPr>
        <p:txBody>
          <a:bodyPr/>
          <a:lstStyle/>
          <a:p>
            <a:r>
              <a:rPr lang="en-US" dirty="0" smtClean="0"/>
              <a:t>Some Essentials (Basic Rules)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11868"/>
            <a:ext cx="8946541" cy="4436532"/>
          </a:xfrm>
        </p:spPr>
        <p:txBody>
          <a:bodyPr>
            <a:normAutofit/>
          </a:bodyPr>
          <a:lstStyle/>
          <a:p>
            <a:r>
              <a:rPr lang="en-US" dirty="0"/>
              <a:t>It is important to note that knowledge encompasses both </a:t>
            </a:r>
            <a:r>
              <a:rPr lang="en-US" dirty="0" smtClean="0"/>
              <a:t>tacit knowledge </a:t>
            </a:r>
            <a:r>
              <a:rPr lang="en-US" dirty="0"/>
              <a:t>(in people's heads) and explicit knowledge (codified </a:t>
            </a:r>
            <a:r>
              <a:rPr lang="en-US" dirty="0" smtClean="0"/>
              <a:t>and expressed </a:t>
            </a:r>
            <a:r>
              <a:rPr lang="en-US" dirty="0"/>
              <a:t>as information in databases, documents etc.). </a:t>
            </a:r>
            <a:endParaRPr lang="en-US" dirty="0" smtClean="0"/>
          </a:p>
          <a:p>
            <a:r>
              <a:rPr lang="en-US" dirty="0" smtClean="0"/>
              <a:t>A good knowledge program </a:t>
            </a:r>
            <a:r>
              <a:rPr lang="en-US" dirty="0"/>
              <a:t>will address the processes of </a:t>
            </a:r>
            <a:r>
              <a:rPr lang="en-US" dirty="0" smtClean="0"/>
              <a:t>knowledge development </a:t>
            </a:r>
            <a:r>
              <a:rPr lang="en-US" dirty="0"/>
              <a:t>and transfer for both these basic </a:t>
            </a:r>
            <a:r>
              <a:rPr lang="en-US" dirty="0" smtClean="0"/>
              <a:t>forms</a:t>
            </a:r>
          </a:p>
          <a:p>
            <a:r>
              <a:rPr lang="en-US" dirty="0"/>
              <a:t>Many </a:t>
            </a:r>
            <a:r>
              <a:rPr lang="en-US" dirty="0" smtClean="0"/>
              <a:t>programs </a:t>
            </a:r>
            <a:r>
              <a:rPr lang="en-US" dirty="0"/>
              <a:t>start by focusing on the thrust of better sharing of </a:t>
            </a:r>
            <a:r>
              <a:rPr lang="en-US" b="1" dirty="0"/>
              <a:t>existing </a:t>
            </a:r>
            <a:r>
              <a:rPr lang="en-US" dirty="0"/>
              <a:t>knowledge e.g</a:t>
            </a:r>
            <a:r>
              <a:rPr lang="en-US" dirty="0" smtClean="0"/>
              <a:t>. sharing </a:t>
            </a:r>
            <a:r>
              <a:rPr lang="en-US" dirty="0"/>
              <a:t>best practices.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dirty="0" smtClean="0"/>
              <a:t>research </a:t>
            </a:r>
            <a:r>
              <a:rPr lang="en-US" dirty="0"/>
              <a:t>indicates that it is the second thrust - the </a:t>
            </a:r>
            <a:r>
              <a:rPr lang="en-US" b="1" dirty="0" smtClean="0"/>
              <a:t>creation and </a:t>
            </a:r>
            <a:r>
              <a:rPr lang="en-US" b="1" dirty="0"/>
              <a:t>conversion </a:t>
            </a:r>
            <a:r>
              <a:rPr lang="en-US" dirty="0"/>
              <a:t>of new knowledge through the processes of innovation that gives the best </a:t>
            </a:r>
            <a:r>
              <a:rPr lang="en-US" dirty="0" smtClean="0"/>
              <a:t>long term pay-off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21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05149"/>
          </a:xfrm>
        </p:spPr>
        <p:txBody>
          <a:bodyPr/>
          <a:lstStyle/>
          <a:p>
            <a:r>
              <a:rPr lang="en-US" dirty="0" smtClean="0"/>
              <a:t>What Knowledge to Leverage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94934"/>
            <a:ext cx="8946541" cy="4453466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Customer Knowledge </a:t>
            </a:r>
            <a:r>
              <a:rPr lang="en-US" dirty="0"/>
              <a:t>- the most vital knowledge in most organizations</a:t>
            </a:r>
          </a:p>
          <a:p>
            <a:r>
              <a:rPr lang="en-US" b="1" dirty="0" smtClean="0"/>
              <a:t>Knowledge </a:t>
            </a:r>
            <a:r>
              <a:rPr lang="en-US" b="1" dirty="0"/>
              <a:t>in Processes </a:t>
            </a:r>
            <a:r>
              <a:rPr lang="en-US" dirty="0"/>
              <a:t>- applying the best know-how while performing core tasks</a:t>
            </a:r>
          </a:p>
          <a:p>
            <a:r>
              <a:rPr lang="en-US" b="1" dirty="0" smtClean="0"/>
              <a:t>Knowledge </a:t>
            </a:r>
            <a:r>
              <a:rPr lang="en-US" b="1" dirty="0"/>
              <a:t>in Products (and Services) </a:t>
            </a:r>
            <a:r>
              <a:rPr lang="en-US" dirty="0"/>
              <a:t>- smarter solutions, customized to users' needs</a:t>
            </a:r>
          </a:p>
          <a:p>
            <a:r>
              <a:rPr lang="en-US" b="1" dirty="0" smtClean="0"/>
              <a:t>Knowledge </a:t>
            </a:r>
            <a:r>
              <a:rPr lang="en-US" b="1" dirty="0"/>
              <a:t>in People </a:t>
            </a:r>
            <a:r>
              <a:rPr lang="en-US" dirty="0"/>
              <a:t>- nurturing and harnessing brainpower, your most precious asset</a:t>
            </a:r>
          </a:p>
          <a:p>
            <a:r>
              <a:rPr lang="en-US" b="1" dirty="0" smtClean="0"/>
              <a:t>Organizational </a:t>
            </a:r>
            <a:r>
              <a:rPr lang="en-US" b="1" dirty="0"/>
              <a:t>Memory </a:t>
            </a:r>
            <a:r>
              <a:rPr lang="en-US" dirty="0"/>
              <a:t>- drawing on lessons from the past or elsewhere in the organization</a:t>
            </a:r>
          </a:p>
          <a:p>
            <a:r>
              <a:rPr lang="en-US" b="1" dirty="0" smtClean="0"/>
              <a:t>Knowledge </a:t>
            </a:r>
            <a:r>
              <a:rPr lang="en-US" b="1" dirty="0"/>
              <a:t>in Relationships </a:t>
            </a:r>
            <a:r>
              <a:rPr lang="en-US" dirty="0"/>
              <a:t>- deep personal knowledge that underpins </a:t>
            </a:r>
            <a:r>
              <a:rPr lang="en-US" dirty="0" smtClean="0"/>
              <a:t>successful collaboration</a:t>
            </a:r>
            <a:endParaRPr lang="en-US" dirty="0"/>
          </a:p>
          <a:p>
            <a:r>
              <a:rPr lang="en-US" b="1" dirty="0" smtClean="0"/>
              <a:t>Knowledge </a:t>
            </a:r>
            <a:r>
              <a:rPr lang="en-US" b="1" dirty="0"/>
              <a:t>Assets </a:t>
            </a:r>
            <a:r>
              <a:rPr lang="en-US" dirty="0"/>
              <a:t>- measuring and managing your intellectual </a:t>
            </a:r>
            <a:r>
              <a:rPr lang="en-US" dirty="0" smtClean="0"/>
              <a:t>capital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2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18882"/>
          </a:xfrm>
        </p:spPr>
        <p:txBody>
          <a:bodyPr/>
          <a:lstStyle/>
          <a:p>
            <a:r>
              <a:rPr lang="en-US" dirty="0" smtClean="0"/>
              <a:t>KM Practices: 3 Large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24000"/>
            <a:ext cx="8946541" cy="49276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Creating and Discovering</a:t>
            </a:r>
          </a:p>
          <a:p>
            <a:pPr lvl="1"/>
            <a:r>
              <a:rPr lang="en-US" sz="2000" dirty="0"/>
              <a:t>Environmental </a:t>
            </a:r>
            <a:r>
              <a:rPr lang="en-US" sz="2000" dirty="0" smtClean="0"/>
              <a:t>Scanning; Knowledge Elicitation; Business Simulation; Content Analysis; Creativity Techniques; Data Mining; Text </a:t>
            </a:r>
            <a:r>
              <a:rPr lang="en-US" sz="2000" dirty="0"/>
              <a:t>Mining</a:t>
            </a:r>
            <a:endParaRPr lang="en-US" sz="2000" dirty="0" smtClean="0"/>
          </a:p>
          <a:p>
            <a:r>
              <a:rPr lang="en-US" sz="2200" dirty="0" smtClean="0"/>
              <a:t>Sharing and Learning</a:t>
            </a:r>
          </a:p>
          <a:p>
            <a:pPr lvl="1"/>
            <a:r>
              <a:rPr lang="en-US" sz="2000" dirty="0"/>
              <a:t>Communities of </a:t>
            </a:r>
            <a:r>
              <a:rPr lang="en-US" sz="2000" dirty="0" smtClean="0"/>
              <a:t>Practice; Learning Networks; Sharing </a:t>
            </a:r>
            <a:r>
              <a:rPr lang="en-US" sz="2000" dirty="0"/>
              <a:t>Best </a:t>
            </a:r>
            <a:r>
              <a:rPr lang="en-US" sz="2000" dirty="0" smtClean="0"/>
              <a:t>Practice; After </a:t>
            </a:r>
            <a:r>
              <a:rPr lang="en-US" sz="2000" dirty="0"/>
              <a:t>Action </a:t>
            </a:r>
            <a:r>
              <a:rPr lang="en-US" sz="2000" dirty="0" smtClean="0"/>
              <a:t>Reviews; Structured Dialogue; Share Fairs; Cross </a:t>
            </a:r>
            <a:r>
              <a:rPr lang="en-US" sz="2000" dirty="0"/>
              <a:t>Functional </a:t>
            </a:r>
            <a:r>
              <a:rPr lang="en-US" sz="2000" dirty="0" smtClean="0"/>
              <a:t>Teams; Decision </a:t>
            </a:r>
            <a:r>
              <a:rPr lang="en-US" sz="2000" dirty="0"/>
              <a:t>Diaries</a:t>
            </a:r>
            <a:endParaRPr lang="en-US" sz="2000" dirty="0" smtClean="0"/>
          </a:p>
          <a:p>
            <a:r>
              <a:rPr lang="en-US" sz="2200" dirty="0" smtClean="0"/>
              <a:t>Organizing and Managing</a:t>
            </a:r>
          </a:p>
          <a:p>
            <a:pPr lvl="1"/>
            <a:r>
              <a:rPr lang="en-US" sz="2000" dirty="0"/>
              <a:t>Knowledge </a:t>
            </a:r>
            <a:r>
              <a:rPr lang="en-US" sz="2000" dirty="0" smtClean="0"/>
              <a:t>Centers; Expertise Profiling; Knowledge Mapping; Information Audits/Inventory; IRM </a:t>
            </a:r>
            <a:r>
              <a:rPr lang="en-US" sz="2000" dirty="0"/>
              <a:t>(Information Resources Management</a:t>
            </a:r>
            <a:r>
              <a:rPr lang="en-US" sz="2000" dirty="0" smtClean="0"/>
              <a:t>); Measuring </a:t>
            </a:r>
            <a:r>
              <a:rPr lang="en-US" sz="2000" dirty="0"/>
              <a:t>Intellectual Capital</a:t>
            </a:r>
          </a:p>
        </p:txBody>
      </p:sp>
    </p:spTree>
    <p:extLst>
      <p:ext uri="{BB962C8B-B14F-4D97-AF65-F5344CB8AC3E}">
        <p14:creationId xmlns:p14="http://schemas.microsoft.com/office/powerpoint/2010/main" val="3012741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85015"/>
          </a:xfrm>
        </p:spPr>
        <p:txBody>
          <a:bodyPr/>
          <a:lstStyle/>
          <a:p>
            <a:r>
              <a:rPr lang="en-US" dirty="0" smtClean="0"/>
              <a:t>Tools and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73200"/>
            <a:ext cx="8946541" cy="4978400"/>
          </a:xfrm>
        </p:spPr>
        <p:txBody>
          <a:bodyPr>
            <a:normAutofit/>
          </a:bodyPr>
          <a:lstStyle/>
          <a:p>
            <a:r>
              <a:rPr lang="en-US" dirty="0" smtClean="0"/>
              <a:t>Lots of tools in varying categories:</a:t>
            </a:r>
          </a:p>
          <a:p>
            <a:pPr lvl="1"/>
            <a:r>
              <a:rPr lang="fr-FR" sz="2000" b="1" dirty="0"/>
              <a:t>Infrastructure: </a:t>
            </a:r>
            <a:r>
              <a:rPr lang="fr-FR" sz="2000" dirty="0" err="1"/>
              <a:t>groupware</a:t>
            </a:r>
            <a:r>
              <a:rPr lang="fr-FR" sz="2000" dirty="0"/>
              <a:t>, intranets, document management, KM suites</a:t>
            </a:r>
          </a:p>
          <a:p>
            <a:pPr lvl="1"/>
            <a:r>
              <a:rPr lang="en-US" sz="2000" b="1" dirty="0" smtClean="0"/>
              <a:t>Thinking</a:t>
            </a:r>
            <a:r>
              <a:rPr lang="en-US" sz="2000" b="1" dirty="0"/>
              <a:t>: </a:t>
            </a:r>
            <a:r>
              <a:rPr lang="en-US" sz="2000" dirty="0"/>
              <a:t>concept mapping, creativity tools</a:t>
            </a:r>
          </a:p>
          <a:p>
            <a:pPr lvl="1"/>
            <a:r>
              <a:rPr lang="en-US" sz="2000" b="1" dirty="0" smtClean="0"/>
              <a:t>Gathering</a:t>
            </a:r>
            <a:r>
              <a:rPr lang="en-US" sz="2000" b="1" dirty="0"/>
              <a:t>, discovering: </a:t>
            </a:r>
            <a:r>
              <a:rPr lang="en-US" sz="2000" dirty="0"/>
              <a:t>search engines, alerting, push, data mining, intelligent agents</a:t>
            </a:r>
          </a:p>
          <a:p>
            <a:pPr lvl="1"/>
            <a:r>
              <a:rPr lang="en-US" sz="2000" b="1" dirty="0" smtClean="0"/>
              <a:t>Organizing</a:t>
            </a:r>
            <a:r>
              <a:rPr lang="en-US" sz="2000" b="1" dirty="0"/>
              <a:t>, storing</a:t>
            </a:r>
            <a:r>
              <a:rPr lang="en-US" sz="2000" b="1" dirty="0" smtClean="0"/>
              <a:t>: </a:t>
            </a:r>
            <a:r>
              <a:rPr lang="en-US" sz="2000" dirty="0" smtClean="0"/>
              <a:t>data </a:t>
            </a:r>
            <a:r>
              <a:rPr lang="en-US" sz="2000" dirty="0"/>
              <a:t>warehousing, OLAP, metadata, XML</a:t>
            </a:r>
          </a:p>
          <a:p>
            <a:pPr lvl="1"/>
            <a:r>
              <a:rPr lang="en-US" sz="2000" b="1" dirty="0" smtClean="0"/>
              <a:t>Knowledge </a:t>
            </a:r>
            <a:r>
              <a:rPr lang="en-US" sz="2000" b="1" dirty="0"/>
              <a:t>worker support: </a:t>
            </a:r>
            <a:r>
              <a:rPr lang="en-US" sz="2000" dirty="0"/>
              <a:t>case based reasoning, decision support, workflow, </a:t>
            </a:r>
            <a:r>
              <a:rPr lang="en-US" sz="2000" dirty="0" smtClean="0"/>
              <a:t>community support</a:t>
            </a:r>
            <a:r>
              <a:rPr lang="en-US" sz="2000" dirty="0"/>
              <a:t>, simulation</a:t>
            </a:r>
          </a:p>
          <a:p>
            <a:pPr lvl="1"/>
            <a:r>
              <a:rPr lang="en-US" sz="2000" b="1" dirty="0" smtClean="0"/>
              <a:t>Application </a:t>
            </a:r>
            <a:r>
              <a:rPr lang="en-US" sz="2000" b="1" dirty="0"/>
              <a:t>specific: </a:t>
            </a:r>
            <a:r>
              <a:rPr lang="en-US" sz="2000" dirty="0"/>
              <a:t>CRM, expertise profiling, competitive intelligence</a:t>
            </a:r>
          </a:p>
        </p:txBody>
      </p:sp>
    </p:spTree>
    <p:extLst>
      <p:ext uri="{BB962C8B-B14F-4D97-AF65-F5344CB8AC3E}">
        <p14:creationId xmlns:p14="http://schemas.microsoft.com/office/powerpoint/2010/main" val="2371015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1368</TotalTime>
  <Words>1879</Words>
  <Application>Microsoft Office PowerPoint</Application>
  <PresentationFormat>Widescreen</PresentationFormat>
  <Paragraphs>163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Century Gothic</vt:lpstr>
      <vt:lpstr>Wingdings 3</vt:lpstr>
      <vt:lpstr>Ion</vt:lpstr>
      <vt:lpstr>Knowledge Management</vt:lpstr>
      <vt:lpstr>Objectives</vt:lpstr>
      <vt:lpstr>Definition</vt:lpstr>
      <vt:lpstr>Another Definition</vt:lpstr>
      <vt:lpstr>Why KM is Important</vt:lpstr>
      <vt:lpstr>Some Essentials (Basic Rules) </vt:lpstr>
      <vt:lpstr>What Knowledge to Leverage</vt:lpstr>
      <vt:lpstr>KM Practices: 3 Large Categories</vt:lpstr>
      <vt:lpstr>Tools and Techniques</vt:lpstr>
      <vt:lpstr>Critical Success Factors</vt:lpstr>
      <vt:lpstr>KM Failure Factors</vt:lpstr>
      <vt:lpstr>Causal Failure Factors</vt:lpstr>
      <vt:lpstr>Resultant Failure Factors</vt:lpstr>
      <vt:lpstr>Creating a Successful KM Program</vt:lpstr>
      <vt:lpstr>Creating a Successful KM Program</vt:lpstr>
      <vt:lpstr>Keep Knowledge Up-To-Date</vt:lpstr>
      <vt:lpstr>Create Operational Dashboard</vt:lpstr>
      <vt:lpstr>Steps in the KM Program Journey</vt:lpstr>
      <vt:lpstr>Implementing a KM Program</vt:lpstr>
      <vt:lpstr>PowerPoint Presentation</vt:lpstr>
      <vt:lpstr>When Experts Leave</vt:lpstr>
      <vt:lpstr>Preventing Experts from Hoarding Knowledge</vt:lpstr>
      <vt:lpstr>Overcoming Knowledge Hoarding</vt:lpstr>
      <vt:lpstr>Overcoming Knowledge Hoarding</vt:lpstr>
      <vt:lpstr>Overcoming Knowledge Hoarding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Management</dc:title>
  <dc:creator>Bob Marshall</dc:creator>
  <cp:lastModifiedBy>Bob Marshall</cp:lastModifiedBy>
  <cp:revision>20</cp:revision>
  <dcterms:created xsi:type="dcterms:W3CDTF">2015-12-24T23:19:56Z</dcterms:created>
  <dcterms:modified xsi:type="dcterms:W3CDTF">2016-01-05T14:15:44Z</dcterms:modified>
</cp:coreProperties>
</file>