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1" r:id="rId1"/>
  </p:sldMasterIdLst>
  <p:sldIdLst>
    <p:sldId id="256" r:id="rId2"/>
    <p:sldId id="258" r:id="rId3"/>
    <p:sldId id="259" r:id="rId4"/>
    <p:sldId id="276" r:id="rId5"/>
    <p:sldId id="277" r:id="rId6"/>
    <p:sldId id="268" r:id="rId7"/>
    <p:sldId id="269" r:id="rId8"/>
    <p:sldId id="270" r:id="rId9"/>
    <p:sldId id="271" r:id="rId10"/>
    <p:sldId id="260" r:id="rId11"/>
    <p:sldId id="261" r:id="rId12"/>
    <p:sldId id="262" r:id="rId13"/>
    <p:sldId id="263" r:id="rId14"/>
    <p:sldId id="264" r:id="rId15"/>
    <p:sldId id="265" r:id="rId16"/>
    <p:sldId id="266" r:id="rId17"/>
    <p:sldId id="267" r:id="rId18"/>
    <p:sldId id="272" r:id="rId19"/>
    <p:sldId id="273" r:id="rId20"/>
    <p:sldId id="274" r:id="rId21"/>
    <p:sldId id="275" r:id="rId22"/>
    <p:sldId id="278"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9" d="100"/>
          <a:sy n="69" d="100"/>
        </p:scale>
        <p:origin x="134" y="3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effectLst>
                  <a:outerShdw blurRad="38100" dist="38100" dir="2700000" algn="tl">
                    <a:srgbClr val="000000">
                      <a:alpha val="43137"/>
                    </a:srgb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471532270"/>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5970814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575530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33084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055730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311366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8526462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3422956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76303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effectLst>
                  <a:outerShdw blurRad="38100" dist="38100" dir="2700000" algn="tl">
                    <a:srgbClr val="000000">
                      <a:alpha val="43137"/>
                    </a:srgbClr>
                  </a:outerShdw>
                </a:effectLst>
              </a:defRPr>
            </a:lvl1pPr>
            <a:lvl2pPr>
              <a:defRPr>
                <a:effectLst>
                  <a:outerShdw blurRad="38100" dist="38100" dir="2700000" algn="tl">
                    <a:srgbClr val="000000">
                      <a:alpha val="43137"/>
                    </a:srgbClr>
                  </a:outerShdw>
                </a:effectLst>
              </a:defRPr>
            </a:lvl2pPr>
            <a:lvl3pPr>
              <a:defRPr>
                <a:effectLst>
                  <a:outerShdw blurRad="38100" dist="38100" dir="2700000" algn="tl">
                    <a:srgbClr val="000000">
                      <a:alpha val="43137"/>
                    </a:srgbClr>
                  </a:outerShdw>
                </a:effectLst>
              </a:defRPr>
            </a:lvl3pPr>
            <a:lvl4pPr>
              <a:defRPr>
                <a:effectLst>
                  <a:outerShdw blurRad="38100" dist="38100" dir="2700000" algn="tl">
                    <a:srgbClr val="000000">
                      <a:alpha val="43137"/>
                    </a:srgbClr>
                  </a:outerShdw>
                </a:effectLst>
              </a:defRPr>
            </a:lvl4pPr>
            <a:lvl5pPr>
              <a:defRPr>
                <a:effectLst>
                  <a:outerShdw blurRad="38100" dist="38100" dir="2700000" algn="tl">
                    <a:srgbClr val="000000">
                      <a:alpha val="43137"/>
                    </a:srgbClr>
                  </a:outerShdw>
                </a:effectLst>
              </a:defRPr>
            </a:lvl5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374019245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effectLst>
                  <a:outerShdw blurRad="38100" dist="38100" dir="2700000" algn="tl">
                    <a:srgbClr val="000000">
                      <a:alpha val="43137"/>
                    </a:srgbClr>
                  </a:out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effectLst>
                  <a:outerShdw blurRad="38100" dist="38100" dir="2700000" algn="tl">
                    <a:srgbClr val="000000">
                      <a:alpha val="43137"/>
                    </a:srgbClr>
                  </a:outerShdw>
                </a:effectLs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Edit Master text styles</a:t>
            </a:r>
          </a:p>
        </p:txBody>
      </p:sp>
      <p:sp>
        <p:nvSpPr>
          <p:cNvPr id="4" name="Date Placeholder 3"/>
          <p:cNvSpPr>
            <a:spLocks noGrp="1"/>
          </p:cNvSpPr>
          <p:nvPr>
            <p:ph type="dt" sz="half" idx="10"/>
          </p:nvPr>
        </p:nvSpPr>
        <p:spPr/>
        <p:txBody>
          <a:bodyPr/>
          <a:lstStyle/>
          <a:p>
            <a:fld id="{9796027F-7875-4030-9381-8BD8C4F21935}" type="datetimeFigureOut">
              <a:rPr lang="en-US" smtClean="0"/>
              <a:t>10/25/2015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103449179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smtClean="0"/>
              <a:t>10/25/2015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5408704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smtClean="0"/>
              <a:t>10/25/2015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9910590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587081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603932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153534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4509A250-FF31-4206-8172-F9D3106AACB1}" type="datetimeFigureOut">
              <a:rPr lang="en-US" smtClean="0"/>
              <a:t>10/25/2015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smtClean="0"/>
              <a:t>‹#›</a:t>
            </a:fld>
            <a:endParaRPr lang="en-US" dirty="0"/>
          </a:p>
        </p:txBody>
      </p:sp>
    </p:spTree>
    <p:extLst>
      <p:ext uri="{BB962C8B-B14F-4D97-AF65-F5344CB8AC3E}">
        <p14:creationId xmlns:p14="http://schemas.microsoft.com/office/powerpoint/2010/main" val="2867255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smtClean="0"/>
              <a:t>10/25/2015</a:t>
            </a:fld>
            <a:endParaRPr lang="en-US" dirty="0"/>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D57F1E4F-1CFF-5643-939E-02111984F565}" type="slidenum">
              <a:rPr lang="en-US" smtClean="0"/>
              <a:t>‹#›</a:t>
            </a:fld>
            <a:endParaRPr lang="en-US" dirty="0"/>
          </a:p>
        </p:txBody>
      </p:sp>
    </p:spTree>
    <p:extLst>
      <p:ext uri="{BB962C8B-B14F-4D97-AF65-F5344CB8AC3E}">
        <p14:creationId xmlns:p14="http://schemas.microsoft.com/office/powerpoint/2010/main" val="4246715361"/>
      </p:ext>
    </p:extLst>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85" r:id="rId14"/>
    <p:sldLayoutId id="2147483686" r:id="rId15"/>
    <p:sldLayoutId id="2147483687" r:id="rId16"/>
    <p:sldLayoutId id="2147483688" r:id="rId17"/>
  </p:sldLayoutIdLst>
  <p:hf sldNum="0" hdr="0" ftr="0" dt="0"/>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24468" y="1447802"/>
            <a:ext cx="7571678" cy="2968082"/>
          </a:xfrm>
        </p:spPr>
        <p:txBody>
          <a:bodyPr/>
          <a:lstStyle/>
          <a:p>
            <a:r>
              <a:rPr lang="en-US" dirty="0" smtClean="0"/>
              <a:t>Intro to Networks – Part 1</a:t>
            </a:r>
            <a:endParaRPr lang="en-US" dirty="0"/>
          </a:p>
        </p:txBody>
      </p:sp>
      <p:sp>
        <p:nvSpPr>
          <p:cNvPr id="3" name="Subtitle 2"/>
          <p:cNvSpPr>
            <a:spLocks noGrp="1"/>
          </p:cNvSpPr>
          <p:nvPr>
            <p:ph type="subTitle" idx="1"/>
          </p:nvPr>
        </p:nvSpPr>
        <p:spPr/>
        <p:txBody>
          <a:bodyPr/>
          <a:lstStyle/>
          <a:p>
            <a:r>
              <a:rPr lang="en-US" dirty="0" smtClean="0"/>
              <a:t>Bob Marshall, MD MPH MISM FAAFP</a:t>
            </a:r>
          </a:p>
          <a:p>
            <a:r>
              <a:rPr lang="en-US" dirty="0" smtClean="0"/>
              <a:t>Faculty, DOD Clinical Informatics Fellowship</a:t>
            </a:r>
            <a:endParaRPr lang="en-US" dirty="0"/>
          </a:p>
        </p:txBody>
      </p:sp>
    </p:spTree>
    <p:extLst>
      <p:ext uri="{BB962C8B-B14F-4D97-AF65-F5344CB8AC3E}">
        <p14:creationId xmlns:p14="http://schemas.microsoft.com/office/powerpoint/2010/main" val="1240531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types of Networks   (1 of 4)</a:t>
            </a:r>
            <a:endParaRPr lang="en-US" dirty="0"/>
          </a:p>
        </p:txBody>
      </p:sp>
      <p:sp>
        <p:nvSpPr>
          <p:cNvPr id="3" name="Content Placeholder 2"/>
          <p:cNvSpPr>
            <a:spLocks noGrp="1"/>
          </p:cNvSpPr>
          <p:nvPr>
            <p:ph idx="1"/>
          </p:nvPr>
        </p:nvSpPr>
        <p:spPr>
          <a:xfrm>
            <a:off x="827700" y="2052925"/>
            <a:ext cx="6711654" cy="4336724"/>
          </a:xfrm>
        </p:spPr>
        <p:txBody>
          <a:bodyPr>
            <a:normAutofit fontScale="92500"/>
          </a:bodyPr>
          <a:lstStyle/>
          <a:p>
            <a:r>
              <a:rPr lang="en-US" dirty="0" smtClean="0"/>
              <a:t>Classified based on scale</a:t>
            </a:r>
          </a:p>
          <a:p>
            <a:r>
              <a:rPr lang="en-US" dirty="0" smtClean="0"/>
              <a:t>LAN (Local Area Network</a:t>
            </a:r>
          </a:p>
          <a:p>
            <a:pPr lvl="1"/>
            <a:r>
              <a:rPr lang="en-US" dirty="0" smtClean="0"/>
              <a:t>Connects computers </a:t>
            </a:r>
            <a:r>
              <a:rPr lang="en-US" dirty="0"/>
              <a:t>and devices in a limited geographical area </a:t>
            </a:r>
            <a:r>
              <a:rPr lang="en-US" dirty="0" smtClean="0"/>
              <a:t>such as </a:t>
            </a:r>
            <a:r>
              <a:rPr lang="en-US" dirty="0"/>
              <a:t>a home, school, office building, or closely </a:t>
            </a:r>
            <a:r>
              <a:rPr lang="en-US" dirty="0" smtClean="0"/>
              <a:t>positioned group </a:t>
            </a:r>
            <a:r>
              <a:rPr lang="en-US" dirty="0"/>
              <a:t>of </a:t>
            </a:r>
            <a:r>
              <a:rPr lang="en-US" dirty="0" smtClean="0"/>
              <a:t>buildings</a:t>
            </a:r>
          </a:p>
          <a:p>
            <a:pPr lvl="1"/>
            <a:r>
              <a:rPr lang="en-US" dirty="0"/>
              <a:t>Each computer or device on the </a:t>
            </a:r>
            <a:r>
              <a:rPr lang="en-US" dirty="0" smtClean="0"/>
              <a:t>network is </a:t>
            </a:r>
            <a:r>
              <a:rPr lang="en-US" dirty="0"/>
              <a:t>a node. </a:t>
            </a:r>
            <a:endParaRPr lang="en-US" dirty="0" smtClean="0"/>
          </a:p>
          <a:p>
            <a:pPr lvl="1"/>
            <a:r>
              <a:rPr lang="en-US" dirty="0" smtClean="0"/>
              <a:t>Wired </a:t>
            </a:r>
            <a:r>
              <a:rPr lang="en-US" dirty="0"/>
              <a:t>LANs are most likely based </a:t>
            </a:r>
            <a:r>
              <a:rPr lang="en-US" dirty="0" smtClean="0"/>
              <a:t>on Ethernet technology, and wireless LAN’s are based on one of the 802.11X protocols</a:t>
            </a:r>
          </a:p>
          <a:p>
            <a:pPr lvl="1"/>
            <a:r>
              <a:rPr lang="en-US" dirty="0"/>
              <a:t>The defining characteristics of a </a:t>
            </a:r>
            <a:r>
              <a:rPr lang="en-US" dirty="0" smtClean="0"/>
              <a:t>LAN </a:t>
            </a:r>
            <a:r>
              <a:rPr lang="en-US" dirty="0"/>
              <a:t>include higher data </a:t>
            </a:r>
            <a:r>
              <a:rPr lang="en-US" dirty="0" smtClean="0"/>
              <a:t>transfer rates</a:t>
            </a:r>
            <a:r>
              <a:rPr lang="en-US" dirty="0"/>
              <a:t>, limited geographic range, and lack of reliance </a:t>
            </a:r>
            <a:r>
              <a:rPr lang="en-US" dirty="0" smtClean="0"/>
              <a:t>on leased </a:t>
            </a:r>
            <a:r>
              <a:rPr lang="en-US" dirty="0"/>
              <a:t>lines to provide connectivity</a:t>
            </a:r>
            <a:r>
              <a:rPr lang="en-US" dirty="0" smtClean="0"/>
              <a:t>.</a:t>
            </a:r>
          </a:p>
          <a:p>
            <a:pPr lvl="1"/>
            <a:r>
              <a:rPr lang="en-US" dirty="0" smtClean="0"/>
              <a:t>LAN’s can be connected to WAN’s using a router</a:t>
            </a:r>
            <a:endParaRPr lang="en-US" dirty="0"/>
          </a:p>
        </p:txBody>
      </p:sp>
    </p:spTree>
    <p:extLst>
      <p:ext uri="{BB962C8B-B14F-4D97-AF65-F5344CB8AC3E}">
        <p14:creationId xmlns:p14="http://schemas.microsoft.com/office/powerpoint/2010/main" val="345125454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a:t>
            </a:r>
            <a:r>
              <a:rPr lang="en-US" dirty="0"/>
              <a:t>of </a:t>
            </a:r>
            <a:r>
              <a:rPr lang="en-US" dirty="0" smtClean="0"/>
              <a:t>Networks      (2 of 4)</a:t>
            </a:r>
            <a:endParaRPr lang="en-US" dirty="0"/>
          </a:p>
        </p:txBody>
      </p:sp>
      <p:sp>
        <p:nvSpPr>
          <p:cNvPr id="3" name="Content Placeholder 2"/>
          <p:cNvSpPr>
            <a:spLocks noGrp="1"/>
          </p:cNvSpPr>
          <p:nvPr>
            <p:ph idx="1"/>
          </p:nvPr>
        </p:nvSpPr>
        <p:spPr>
          <a:xfrm>
            <a:off x="827700" y="1984917"/>
            <a:ext cx="6711654" cy="4471639"/>
          </a:xfrm>
        </p:spPr>
        <p:txBody>
          <a:bodyPr/>
          <a:lstStyle/>
          <a:p>
            <a:r>
              <a:rPr lang="en-US" dirty="0" smtClean="0"/>
              <a:t>WAN (Wide Area Network)</a:t>
            </a:r>
          </a:p>
          <a:p>
            <a:pPr lvl="1"/>
            <a:r>
              <a:rPr lang="en-US" dirty="0"/>
              <a:t>C</a:t>
            </a:r>
            <a:r>
              <a:rPr lang="en-US" dirty="0" smtClean="0"/>
              <a:t>omputer </a:t>
            </a:r>
            <a:r>
              <a:rPr lang="en-US" dirty="0"/>
              <a:t>network </a:t>
            </a:r>
            <a:r>
              <a:rPr lang="en-US" dirty="0" smtClean="0"/>
              <a:t>that covers </a:t>
            </a:r>
            <a:r>
              <a:rPr lang="en-US" dirty="0"/>
              <a:t>a large geographic area such as a city, country</a:t>
            </a:r>
            <a:r>
              <a:rPr lang="en-US" dirty="0" smtClean="0"/>
              <a:t>, or </a:t>
            </a:r>
            <a:r>
              <a:rPr lang="en-US" dirty="0"/>
              <a:t>spans even intercontinental </a:t>
            </a:r>
            <a:r>
              <a:rPr lang="en-US" dirty="0" smtClean="0"/>
              <a:t>distances</a:t>
            </a:r>
          </a:p>
          <a:p>
            <a:pPr lvl="1"/>
            <a:r>
              <a:rPr lang="en-US" dirty="0" smtClean="0"/>
              <a:t>Uses a </a:t>
            </a:r>
            <a:r>
              <a:rPr lang="en-US" dirty="0"/>
              <a:t>communications channel that combines many types </a:t>
            </a:r>
            <a:r>
              <a:rPr lang="en-US" dirty="0" smtClean="0"/>
              <a:t>of media </a:t>
            </a:r>
            <a:r>
              <a:rPr lang="en-US" dirty="0"/>
              <a:t>such as telephone lines, cables, and air </a:t>
            </a:r>
            <a:r>
              <a:rPr lang="en-US" dirty="0" smtClean="0"/>
              <a:t>waves</a:t>
            </a:r>
          </a:p>
          <a:p>
            <a:pPr lvl="1"/>
            <a:r>
              <a:rPr lang="en-US" dirty="0" smtClean="0"/>
              <a:t>Often </a:t>
            </a:r>
            <a:r>
              <a:rPr lang="en-US" dirty="0"/>
              <a:t>makes use of transmission facilities </a:t>
            </a:r>
            <a:r>
              <a:rPr lang="en-US" dirty="0" smtClean="0"/>
              <a:t>provided by </a:t>
            </a:r>
            <a:r>
              <a:rPr lang="en-US" dirty="0"/>
              <a:t>common carriers, such as telephone </a:t>
            </a:r>
            <a:r>
              <a:rPr lang="en-US" dirty="0" smtClean="0"/>
              <a:t>companies</a:t>
            </a:r>
          </a:p>
          <a:p>
            <a:pPr marL="514350" lvl="1"/>
            <a:r>
              <a:rPr lang="en-US" dirty="0" smtClean="0"/>
              <a:t>Generally </a:t>
            </a:r>
            <a:r>
              <a:rPr lang="en-US" dirty="0"/>
              <a:t>function at the lower three </a:t>
            </a:r>
            <a:r>
              <a:rPr lang="en-US" dirty="0" smtClean="0"/>
              <a:t>layers of </a:t>
            </a:r>
            <a:r>
              <a:rPr lang="en-US" dirty="0"/>
              <a:t>the OSI reference model: the physical layer, the </a:t>
            </a:r>
            <a:r>
              <a:rPr lang="en-US" dirty="0" smtClean="0"/>
              <a:t>data link </a:t>
            </a:r>
            <a:r>
              <a:rPr lang="en-US" dirty="0"/>
              <a:t>layer, and the network layer</a:t>
            </a:r>
            <a:endParaRPr lang="en-US" dirty="0"/>
          </a:p>
        </p:txBody>
      </p:sp>
    </p:spTree>
    <p:extLst>
      <p:ext uri="{BB962C8B-B14F-4D97-AF65-F5344CB8AC3E}">
        <p14:creationId xmlns:p14="http://schemas.microsoft.com/office/powerpoint/2010/main" val="11042220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Networks      </a:t>
            </a:r>
            <a:r>
              <a:rPr lang="en-US" dirty="0" smtClean="0"/>
              <a:t>(3 </a:t>
            </a:r>
            <a:r>
              <a:rPr lang="en-US" dirty="0"/>
              <a:t>of </a:t>
            </a:r>
            <a:r>
              <a:rPr lang="en-US" dirty="0" smtClean="0"/>
              <a:t>4)</a:t>
            </a:r>
            <a:endParaRPr lang="en-US" dirty="0"/>
          </a:p>
        </p:txBody>
      </p:sp>
      <p:sp>
        <p:nvSpPr>
          <p:cNvPr id="3" name="Content Placeholder 2"/>
          <p:cNvSpPr>
            <a:spLocks noGrp="1"/>
          </p:cNvSpPr>
          <p:nvPr>
            <p:ph idx="1"/>
          </p:nvPr>
        </p:nvSpPr>
        <p:spPr>
          <a:xfrm>
            <a:off x="827700" y="2052925"/>
            <a:ext cx="6711654" cy="4392480"/>
          </a:xfrm>
        </p:spPr>
        <p:txBody>
          <a:bodyPr>
            <a:normAutofit lnSpcReduction="10000"/>
          </a:bodyPr>
          <a:lstStyle/>
          <a:p>
            <a:r>
              <a:rPr lang="en-US" dirty="0" smtClean="0"/>
              <a:t>SAN (Storage Area Network)</a:t>
            </a:r>
          </a:p>
          <a:p>
            <a:pPr lvl="1"/>
            <a:r>
              <a:rPr lang="en-US" dirty="0" smtClean="0"/>
              <a:t>A </a:t>
            </a:r>
            <a:r>
              <a:rPr lang="en-US" dirty="0"/>
              <a:t>dedicated network </a:t>
            </a:r>
            <a:r>
              <a:rPr lang="en-US" dirty="0" smtClean="0"/>
              <a:t>that provides </a:t>
            </a:r>
            <a:r>
              <a:rPr lang="en-US" dirty="0"/>
              <a:t>access to consolidated, block level data storage.</a:t>
            </a:r>
          </a:p>
          <a:p>
            <a:pPr lvl="1"/>
            <a:r>
              <a:rPr lang="en-US" dirty="0"/>
              <a:t>SANs </a:t>
            </a:r>
            <a:r>
              <a:rPr lang="en-US" dirty="0" smtClean="0"/>
              <a:t>primarily </a:t>
            </a:r>
            <a:r>
              <a:rPr lang="en-US" dirty="0"/>
              <a:t>used to make storage devices, such </a:t>
            </a:r>
            <a:r>
              <a:rPr lang="en-US" dirty="0" smtClean="0"/>
              <a:t>as disk </a:t>
            </a:r>
            <a:r>
              <a:rPr lang="en-US" dirty="0"/>
              <a:t>arrays, tape libraries, and optical jukeboxes, </a:t>
            </a:r>
            <a:r>
              <a:rPr lang="en-US" dirty="0" smtClean="0"/>
              <a:t>accessible to </a:t>
            </a:r>
            <a:r>
              <a:rPr lang="en-US" dirty="0"/>
              <a:t>servers so that the devices appear like locally </a:t>
            </a:r>
            <a:r>
              <a:rPr lang="en-US" dirty="0" smtClean="0"/>
              <a:t>attached devices </a:t>
            </a:r>
            <a:r>
              <a:rPr lang="en-US" dirty="0"/>
              <a:t>to the operating system</a:t>
            </a:r>
            <a:r>
              <a:rPr lang="en-US" dirty="0" smtClean="0"/>
              <a:t>.</a:t>
            </a:r>
          </a:p>
          <a:p>
            <a:pPr lvl="1"/>
            <a:r>
              <a:rPr lang="en-US" dirty="0" smtClean="0"/>
              <a:t>Typically </a:t>
            </a:r>
            <a:r>
              <a:rPr lang="en-US" dirty="0"/>
              <a:t>has its own network of storage devices </a:t>
            </a:r>
            <a:r>
              <a:rPr lang="en-US" dirty="0" smtClean="0"/>
              <a:t>not </a:t>
            </a:r>
            <a:r>
              <a:rPr lang="en-US" dirty="0"/>
              <a:t>accessible through the local area network by other devices</a:t>
            </a:r>
            <a:r>
              <a:rPr lang="en-US" dirty="0" smtClean="0"/>
              <a:t>.</a:t>
            </a:r>
          </a:p>
          <a:p>
            <a:pPr lvl="1"/>
            <a:r>
              <a:rPr lang="en-US" dirty="0"/>
              <a:t>C</a:t>
            </a:r>
            <a:r>
              <a:rPr lang="en-US" dirty="0" smtClean="0"/>
              <a:t>ost </a:t>
            </a:r>
            <a:r>
              <a:rPr lang="en-US" dirty="0"/>
              <a:t>and complexity of SANs dropped in </a:t>
            </a:r>
            <a:r>
              <a:rPr lang="en-US" dirty="0" smtClean="0"/>
              <a:t>the early </a:t>
            </a:r>
            <a:r>
              <a:rPr lang="en-US" dirty="0"/>
              <a:t>2000s to levels allowing wider adoption across </a:t>
            </a:r>
            <a:r>
              <a:rPr lang="en-US" dirty="0" smtClean="0"/>
              <a:t>both enterprise </a:t>
            </a:r>
            <a:r>
              <a:rPr lang="en-US" dirty="0"/>
              <a:t>and small to medium-sized business environments</a:t>
            </a:r>
            <a:endParaRPr lang="en-US" dirty="0"/>
          </a:p>
        </p:txBody>
      </p:sp>
    </p:spTree>
    <p:extLst>
      <p:ext uri="{BB962C8B-B14F-4D97-AF65-F5344CB8AC3E}">
        <p14:creationId xmlns:p14="http://schemas.microsoft.com/office/powerpoint/2010/main" val="38950383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Types of Networks      </a:t>
            </a:r>
            <a:r>
              <a:rPr lang="en-US" dirty="0" smtClean="0"/>
              <a:t>(4 </a:t>
            </a:r>
            <a:r>
              <a:rPr lang="en-US" dirty="0"/>
              <a:t>of </a:t>
            </a:r>
            <a:r>
              <a:rPr lang="en-US" dirty="0" smtClean="0"/>
              <a:t>4)</a:t>
            </a:r>
            <a:endParaRPr lang="en-US" dirty="0"/>
          </a:p>
        </p:txBody>
      </p:sp>
      <p:sp>
        <p:nvSpPr>
          <p:cNvPr id="3" name="Content Placeholder 2"/>
          <p:cNvSpPr>
            <a:spLocks noGrp="1"/>
          </p:cNvSpPr>
          <p:nvPr>
            <p:ph idx="1"/>
          </p:nvPr>
        </p:nvSpPr>
        <p:spPr>
          <a:xfrm>
            <a:off x="827700" y="2052925"/>
            <a:ext cx="6711654" cy="4414782"/>
          </a:xfrm>
        </p:spPr>
        <p:txBody>
          <a:bodyPr>
            <a:normAutofit fontScale="92500" lnSpcReduction="10000"/>
          </a:bodyPr>
          <a:lstStyle/>
          <a:p>
            <a:r>
              <a:rPr lang="en-US" dirty="0" smtClean="0"/>
              <a:t>Virtual Private Network (VPN)</a:t>
            </a:r>
          </a:p>
          <a:p>
            <a:pPr lvl="1"/>
            <a:r>
              <a:rPr lang="en-US" dirty="0" smtClean="0"/>
              <a:t>An </a:t>
            </a:r>
            <a:r>
              <a:rPr lang="en-US" dirty="0"/>
              <a:t>overlay </a:t>
            </a:r>
            <a:r>
              <a:rPr lang="en-US" dirty="0" smtClean="0"/>
              <a:t>network in </a:t>
            </a:r>
            <a:r>
              <a:rPr lang="en-US" dirty="0"/>
              <a:t>which some of the links between nodes are carried </a:t>
            </a:r>
            <a:r>
              <a:rPr lang="en-US" dirty="0" smtClean="0"/>
              <a:t>by open </a:t>
            </a:r>
            <a:r>
              <a:rPr lang="en-US" dirty="0"/>
              <a:t>connections or virtual circuits in some larger </a:t>
            </a:r>
            <a:r>
              <a:rPr lang="en-US" dirty="0" smtClean="0"/>
              <a:t>network (</a:t>
            </a:r>
            <a:r>
              <a:rPr lang="en-US" dirty="0"/>
              <a:t>e.g., the Internet) instead of by physical </a:t>
            </a:r>
            <a:r>
              <a:rPr lang="en-US" dirty="0" smtClean="0"/>
              <a:t>wires</a:t>
            </a:r>
          </a:p>
          <a:p>
            <a:pPr lvl="1"/>
            <a:r>
              <a:rPr lang="en-US" dirty="0" smtClean="0"/>
              <a:t>The data </a:t>
            </a:r>
            <a:r>
              <a:rPr lang="en-US" dirty="0"/>
              <a:t>link layer protocols of the virtual network are </a:t>
            </a:r>
            <a:r>
              <a:rPr lang="en-US" dirty="0" smtClean="0"/>
              <a:t>said to </a:t>
            </a:r>
            <a:r>
              <a:rPr lang="en-US" dirty="0"/>
              <a:t>be tunneled through the larger network when this </a:t>
            </a:r>
            <a:r>
              <a:rPr lang="en-US" dirty="0" smtClean="0"/>
              <a:t>is the case </a:t>
            </a:r>
          </a:p>
          <a:p>
            <a:pPr lvl="1"/>
            <a:r>
              <a:rPr lang="en-US" dirty="0" smtClean="0"/>
              <a:t>Common </a:t>
            </a:r>
            <a:r>
              <a:rPr lang="en-US" dirty="0"/>
              <a:t>application </a:t>
            </a:r>
            <a:r>
              <a:rPr lang="en-US" dirty="0" smtClean="0"/>
              <a:t>- </a:t>
            </a:r>
            <a:r>
              <a:rPr lang="en-US" dirty="0"/>
              <a:t>secure </a:t>
            </a:r>
            <a:r>
              <a:rPr lang="en-US" dirty="0" smtClean="0"/>
              <a:t>communications through </a:t>
            </a:r>
            <a:r>
              <a:rPr lang="en-US" dirty="0"/>
              <a:t>the public Internet, but a VPN need </a:t>
            </a:r>
            <a:r>
              <a:rPr lang="en-US" dirty="0" smtClean="0"/>
              <a:t>not have </a:t>
            </a:r>
            <a:r>
              <a:rPr lang="en-US" dirty="0"/>
              <a:t>explicit security features, such as authentication </a:t>
            </a:r>
            <a:r>
              <a:rPr lang="en-US" dirty="0" smtClean="0"/>
              <a:t>or content encryption</a:t>
            </a:r>
          </a:p>
          <a:p>
            <a:pPr lvl="1"/>
            <a:r>
              <a:rPr lang="en-US" dirty="0"/>
              <a:t>VPNs, for example, can be used </a:t>
            </a:r>
            <a:r>
              <a:rPr lang="en-US" dirty="0" smtClean="0"/>
              <a:t>to separate traffic from </a:t>
            </a:r>
            <a:r>
              <a:rPr lang="en-US" dirty="0"/>
              <a:t>different user communities over </a:t>
            </a:r>
            <a:r>
              <a:rPr lang="en-US" dirty="0" smtClean="0"/>
              <a:t>an underlying </a:t>
            </a:r>
            <a:r>
              <a:rPr lang="en-US" dirty="0"/>
              <a:t>network with strong security features</a:t>
            </a:r>
            <a:endParaRPr lang="en-US" dirty="0"/>
          </a:p>
        </p:txBody>
      </p:sp>
    </p:spTree>
    <p:extLst>
      <p:ext uri="{BB962C8B-B14F-4D97-AF65-F5344CB8AC3E}">
        <p14:creationId xmlns:p14="http://schemas.microsoft.com/office/powerpoint/2010/main" val="425402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network types</a:t>
            </a:r>
            <a:endParaRPr lang="en-US" dirty="0"/>
          </a:p>
        </p:txBody>
      </p:sp>
      <p:sp>
        <p:nvSpPr>
          <p:cNvPr id="3" name="Content Placeholder 2"/>
          <p:cNvSpPr>
            <a:spLocks noGrp="1"/>
          </p:cNvSpPr>
          <p:nvPr>
            <p:ph idx="1"/>
          </p:nvPr>
        </p:nvSpPr>
        <p:spPr>
          <a:xfrm>
            <a:off x="827700" y="1773045"/>
            <a:ext cx="6711654" cy="4475362"/>
          </a:xfrm>
        </p:spPr>
        <p:txBody>
          <a:bodyPr>
            <a:normAutofit fontScale="92500" lnSpcReduction="20000"/>
          </a:bodyPr>
          <a:lstStyle/>
          <a:p>
            <a:r>
              <a:rPr lang="en-US" dirty="0" smtClean="0"/>
              <a:t>Personal area Network (PAN): </a:t>
            </a:r>
            <a:r>
              <a:rPr lang="en-US" dirty="0"/>
              <a:t>computer </a:t>
            </a:r>
            <a:r>
              <a:rPr lang="en-US" dirty="0" smtClean="0"/>
              <a:t>network used </a:t>
            </a:r>
            <a:r>
              <a:rPr lang="en-US" dirty="0"/>
              <a:t>for communication among computer and </a:t>
            </a:r>
            <a:r>
              <a:rPr lang="en-US" dirty="0" smtClean="0"/>
              <a:t>different </a:t>
            </a:r>
            <a:r>
              <a:rPr lang="en-US" dirty="0"/>
              <a:t>information technological devices close to one </a:t>
            </a:r>
            <a:r>
              <a:rPr lang="en-US" dirty="0" smtClean="0"/>
              <a:t>person</a:t>
            </a:r>
          </a:p>
          <a:p>
            <a:r>
              <a:rPr lang="en-US" dirty="0" smtClean="0"/>
              <a:t>Home </a:t>
            </a:r>
            <a:r>
              <a:rPr lang="en-US" dirty="0"/>
              <a:t>area network (HAN</a:t>
            </a:r>
            <a:r>
              <a:rPr lang="en-US" dirty="0" smtClean="0"/>
              <a:t>): residential </a:t>
            </a:r>
            <a:r>
              <a:rPr lang="en-US" dirty="0"/>
              <a:t>LAN </a:t>
            </a:r>
            <a:r>
              <a:rPr lang="en-US" dirty="0" smtClean="0"/>
              <a:t>used for </a:t>
            </a:r>
            <a:r>
              <a:rPr lang="en-US" dirty="0"/>
              <a:t>communication between digital devices typically </a:t>
            </a:r>
            <a:r>
              <a:rPr lang="en-US" dirty="0" smtClean="0"/>
              <a:t>deployed in </a:t>
            </a:r>
            <a:r>
              <a:rPr lang="en-US" dirty="0"/>
              <a:t>the </a:t>
            </a:r>
            <a:r>
              <a:rPr lang="en-US" dirty="0" smtClean="0"/>
              <a:t>home</a:t>
            </a:r>
          </a:p>
          <a:p>
            <a:r>
              <a:rPr lang="en-US" dirty="0" smtClean="0"/>
              <a:t>Campus </a:t>
            </a:r>
            <a:r>
              <a:rPr lang="en-US" dirty="0"/>
              <a:t>area network (CAN</a:t>
            </a:r>
            <a:r>
              <a:rPr lang="en-US" dirty="0" smtClean="0"/>
              <a:t>): interconnection of </a:t>
            </a:r>
            <a:r>
              <a:rPr lang="en-US" dirty="0"/>
              <a:t>LANs within a limited geographical </a:t>
            </a:r>
            <a:r>
              <a:rPr lang="en-US" dirty="0" smtClean="0"/>
              <a:t>area (enterprise</a:t>
            </a:r>
            <a:r>
              <a:rPr lang="en-US" dirty="0"/>
              <a:t>, university, government, etc</a:t>
            </a:r>
            <a:r>
              <a:rPr lang="en-US" dirty="0" smtClean="0"/>
              <a:t>.)</a:t>
            </a:r>
          </a:p>
          <a:p>
            <a:r>
              <a:rPr lang="en-US" dirty="0" smtClean="0"/>
              <a:t>Backbone network: computer </a:t>
            </a:r>
            <a:r>
              <a:rPr lang="en-US" dirty="0"/>
              <a:t>network </a:t>
            </a:r>
            <a:r>
              <a:rPr lang="en-US" dirty="0" smtClean="0"/>
              <a:t>infrastructure that </a:t>
            </a:r>
            <a:r>
              <a:rPr lang="en-US" dirty="0"/>
              <a:t>provides a path for </a:t>
            </a:r>
            <a:r>
              <a:rPr lang="en-US" dirty="0" smtClean="0"/>
              <a:t>exchange </a:t>
            </a:r>
            <a:r>
              <a:rPr lang="en-US" dirty="0"/>
              <a:t>of </a:t>
            </a:r>
            <a:r>
              <a:rPr lang="en-US" dirty="0" smtClean="0"/>
              <a:t>information between </a:t>
            </a:r>
            <a:r>
              <a:rPr lang="en-US" dirty="0"/>
              <a:t>different LANs or </a:t>
            </a:r>
            <a:r>
              <a:rPr lang="en-US" dirty="0" smtClean="0"/>
              <a:t>sub-networks</a:t>
            </a:r>
          </a:p>
          <a:p>
            <a:r>
              <a:rPr lang="en-US" dirty="0"/>
              <a:t>Metropolitan area network (MAN</a:t>
            </a:r>
            <a:r>
              <a:rPr lang="en-US" dirty="0" smtClean="0"/>
              <a:t>): large computer network </a:t>
            </a:r>
            <a:r>
              <a:rPr lang="en-US" dirty="0"/>
              <a:t>that usually spans a city or a large campus</a:t>
            </a:r>
            <a:endParaRPr lang="en-US" dirty="0"/>
          </a:p>
        </p:txBody>
      </p:sp>
    </p:spTree>
    <p:extLst>
      <p:ext uri="{BB962C8B-B14F-4D97-AF65-F5344CB8AC3E}">
        <p14:creationId xmlns:p14="http://schemas.microsoft.com/office/powerpoint/2010/main" val="5655285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protocols</a:t>
            </a:r>
            <a:endParaRPr lang="en-US" dirty="0"/>
          </a:p>
        </p:txBody>
      </p:sp>
      <p:sp>
        <p:nvSpPr>
          <p:cNvPr id="3" name="Content Placeholder 2"/>
          <p:cNvSpPr>
            <a:spLocks noGrp="1"/>
          </p:cNvSpPr>
          <p:nvPr>
            <p:ph idx="1"/>
          </p:nvPr>
        </p:nvSpPr>
        <p:spPr>
          <a:xfrm>
            <a:off x="827700" y="1750741"/>
            <a:ext cx="6711654" cy="4497665"/>
          </a:xfrm>
        </p:spPr>
        <p:txBody>
          <a:bodyPr>
            <a:normAutofit lnSpcReduction="10000"/>
          </a:bodyPr>
          <a:lstStyle/>
          <a:p>
            <a:r>
              <a:rPr lang="it-IT" dirty="0"/>
              <a:t>The complete IEEE 802 protocol suite provides a </a:t>
            </a:r>
            <a:r>
              <a:rPr lang="it-IT" dirty="0" smtClean="0"/>
              <a:t>diverse </a:t>
            </a:r>
            <a:r>
              <a:rPr lang="en-US" dirty="0" smtClean="0"/>
              <a:t>set </a:t>
            </a:r>
            <a:r>
              <a:rPr lang="en-US" dirty="0"/>
              <a:t>of networking </a:t>
            </a:r>
            <a:r>
              <a:rPr lang="en-US" dirty="0" smtClean="0"/>
              <a:t>capabilities </a:t>
            </a:r>
          </a:p>
          <a:p>
            <a:pPr lvl="1"/>
            <a:r>
              <a:rPr lang="en-US" dirty="0" smtClean="0"/>
              <a:t>The </a:t>
            </a:r>
            <a:r>
              <a:rPr lang="en-US" dirty="0"/>
              <a:t>protocols have a </a:t>
            </a:r>
            <a:r>
              <a:rPr lang="en-US" dirty="0" smtClean="0"/>
              <a:t>flat addressing scheme </a:t>
            </a:r>
          </a:p>
          <a:p>
            <a:pPr lvl="1"/>
            <a:r>
              <a:rPr lang="en-US" dirty="0" smtClean="0"/>
              <a:t>They </a:t>
            </a:r>
            <a:r>
              <a:rPr lang="en-US" dirty="0"/>
              <a:t>operate mostly at levels 1 and </a:t>
            </a:r>
            <a:r>
              <a:rPr lang="en-US" dirty="0" smtClean="0"/>
              <a:t>2 of </a:t>
            </a:r>
            <a:r>
              <a:rPr lang="en-US" dirty="0"/>
              <a:t>the OSI </a:t>
            </a:r>
            <a:r>
              <a:rPr lang="en-US" dirty="0" smtClean="0"/>
              <a:t>model</a:t>
            </a:r>
          </a:p>
          <a:p>
            <a:r>
              <a:rPr lang="en-US" dirty="0" smtClean="0"/>
              <a:t>Ethernet: family of protocols </a:t>
            </a:r>
            <a:r>
              <a:rPr lang="en-US" dirty="0"/>
              <a:t>used in wired LANs, described by a set </a:t>
            </a:r>
            <a:r>
              <a:rPr lang="en-US" dirty="0" smtClean="0"/>
              <a:t>of standards </a:t>
            </a:r>
            <a:r>
              <a:rPr lang="en-US" dirty="0"/>
              <a:t>together called IEEE </a:t>
            </a:r>
            <a:r>
              <a:rPr lang="en-US" dirty="0" smtClean="0"/>
              <a:t>802.3; </a:t>
            </a:r>
            <a:r>
              <a:rPr lang="en-US" dirty="0"/>
              <a:t>published by </a:t>
            </a:r>
            <a:r>
              <a:rPr lang="en-US" dirty="0" smtClean="0"/>
              <a:t>the Institute </a:t>
            </a:r>
            <a:r>
              <a:rPr lang="en-US" dirty="0"/>
              <a:t>of Electrical and Electronics </a:t>
            </a:r>
            <a:r>
              <a:rPr lang="en-US" dirty="0" smtClean="0"/>
              <a:t>Engineers (IEEE)</a:t>
            </a:r>
          </a:p>
          <a:p>
            <a:r>
              <a:rPr lang="en-US" dirty="0"/>
              <a:t>Wireless </a:t>
            </a:r>
            <a:r>
              <a:rPr lang="en-US" dirty="0" smtClean="0"/>
              <a:t>LAN (also </a:t>
            </a:r>
            <a:r>
              <a:rPr lang="en-US" dirty="0"/>
              <a:t>widely known as WLAN or </a:t>
            </a:r>
            <a:r>
              <a:rPr lang="en-US" dirty="0" smtClean="0"/>
              <a:t>WiFi): widely adopted </a:t>
            </a:r>
            <a:r>
              <a:rPr lang="en-US" dirty="0"/>
              <a:t>member of the IEEE </a:t>
            </a:r>
            <a:r>
              <a:rPr lang="en-US" dirty="0" smtClean="0"/>
              <a:t>802 protocol </a:t>
            </a:r>
            <a:r>
              <a:rPr lang="en-US" dirty="0"/>
              <a:t>family for </a:t>
            </a:r>
            <a:r>
              <a:rPr lang="en-US" dirty="0" smtClean="0"/>
              <a:t>both home and business users</a:t>
            </a:r>
          </a:p>
          <a:p>
            <a:pPr lvl="1"/>
            <a:r>
              <a:rPr lang="en-US" dirty="0" smtClean="0"/>
              <a:t>Standardized by </a:t>
            </a:r>
            <a:r>
              <a:rPr lang="en-US" dirty="0"/>
              <a:t>IEEE </a:t>
            </a:r>
            <a:r>
              <a:rPr lang="en-US" dirty="0" smtClean="0"/>
              <a:t>802.11; shares </a:t>
            </a:r>
            <a:r>
              <a:rPr lang="en-US" dirty="0"/>
              <a:t>many properties with </a:t>
            </a:r>
            <a:r>
              <a:rPr lang="en-US" dirty="0" smtClean="0"/>
              <a:t>wired Ethernet</a:t>
            </a:r>
            <a:r>
              <a:rPr lang="en-US" dirty="0"/>
              <a:t>.</a:t>
            </a:r>
            <a:endParaRPr lang="en-US" dirty="0"/>
          </a:p>
        </p:txBody>
      </p:sp>
    </p:spTree>
    <p:extLst>
      <p:ext uri="{BB962C8B-B14F-4D97-AF65-F5344CB8AC3E}">
        <p14:creationId xmlns:p14="http://schemas.microsoft.com/office/powerpoint/2010/main" val="16967183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Internet Protocol </a:t>
            </a:r>
            <a:r>
              <a:rPr lang="en-US" dirty="0" smtClean="0"/>
              <a:t>Suite &amp; SONET/SDH</a:t>
            </a:r>
            <a:endParaRPr lang="en-US" dirty="0"/>
          </a:p>
        </p:txBody>
      </p:sp>
      <p:sp>
        <p:nvSpPr>
          <p:cNvPr id="3" name="Content Placeholder 2"/>
          <p:cNvSpPr>
            <a:spLocks noGrp="1"/>
          </p:cNvSpPr>
          <p:nvPr>
            <p:ph idx="1"/>
          </p:nvPr>
        </p:nvSpPr>
        <p:spPr>
          <a:xfrm>
            <a:off x="827699" y="1940313"/>
            <a:ext cx="7011607" cy="4516244"/>
          </a:xfrm>
        </p:spPr>
        <p:txBody>
          <a:bodyPr>
            <a:normAutofit fontScale="92500" lnSpcReduction="10000"/>
          </a:bodyPr>
          <a:lstStyle/>
          <a:p>
            <a:r>
              <a:rPr lang="en-US" dirty="0" smtClean="0"/>
              <a:t>Also </a:t>
            </a:r>
            <a:r>
              <a:rPr lang="en-US" dirty="0"/>
              <a:t>called </a:t>
            </a:r>
            <a:r>
              <a:rPr lang="en-US" dirty="0" smtClean="0"/>
              <a:t>TCP/IP;  the </a:t>
            </a:r>
            <a:r>
              <a:rPr lang="en-US" dirty="0"/>
              <a:t>foundation of all modern networking. </a:t>
            </a:r>
            <a:endParaRPr lang="en-US" dirty="0" smtClean="0"/>
          </a:p>
          <a:p>
            <a:pPr lvl="1"/>
            <a:r>
              <a:rPr lang="en-US" dirty="0" smtClean="0"/>
              <a:t>Offers connection-less </a:t>
            </a:r>
            <a:r>
              <a:rPr lang="en-US" dirty="0"/>
              <a:t>as well as connection-oriented </a:t>
            </a:r>
            <a:r>
              <a:rPr lang="en-US" dirty="0" smtClean="0"/>
              <a:t>services over </a:t>
            </a:r>
            <a:r>
              <a:rPr lang="en-US" dirty="0"/>
              <a:t>an inherently unreliable network traversed by </a:t>
            </a:r>
            <a:r>
              <a:rPr lang="en-US" dirty="0" smtClean="0"/>
              <a:t>datagram transmission </a:t>
            </a:r>
            <a:r>
              <a:rPr lang="en-US" dirty="0"/>
              <a:t>at the Internet protocol (IP) level</a:t>
            </a:r>
            <a:r>
              <a:rPr lang="en-US" dirty="0" smtClean="0"/>
              <a:t>.</a:t>
            </a:r>
          </a:p>
          <a:p>
            <a:pPr lvl="1"/>
            <a:r>
              <a:rPr lang="en-US" dirty="0" smtClean="0"/>
              <a:t>At its </a:t>
            </a:r>
            <a:r>
              <a:rPr lang="en-US" dirty="0"/>
              <a:t>core, the protocol suite defines the addressing, identification</a:t>
            </a:r>
            <a:r>
              <a:rPr lang="en-US" dirty="0" smtClean="0"/>
              <a:t>, and </a:t>
            </a:r>
            <a:r>
              <a:rPr lang="en-US" dirty="0"/>
              <a:t>routing specifications for Internet </a:t>
            </a:r>
            <a:r>
              <a:rPr lang="en-US" dirty="0" smtClean="0"/>
              <a:t>Protocol Version </a:t>
            </a:r>
            <a:r>
              <a:rPr lang="en-US" dirty="0"/>
              <a:t>4 (IPv4) and for </a:t>
            </a:r>
            <a:r>
              <a:rPr lang="en-US" dirty="0" smtClean="0"/>
              <a:t>IPv6</a:t>
            </a:r>
          </a:p>
          <a:p>
            <a:r>
              <a:rPr lang="en-US" dirty="0"/>
              <a:t>Synchronous optical networking (SONET) and </a:t>
            </a:r>
            <a:r>
              <a:rPr lang="en-US" dirty="0" smtClean="0"/>
              <a:t>Synchronous Digital </a:t>
            </a:r>
            <a:r>
              <a:rPr lang="en-US" dirty="0"/>
              <a:t>Hierarchy (SDH</a:t>
            </a:r>
            <a:r>
              <a:rPr lang="en-US" dirty="0" smtClean="0"/>
              <a:t>): standardized multiplexing </a:t>
            </a:r>
            <a:r>
              <a:rPr lang="en-US" dirty="0"/>
              <a:t>protocols that transfer multiple digital </a:t>
            </a:r>
            <a:r>
              <a:rPr lang="en-US" dirty="0" smtClean="0"/>
              <a:t>bit streams </a:t>
            </a:r>
            <a:r>
              <a:rPr lang="en-US" dirty="0"/>
              <a:t>over optical fiber using </a:t>
            </a:r>
            <a:r>
              <a:rPr lang="en-US" dirty="0" smtClean="0"/>
              <a:t>lasers</a:t>
            </a:r>
          </a:p>
          <a:p>
            <a:pPr lvl="1"/>
            <a:r>
              <a:rPr lang="en-US" dirty="0" smtClean="0"/>
              <a:t>Due to </a:t>
            </a:r>
            <a:r>
              <a:rPr lang="en-US" dirty="0"/>
              <a:t>its protocol neutrality and transport-oriented features</a:t>
            </a:r>
            <a:r>
              <a:rPr lang="en-US" dirty="0" smtClean="0"/>
              <a:t>, was </a:t>
            </a:r>
            <a:r>
              <a:rPr lang="en-US" dirty="0"/>
              <a:t>the obvious choice for </a:t>
            </a:r>
            <a:r>
              <a:rPr lang="en-US" dirty="0" smtClean="0"/>
              <a:t>transporting </a:t>
            </a:r>
            <a:r>
              <a:rPr lang="fr-FR" dirty="0" err="1" smtClean="0"/>
              <a:t>Asynchronous</a:t>
            </a:r>
            <a:r>
              <a:rPr lang="fr-FR" dirty="0" smtClean="0"/>
              <a:t> </a:t>
            </a:r>
            <a:r>
              <a:rPr lang="fr-FR" dirty="0"/>
              <a:t>Transfer Mode (ATM) frames</a:t>
            </a:r>
            <a:endParaRPr lang="en-US" dirty="0"/>
          </a:p>
        </p:txBody>
      </p:sp>
    </p:spTree>
    <p:extLst>
      <p:ext uri="{BB962C8B-B14F-4D97-AF65-F5344CB8AC3E}">
        <p14:creationId xmlns:p14="http://schemas.microsoft.com/office/powerpoint/2010/main" val="3702387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Asynchronous Transfer Mode</a:t>
            </a:r>
            <a:endParaRPr lang="en-US" dirty="0"/>
          </a:p>
        </p:txBody>
      </p:sp>
      <p:sp>
        <p:nvSpPr>
          <p:cNvPr id="3" name="Content Placeholder 2"/>
          <p:cNvSpPr>
            <a:spLocks noGrp="1"/>
          </p:cNvSpPr>
          <p:nvPr>
            <p:ph idx="1"/>
          </p:nvPr>
        </p:nvSpPr>
        <p:spPr>
          <a:xfrm>
            <a:off x="827700" y="1962615"/>
            <a:ext cx="6711654" cy="4285791"/>
          </a:xfrm>
        </p:spPr>
        <p:txBody>
          <a:bodyPr/>
          <a:lstStyle/>
          <a:p>
            <a:r>
              <a:rPr lang="en-US" dirty="0" smtClean="0"/>
              <a:t>ATM </a:t>
            </a:r>
            <a:r>
              <a:rPr lang="en-US" dirty="0"/>
              <a:t>is a switching </a:t>
            </a:r>
            <a:r>
              <a:rPr lang="en-US" dirty="0" smtClean="0"/>
              <a:t>technique for </a:t>
            </a:r>
            <a:r>
              <a:rPr lang="en-US" dirty="0"/>
              <a:t>telecommunication </a:t>
            </a:r>
            <a:r>
              <a:rPr lang="en-US" dirty="0" smtClean="0"/>
              <a:t>networks </a:t>
            </a:r>
          </a:p>
          <a:p>
            <a:pPr lvl="1"/>
            <a:r>
              <a:rPr lang="en-US" dirty="0" smtClean="0"/>
              <a:t>It </a:t>
            </a:r>
            <a:r>
              <a:rPr lang="en-US" dirty="0"/>
              <a:t>uses </a:t>
            </a:r>
            <a:r>
              <a:rPr lang="en-US" dirty="0" smtClean="0"/>
              <a:t>asynchronous time-division </a:t>
            </a:r>
            <a:r>
              <a:rPr lang="en-US" dirty="0"/>
              <a:t>multiplexing and encodes </a:t>
            </a:r>
            <a:r>
              <a:rPr lang="en-US" dirty="0" smtClean="0"/>
              <a:t>data into </a:t>
            </a:r>
            <a:r>
              <a:rPr lang="en-US" dirty="0"/>
              <a:t>small, fixed-sized cells. </a:t>
            </a:r>
            <a:endParaRPr lang="en-US" dirty="0" smtClean="0"/>
          </a:p>
          <a:p>
            <a:pPr lvl="1"/>
            <a:r>
              <a:rPr lang="en-US" dirty="0" smtClean="0"/>
              <a:t>Differs </a:t>
            </a:r>
            <a:r>
              <a:rPr lang="en-US" dirty="0"/>
              <a:t>from other </a:t>
            </a:r>
            <a:r>
              <a:rPr lang="en-US" dirty="0" smtClean="0"/>
              <a:t>protocols, such </a:t>
            </a:r>
            <a:r>
              <a:rPr lang="en-US" dirty="0"/>
              <a:t>as the Internet Protocol Suite or </a:t>
            </a:r>
            <a:r>
              <a:rPr lang="en-US" dirty="0" smtClean="0"/>
              <a:t>Ethernet, that use </a:t>
            </a:r>
            <a:r>
              <a:rPr lang="en-US" dirty="0"/>
              <a:t>variable sized packets or </a:t>
            </a:r>
            <a:r>
              <a:rPr lang="en-US" dirty="0" smtClean="0"/>
              <a:t>frames</a:t>
            </a:r>
          </a:p>
          <a:p>
            <a:pPr lvl="1"/>
            <a:r>
              <a:rPr lang="en-US" dirty="0"/>
              <a:t>R</a:t>
            </a:r>
            <a:r>
              <a:rPr lang="en-US" dirty="0" smtClean="0"/>
              <a:t>ole </a:t>
            </a:r>
            <a:r>
              <a:rPr lang="en-US" dirty="0"/>
              <a:t>of ATM is diminishing in favor of </a:t>
            </a:r>
            <a:r>
              <a:rPr lang="en-US" dirty="0" smtClean="0"/>
              <a:t>next generation networks; however,  </a:t>
            </a:r>
            <a:r>
              <a:rPr lang="en-US" dirty="0"/>
              <a:t>still plays a role in the last mile</a:t>
            </a:r>
            <a:r>
              <a:rPr lang="en-US" dirty="0" smtClean="0"/>
              <a:t>, which </a:t>
            </a:r>
            <a:r>
              <a:rPr lang="en-US" dirty="0"/>
              <a:t>is the connection between an Internet </a:t>
            </a:r>
            <a:r>
              <a:rPr lang="en-US" dirty="0" smtClean="0"/>
              <a:t>service provider </a:t>
            </a:r>
            <a:r>
              <a:rPr lang="en-US" dirty="0"/>
              <a:t>and the home user</a:t>
            </a:r>
            <a:endParaRPr lang="en-US" dirty="0"/>
          </a:p>
        </p:txBody>
      </p:sp>
    </p:spTree>
    <p:extLst>
      <p:ext uri="{BB962C8B-B14F-4D97-AF65-F5344CB8AC3E}">
        <p14:creationId xmlns:p14="http://schemas.microsoft.com/office/powerpoint/2010/main" val="35877672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Intranet</a:t>
            </a:r>
            <a:endParaRPr lang="en-US" dirty="0"/>
          </a:p>
        </p:txBody>
      </p:sp>
      <p:sp>
        <p:nvSpPr>
          <p:cNvPr id="3" name="Content Placeholder 2"/>
          <p:cNvSpPr>
            <a:spLocks noGrp="1"/>
          </p:cNvSpPr>
          <p:nvPr>
            <p:ph idx="1"/>
          </p:nvPr>
        </p:nvSpPr>
        <p:spPr>
          <a:xfrm>
            <a:off x="827700" y="1717289"/>
            <a:ext cx="6711654" cy="4531118"/>
          </a:xfrm>
        </p:spPr>
        <p:txBody>
          <a:bodyPr>
            <a:normAutofit fontScale="92500"/>
          </a:bodyPr>
          <a:lstStyle/>
          <a:p>
            <a:r>
              <a:rPr lang="en-US" dirty="0" smtClean="0"/>
              <a:t>Set </a:t>
            </a:r>
            <a:r>
              <a:rPr lang="en-US" dirty="0"/>
              <a:t>of networks </a:t>
            </a:r>
            <a:r>
              <a:rPr lang="en-US" dirty="0" smtClean="0"/>
              <a:t>under </a:t>
            </a:r>
            <a:r>
              <a:rPr lang="en-US" dirty="0"/>
              <a:t>the </a:t>
            </a:r>
            <a:r>
              <a:rPr lang="en-US" dirty="0" smtClean="0"/>
              <a:t>control of </a:t>
            </a:r>
            <a:r>
              <a:rPr lang="en-US" dirty="0"/>
              <a:t>a single administrative </a:t>
            </a:r>
            <a:r>
              <a:rPr lang="en-US" dirty="0" smtClean="0"/>
              <a:t>entity </a:t>
            </a:r>
          </a:p>
          <a:p>
            <a:r>
              <a:rPr lang="en-US" dirty="0" smtClean="0"/>
              <a:t>The </a:t>
            </a:r>
            <a:r>
              <a:rPr lang="en-US" dirty="0"/>
              <a:t>intranet uses the </a:t>
            </a:r>
            <a:r>
              <a:rPr lang="en-US" dirty="0" smtClean="0"/>
              <a:t>IP protocol </a:t>
            </a:r>
            <a:r>
              <a:rPr lang="en-US" dirty="0"/>
              <a:t>and IP-based tools such as web </a:t>
            </a:r>
            <a:r>
              <a:rPr lang="en-US" dirty="0" smtClean="0"/>
              <a:t>browsers </a:t>
            </a:r>
            <a:r>
              <a:rPr lang="en-US" dirty="0"/>
              <a:t>and </a:t>
            </a:r>
            <a:r>
              <a:rPr lang="en-US" dirty="0" smtClean="0"/>
              <a:t>file transfer applications </a:t>
            </a:r>
          </a:p>
          <a:p>
            <a:r>
              <a:rPr lang="en-US" dirty="0" smtClean="0"/>
              <a:t>The </a:t>
            </a:r>
            <a:r>
              <a:rPr lang="en-US" dirty="0"/>
              <a:t>administrative entity limits </a:t>
            </a:r>
            <a:r>
              <a:rPr lang="en-US" dirty="0" smtClean="0"/>
              <a:t>use </a:t>
            </a:r>
            <a:r>
              <a:rPr lang="en-US" dirty="0"/>
              <a:t>of the intranet to its authorized </a:t>
            </a:r>
            <a:r>
              <a:rPr lang="en-US" dirty="0" smtClean="0"/>
              <a:t>users </a:t>
            </a:r>
          </a:p>
          <a:p>
            <a:r>
              <a:rPr lang="en-US" dirty="0" smtClean="0"/>
              <a:t>Most </a:t>
            </a:r>
            <a:r>
              <a:rPr lang="en-US" dirty="0"/>
              <a:t>commonly, </a:t>
            </a:r>
            <a:r>
              <a:rPr lang="en-US" dirty="0" smtClean="0"/>
              <a:t>an intranet </a:t>
            </a:r>
            <a:r>
              <a:rPr lang="en-US" dirty="0"/>
              <a:t>is the internal LAN of an </a:t>
            </a:r>
            <a:r>
              <a:rPr lang="en-US" dirty="0" smtClean="0"/>
              <a:t>organization </a:t>
            </a:r>
          </a:p>
          <a:p>
            <a:r>
              <a:rPr lang="en-US" dirty="0" smtClean="0"/>
              <a:t>A large intranet </a:t>
            </a:r>
            <a:r>
              <a:rPr lang="en-US" dirty="0"/>
              <a:t>typically has at least one web server to </a:t>
            </a:r>
            <a:r>
              <a:rPr lang="en-US" dirty="0" smtClean="0"/>
              <a:t>provide users </a:t>
            </a:r>
            <a:r>
              <a:rPr lang="en-US" dirty="0"/>
              <a:t>with organizational </a:t>
            </a:r>
            <a:r>
              <a:rPr lang="en-US" dirty="0" smtClean="0"/>
              <a:t>information </a:t>
            </a:r>
          </a:p>
          <a:p>
            <a:r>
              <a:rPr lang="en-US" dirty="0" smtClean="0"/>
              <a:t>Also defined as anything </a:t>
            </a:r>
            <a:r>
              <a:rPr lang="en-US" dirty="0"/>
              <a:t>behind the router on a local area </a:t>
            </a:r>
            <a:r>
              <a:rPr lang="en-US" dirty="0" smtClean="0"/>
              <a:t>network</a:t>
            </a:r>
            <a:endParaRPr lang="en-US" dirty="0"/>
          </a:p>
        </p:txBody>
      </p:sp>
    </p:spTree>
    <p:extLst>
      <p:ext uri="{BB962C8B-B14F-4D97-AF65-F5344CB8AC3E}">
        <p14:creationId xmlns:p14="http://schemas.microsoft.com/office/powerpoint/2010/main" val="341955498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Extranet</a:t>
            </a:r>
            <a:endParaRPr lang="en-US" dirty="0"/>
          </a:p>
        </p:txBody>
      </p:sp>
      <p:sp>
        <p:nvSpPr>
          <p:cNvPr id="3" name="Content Placeholder 2"/>
          <p:cNvSpPr>
            <a:spLocks noGrp="1"/>
          </p:cNvSpPr>
          <p:nvPr>
            <p:ph idx="1"/>
          </p:nvPr>
        </p:nvSpPr>
        <p:spPr>
          <a:xfrm>
            <a:off x="827700" y="1853249"/>
            <a:ext cx="6711654" cy="4395158"/>
          </a:xfrm>
        </p:spPr>
        <p:txBody>
          <a:bodyPr/>
          <a:lstStyle/>
          <a:p>
            <a:r>
              <a:rPr lang="en-US" dirty="0" smtClean="0"/>
              <a:t>Network </a:t>
            </a:r>
            <a:r>
              <a:rPr lang="en-US" dirty="0"/>
              <a:t>that is also under the </a:t>
            </a:r>
            <a:r>
              <a:rPr lang="en-US" dirty="0" smtClean="0"/>
              <a:t>administrative control </a:t>
            </a:r>
            <a:r>
              <a:rPr lang="en-US" dirty="0"/>
              <a:t>of a single organization, but supports a </a:t>
            </a:r>
            <a:r>
              <a:rPr lang="en-US" dirty="0" smtClean="0"/>
              <a:t>limited connection </a:t>
            </a:r>
            <a:r>
              <a:rPr lang="en-US" dirty="0"/>
              <a:t>to a specific external </a:t>
            </a:r>
            <a:r>
              <a:rPr lang="en-US" dirty="0" smtClean="0"/>
              <a:t>network </a:t>
            </a:r>
          </a:p>
          <a:p>
            <a:r>
              <a:rPr lang="en-US" dirty="0" smtClean="0"/>
              <a:t>An organization </a:t>
            </a:r>
            <a:r>
              <a:rPr lang="en-US" dirty="0"/>
              <a:t>may provide access to some aspects </a:t>
            </a:r>
            <a:r>
              <a:rPr lang="en-US" dirty="0" smtClean="0"/>
              <a:t>of its </a:t>
            </a:r>
            <a:r>
              <a:rPr lang="en-US" dirty="0"/>
              <a:t>intranet to share data with its business partners or customers</a:t>
            </a:r>
            <a:endParaRPr lang="en-US" dirty="0" smtClean="0"/>
          </a:p>
          <a:p>
            <a:r>
              <a:rPr lang="en-US" dirty="0"/>
              <a:t>These other entities are not necessarily </a:t>
            </a:r>
            <a:r>
              <a:rPr lang="en-US" dirty="0" smtClean="0"/>
              <a:t>trusted from </a:t>
            </a:r>
            <a:r>
              <a:rPr lang="en-US" dirty="0"/>
              <a:t>a security </a:t>
            </a:r>
            <a:r>
              <a:rPr lang="en-US" dirty="0" smtClean="0"/>
              <a:t>standpoint </a:t>
            </a:r>
          </a:p>
          <a:p>
            <a:r>
              <a:rPr lang="en-US" dirty="0" smtClean="0"/>
              <a:t>Network </a:t>
            </a:r>
            <a:r>
              <a:rPr lang="en-US" dirty="0"/>
              <a:t>connection to </a:t>
            </a:r>
            <a:r>
              <a:rPr lang="en-US" dirty="0" smtClean="0"/>
              <a:t>an extranet </a:t>
            </a:r>
            <a:r>
              <a:rPr lang="en-US" dirty="0"/>
              <a:t>is often, but not always, implemented via </a:t>
            </a:r>
            <a:r>
              <a:rPr lang="en-US" dirty="0" smtClean="0"/>
              <a:t>WAN technology</a:t>
            </a:r>
            <a:endParaRPr lang="en-US" dirty="0"/>
          </a:p>
        </p:txBody>
      </p:sp>
    </p:spTree>
    <p:extLst>
      <p:ext uri="{BB962C8B-B14F-4D97-AF65-F5344CB8AC3E}">
        <p14:creationId xmlns:p14="http://schemas.microsoft.com/office/powerpoint/2010/main" val="23955382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Computer Network</a:t>
            </a:r>
            <a:endParaRPr lang="en-US" dirty="0"/>
          </a:p>
        </p:txBody>
      </p:sp>
      <p:sp>
        <p:nvSpPr>
          <p:cNvPr id="3" name="Content Placeholder 2"/>
          <p:cNvSpPr>
            <a:spLocks noGrp="1"/>
          </p:cNvSpPr>
          <p:nvPr>
            <p:ph idx="1"/>
          </p:nvPr>
        </p:nvSpPr>
        <p:spPr>
          <a:xfrm>
            <a:off x="827700" y="1853249"/>
            <a:ext cx="6711654" cy="4395158"/>
          </a:xfrm>
        </p:spPr>
        <p:txBody>
          <a:bodyPr>
            <a:normAutofit lnSpcReduction="10000"/>
          </a:bodyPr>
          <a:lstStyle/>
          <a:p>
            <a:r>
              <a:rPr lang="en-US" dirty="0" smtClean="0"/>
              <a:t>Computer or </a:t>
            </a:r>
            <a:r>
              <a:rPr lang="en-US" dirty="0"/>
              <a:t>data </a:t>
            </a:r>
            <a:r>
              <a:rPr lang="en-US" dirty="0" smtClean="0"/>
              <a:t>network: telecommunications </a:t>
            </a:r>
            <a:r>
              <a:rPr lang="en-US" dirty="0"/>
              <a:t>network which allows </a:t>
            </a:r>
            <a:r>
              <a:rPr lang="en-US" dirty="0" smtClean="0"/>
              <a:t>computers to </a:t>
            </a:r>
            <a:r>
              <a:rPr lang="en-US" dirty="0"/>
              <a:t>exchange </a:t>
            </a:r>
            <a:r>
              <a:rPr lang="en-US" dirty="0" smtClean="0"/>
              <a:t>data</a:t>
            </a:r>
          </a:p>
          <a:p>
            <a:r>
              <a:rPr lang="en-US" dirty="0" smtClean="0"/>
              <a:t>Networked computing </a:t>
            </a:r>
            <a:r>
              <a:rPr lang="en-US" dirty="0"/>
              <a:t>devices exchange data with each other </a:t>
            </a:r>
            <a:r>
              <a:rPr lang="en-US" dirty="0" smtClean="0"/>
              <a:t>along network </a:t>
            </a:r>
            <a:r>
              <a:rPr lang="en-US" dirty="0"/>
              <a:t>links (data connections</a:t>
            </a:r>
            <a:r>
              <a:rPr lang="en-US" dirty="0" smtClean="0"/>
              <a:t>)</a:t>
            </a:r>
          </a:p>
          <a:p>
            <a:r>
              <a:rPr lang="en-US" dirty="0" smtClean="0"/>
              <a:t>Connections between </a:t>
            </a:r>
            <a:r>
              <a:rPr lang="en-US" dirty="0"/>
              <a:t>nodes are established using either cable </a:t>
            </a:r>
            <a:r>
              <a:rPr lang="en-US" dirty="0" smtClean="0"/>
              <a:t>media or </a:t>
            </a:r>
            <a:r>
              <a:rPr lang="en-US" dirty="0"/>
              <a:t>wireless </a:t>
            </a:r>
            <a:r>
              <a:rPr lang="en-US" dirty="0" smtClean="0"/>
              <a:t>media</a:t>
            </a:r>
          </a:p>
          <a:p>
            <a:r>
              <a:rPr lang="en-US" dirty="0"/>
              <a:t>The best-known computer </a:t>
            </a:r>
            <a:r>
              <a:rPr lang="en-US" dirty="0" smtClean="0"/>
              <a:t>network: the Internet</a:t>
            </a:r>
          </a:p>
          <a:p>
            <a:r>
              <a:rPr lang="en-US" dirty="0"/>
              <a:t>Computer networks differ in the transmission media </a:t>
            </a:r>
            <a:r>
              <a:rPr lang="en-US" dirty="0" smtClean="0"/>
              <a:t>used to </a:t>
            </a:r>
            <a:r>
              <a:rPr lang="en-US" dirty="0"/>
              <a:t>carry </a:t>
            </a:r>
            <a:r>
              <a:rPr lang="en-US" dirty="0" smtClean="0"/>
              <a:t>signals, </a:t>
            </a:r>
            <a:r>
              <a:rPr lang="en-US" dirty="0"/>
              <a:t>communications protocols to </a:t>
            </a:r>
            <a:r>
              <a:rPr lang="en-US" dirty="0" smtClean="0"/>
              <a:t>organize network </a:t>
            </a:r>
            <a:r>
              <a:rPr lang="en-US" dirty="0"/>
              <a:t>traffic, </a:t>
            </a:r>
            <a:r>
              <a:rPr lang="en-US" dirty="0" smtClean="0"/>
              <a:t>size</a:t>
            </a:r>
            <a:r>
              <a:rPr lang="en-US" dirty="0"/>
              <a:t>, topology </a:t>
            </a:r>
            <a:r>
              <a:rPr lang="en-US" dirty="0" smtClean="0"/>
              <a:t>and organizational </a:t>
            </a:r>
            <a:r>
              <a:rPr lang="en-US" dirty="0"/>
              <a:t>intent</a:t>
            </a:r>
            <a:endParaRPr lang="en-US" dirty="0"/>
          </a:p>
        </p:txBody>
      </p:sp>
    </p:spTree>
    <p:extLst>
      <p:ext uri="{BB962C8B-B14F-4D97-AF65-F5344CB8AC3E}">
        <p14:creationId xmlns:p14="http://schemas.microsoft.com/office/powerpoint/2010/main" val="15318923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Darknet</a:t>
            </a:r>
            <a:endParaRPr lang="en-US" dirty="0"/>
          </a:p>
        </p:txBody>
      </p:sp>
      <p:sp>
        <p:nvSpPr>
          <p:cNvPr id="3" name="Content Placeholder 2"/>
          <p:cNvSpPr>
            <a:spLocks noGrp="1"/>
          </p:cNvSpPr>
          <p:nvPr>
            <p:ph idx="1"/>
          </p:nvPr>
        </p:nvSpPr>
        <p:spPr>
          <a:xfrm>
            <a:off x="827700" y="1853249"/>
            <a:ext cx="6711654" cy="4395158"/>
          </a:xfrm>
        </p:spPr>
        <p:txBody>
          <a:bodyPr>
            <a:normAutofit lnSpcReduction="10000"/>
          </a:bodyPr>
          <a:lstStyle/>
          <a:p>
            <a:r>
              <a:rPr lang="en-US" dirty="0" smtClean="0"/>
              <a:t>An </a:t>
            </a:r>
            <a:r>
              <a:rPr lang="en-US" dirty="0"/>
              <a:t>overlay network, typically running on </a:t>
            </a:r>
            <a:r>
              <a:rPr lang="en-US" dirty="0" smtClean="0"/>
              <a:t>the Internet</a:t>
            </a:r>
            <a:r>
              <a:rPr lang="en-US" dirty="0"/>
              <a:t>, </a:t>
            </a:r>
            <a:r>
              <a:rPr lang="en-US" dirty="0" smtClean="0"/>
              <a:t>but only </a:t>
            </a:r>
            <a:r>
              <a:rPr lang="en-US" dirty="0"/>
              <a:t>accessible through specialized </a:t>
            </a:r>
            <a:r>
              <a:rPr lang="en-US" dirty="0" smtClean="0"/>
              <a:t>software</a:t>
            </a:r>
            <a:endParaRPr lang="en-US" dirty="0"/>
          </a:p>
          <a:p>
            <a:r>
              <a:rPr lang="en-US" dirty="0" smtClean="0"/>
              <a:t>An </a:t>
            </a:r>
            <a:r>
              <a:rPr lang="en-US" dirty="0"/>
              <a:t>anonymizing network where </a:t>
            </a:r>
            <a:r>
              <a:rPr lang="en-US" dirty="0" smtClean="0"/>
              <a:t>connections are </a:t>
            </a:r>
            <a:r>
              <a:rPr lang="en-US" dirty="0"/>
              <a:t>made only between trusted peers — </a:t>
            </a:r>
            <a:r>
              <a:rPr lang="en-US" dirty="0" smtClean="0"/>
              <a:t>sometimes called </a:t>
            </a:r>
            <a:r>
              <a:rPr lang="en-US" dirty="0"/>
              <a:t>“friends” (F2F</a:t>
            </a:r>
            <a:r>
              <a:rPr lang="en-US" dirty="0" smtClean="0"/>
              <a:t>) </a:t>
            </a:r>
            <a:r>
              <a:rPr lang="en-US" dirty="0"/>
              <a:t>— using </a:t>
            </a:r>
            <a:r>
              <a:rPr lang="en-US" dirty="0" smtClean="0"/>
              <a:t>non-standard protocols </a:t>
            </a:r>
            <a:r>
              <a:rPr lang="en-US" dirty="0"/>
              <a:t>and </a:t>
            </a:r>
            <a:r>
              <a:rPr lang="en-US" dirty="0" smtClean="0"/>
              <a:t>ports</a:t>
            </a:r>
          </a:p>
          <a:p>
            <a:r>
              <a:rPr lang="en-US" dirty="0" smtClean="0"/>
              <a:t>Distinct </a:t>
            </a:r>
            <a:r>
              <a:rPr lang="en-US" dirty="0"/>
              <a:t>from other distributed </a:t>
            </a:r>
            <a:r>
              <a:rPr lang="en-US" dirty="0" smtClean="0"/>
              <a:t>peer-to-peer networks </a:t>
            </a:r>
            <a:r>
              <a:rPr lang="en-US" dirty="0"/>
              <a:t>as sharing is anonymous (that is, IP </a:t>
            </a:r>
            <a:r>
              <a:rPr lang="en-US" dirty="0" smtClean="0"/>
              <a:t>addresses are </a:t>
            </a:r>
            <a:r>
              <a:rPr lang="en-US" dirty="0"/>
              <a:t>not publicly shared</a:t>
            </a:r>
            <a:r>
              <a:rPr lang="en-US" dirty="0" smtClean="0"/>
              <a:t>)</a:t>
            </a:r>
          </a:p>
          <a:p>
            <a:r>
              <a:rPr lang="en-US" dirty="0" smtClean="0"/>
              <a:t>Users </a:t>
            </a:r>
            <a:r>
              <a:rPr lang="en-US" dirty="0"/>
              <a:t>can </a:t>
            </a:r>
            <a:r>
              <a:rPr lang="en-US" dirty="0" smtClean="0"/>
              <a:t>communicate with </a:t>
            </a:r>
            <a:r>
              <a:rPr lang="en-US" dirty="0"/>
              <a:t>little fear of governmental or </a:t>
            </a:r>
            <a:r>
              <a:rPr lang="en-US" dirty="0" smtClean="0"/>
              <a:t>corporate interference or monitoring</a:t>
            </a:r>
            <a:endParaRPr lang="en-US" dirty="0"/>
          </a:p>
        </p:txBody>
      </p:sp>
    </p:spTree>
    <p:extLst>
      <p:ext uri="{BB962C8B-B14F-4D97-AF65-F5344CB8AC3E}">
        <p14:creationId xmlns:p14="http://schemas.microsoft.com/office/powerpoint/2010/main" val="15652437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a:t>
            </a:r>
            <a:endParaRPr lang="en-US" dirty="0"/>
          </a:p>
        </p:txBody>
      </p:sp>
      <p:sp>
        <p:nvSpPr>
          <p:cNvPr id="3" name="Content Placeholder 2"/>
          <p:cNvSpPr>
            <a:spLocks noGrp="1"/>
          </p:cNvSpPr>
          <p:nvPr>
            <p:ph idx="1"/>
          </p:nvPr>
        </p:nvSpPr>
        <p:spPr>
          <a:xfrm>
            <a:off x="827700" y="1628079"/>
            <a:ext cx="6711654" cy="4620328"/>
          </a:xfrm>
        </p:spPr>
        <p:txBody>
          <a:bodyPr>
            <a:normAutofit fontScale="85000" lnSpcReduction="10000"/>
          </a:bodyPr>
          <a:lstStyle/>
          <a:p>
            <a:r>
              <a:rPr lang="en-US" dirty="0" smtClean="0"/>
              <a:t>Global </a:t>
            </a:r>
            <a:r>
              <a:rPr lang="en-US" dirty="0"/>
              <a:t>system of interconnected governmental, academic</a:t>
            </a:r>
            <a:r>
              <a:rPr lang="en-US" dirty="0" smtClean="0"/>
              <a:t>, corporate</a:t>
            </a:r>
            <a:r>
              <a:rPr lang="en-US" dirty="0"/>
              <a:t>, </a:t>
            </a:r>
            <a:r>
              <a:rPr lang="en-US" dirty="0" smtClean="0"/>
              <a:t>public </a:t>
            </a:r>
            <a:r>
              <a:rPr lang="en-US" dirty="0"/>
              <a:t>and private computer </a:t>
            </a:r>
            <a:r>
              <a:rPr lang="en-US" dirty="0" smtClean="0"/>
              <a:t>networks</a:t>
            </a:r>
            <a:endParaRPr lang="en-US" dirty="0"/>
          </a:p>
          <a:p>
            <a:r>
              <a:rPr lang="en-US" dirty="0" smtClean="0"/>
              <a:t>Based </a:t>
            </a:r>
            <a:r>
              <a:rPr lang="en-US" dirty="0"/>
              <a:t>on </a:t>
            </a:r>
            <a:r>
              <a:rPr lang="en-US" dirty="0" smtClean="0"/>
              <a:t>networking </a:t>
            </a:r>
            <a:r>
              <a:rPr lang="en-US" dirty="0"/>
              <a:t>technologies of the </a:t>
            </a:r>
            <a:r>
              <a:rPr lang="en-US" dirty="0" smtClean="0"/>
              <a:t>Internet Protocol Suite</a:t>
            </a:r>
          </a:p>
          <a:p>
            <a:r>
              <a:rPr lang="en-US" dirty="0" smtClean="0"/>
              <a:t>Communications </a:t>
            </a:r>
            <a:r>
              <a:rPr lang="en-US" dirty="0"/>
              <a:t>backbone </a:t>
            </a:r>
            <a:r>
              <a:rPr lang="en-US" dirty="0" smtClean="0"/>
              <a:t>underlying the </a:t>
            </a:r>
            <a:r>
              <a:rPr lang="en-US" dirty="0"/>
              <a:t>World Wide </a:t>
            </a:r>
            <a:r>
              <a:rPr lang="en-US" dirty="0" smtClean="0"/>
              <a:t>Web</a:t>
            </a:r>
          </a:p>
          <a:p>
            <a:r>
              <a:rPr lang="en-US" dirty="0"/>
              <a:t>Participants </a:t>
            </a:r>
            <a:r>
              <a:rPr lang="en-US" dirty="0" smtClean="0"/>
              <a:t>use diverse </a:t>
            </a:r>
            <a:r>
              <a:rPr lang="en-US" dirty="0"/>
              <a:t>array </a:t>
            </a:r>
            <a:r>
              <a:rPr lang="en-US" dirty="0" smtClean="0"/>
              <a:t>of </a:t>
            </a:r>
            <a:r>
              <a:rPr lang="en-US" dirty="0"/>
              <a:t>several hundred documented, and often standardized</a:t>
            </a:r>
            <a:r>
              <a:rPr lang="en-US" dirty="0" smtClean="0"/>
              <a:t>, protocols </a:t>
            </a:r>
            <a:r>
              <a:rPr lang="en-US" dirty="0"/>
              <a:t>compatible with the Internet Protocol Suite </a:t>
            </a:r>
            <a:r>
              <a:rPr lang="en-US" dirty="0" smtClean="0"/>
              <a:t>and an </a:t>
            </a:r>
            <a:r>
              <a:rPr lang="en-US" dirty="0"/>
              <a:t>addressing system (IP addresses) administered by </a:t>
            </a:r>
            <a:r>
              <a:rPr lang="en-US" dirty="0" smtClean="0"/>
              <a:t>the Internet </a:t>
            </a:r>
            <a:r>
              <a:rPr lang="en-US" dirty="0"/>
              <a:t>Assigned Numbers Authority and address </a:t>
            </a:r>
            <a:r>
              <a:rPr lang="en-US" dirty="0" smtClean="0"/>
              <a:t>registries</a:t>
            </a:r>
          </a:p>
          <a:p>
            <a:r>
              <a:rPr lang="en-US" dirty="0"/>
              <a:t>Service providers </a:t>
            </a:r>
            <a:r>
              <a:rPr lang="en-US" dirty="0" smtClean="0"/>
              <a:t>&amp; </a:t>
            </a:r>
            <a:r>
              <a:rPr lang="en-US" dirty="0"/>
              <a:t>large enterprises </a:t>
            </a:r>
            <a:r>
              <a:rPr lang="en-US" dirty="0" smtClean="0"/>
              <a:t>exchange information </a:t>
            </a:r>
            <a:r>
              <a:rPr lang="en-US" dirty="0"/>
              <a:t>about the reachability of their address </a:t>
            </a:r>
            <a:r>
              <a:rPr lang="en-US" dirty="0" smtClean="0"/>
              <a:t>spaces through </a:t>
            </a:r>
            <a:r>
              <a:rPr lang="en-US" dirty="0"/>
              <a:t>the Border Gateway Protocol (BGP), forming </a:t>
            </a:r>
            <a:r>
              <a:rPr lang="en-US" dirty="0" smtClean="0"/>
              <a:t>a redundant </a:t>
            </a:r>
            <a:r>
              <a:rPr lang="en-US" dirty="0"/>
              <a:t>worldwide mesh of transmission </a:t>
            </a:r>
            <a:r>
              <a:rPr lang="en-US" dirty="0" smtClean="0"/>
              <a:t>paths</a:t>
            </a:r>
            <a:endParaRPr lang="en-US" dirty="0"/>
          </a:p>
        </p:txBody>
      </p:sp>
    </p:spTree>
    <p:extLst>
      <p:ext uri="{BB962C8B-B14F-4D97-AF65-F5344CB8AC3E}">
        <p14:creationId xmlns:p14="http://schemas.microsoft.com/office/powerpoint/2010/main" val="335968094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633" y="1723084"/>
            <a:ext cx="8679470" cy="3451081"/>
          </a:xfrm>
          <a:prstGeom prst="rect">
            <a:avLst/>
          </a:prstGeom>
          <a:ln>
            <a:noFill/>
          </a:ln>
          <a:effectLst>
            <a:softEdge rad="112500"/>
          </a:effectLst>
        </p:spPr>
      </p:pic>
    </p:spTree>
    <p:extLst>
      <p:ext uri="{BB962C8B-B14F-4D97-AF65-F5344CB8AC3E}">
        <p14:creationId xmlns:p14="http://schemas.microsoft.com/office/powerpoint/2010/main" val="10955917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Every network </a:t>
            </a:r>
            <a:r>
              <a:rPr lang="en-US" dirty="0" smtClean="0"/>
              <a:t>includes:</a:t>
            </a:r>
            <a:endParaRPr lang="en-US" dirty="0"/>
          </a:p>
        </p:txBody>
      </p:sp>
      <p:sp>
        <p:nvSpPr>
          <p:cNvPr id="3" name="Content Placeholder 2"/>
          <p:cNvSpPr>
            <a:spLocks noGrp="1"/>
          </p:cNvSpPr>
          <p:nvPr>
            <p:ph idx="1"/>
          </p:nvPr>
        </p:nvSpPr>
        <p:spPr>
          <a:xfrm>
            <a:off x="827700" y="1853249"/>
            <a:ext cx="6711654" cy="4395158"/>
          </a:xfrm>
        </p:spPr>
        <p:txBody>
          <a:bodyPr>
            <a:normAutofit/>
          </a:bodyPr>
          <a:lstStyle/>
          <a:p>
            <a:r>
              <a:rPr lang="en-US" dirty="0"/>
              <a:t>At least two </a:t>
            </a:r>
            <a:r>
              <a:rPr lang="en-US" dirty="0" smtClean="0"/>
              <a:t>computers: </a:t>
            </a:r>
            <a:r>
              <a:rPr lang="en-US" dirty="0"/>
              <a:t>Server or Client </a:t>
            </a:r>
            <a:r>
              <a:rPr lang="en-US" dirty="0" smtClean="0"/>
              <a:t>workstation (usually at least one server and one or more clients).</a:t>
            </a:r>
          </a:p>
          <a:p>
            <a:pPr lvl="1"/>
            <a:r>
              <a:rPr lang="en-US" dirty="0" smtClean="0"/>
              <a:t>For really small networks, any of today's desktops or laptops could act as a server</a:t>
            </a:r>
            <a:endParaRPr lang="en-US" dirty="0"/>
          </a:p>
          <a:p>
            <a:r>
              <a:rPr lang="en-US" dirty="0"/>
              <a:t>Networking Interface Card's (NIC</a:t>
            </a:r>
            <a:r>
              <a:rPr lang="en-US" dirty="0" smtClean="0"/>
              <a:t>): wired or wireless</a:t>
            </a:r>
            <a:endParaRPr lang="en-US" dirty="0"/>
          </a:p>
          <a:p>
            <a:r>
              <a:rPr lang="en-US" dirty="0"/>
              <a:t>A connection </a:t>
            </a:r>
            <a:r>
              <a:rPr lang="en-US" dirty="0" smtClean="0"/>
              <a:t>medium, wire/cable or wireless, between </a:t>
            </a:r>
            <a:r>
              <a:rPr lang="en-US" dirty="0"/>
              <a:t>networked </a:t>
            </a:r>
            <a:r>
              <a:rPr lang="en-US" dirty="0" smtClean="0"/>
              <a:t>computers and </a:t>
            </a:r>
            <a:r>
              <a:rPr lang="en-US" dirty="0"/>
              <a:t>peripherals </a:t>
            </a:r>
            <a:endParaRPr lang="en-US" dirty="0" smtClean="0"/>
          </a:p>
          <a:p>
            <a:r>
              <a:rPr lang="en-US" dirty="0" smtClean="0"/>
              <a:t>Network </a:t>
            </a:r>
            <a:r>
              <a:rPr lang="en-US" dirty="0"/>
              <a:t>Operating system software, such as </a:t>
            </a:r>
            <a:r>
              <a:rPr lang="en-US" dirty="0" smtClean="0"/>
              <a:t>Microsoft network OS (including newer versions of Windows), </a:t>
            </a:r>
            <a:r>
              <a:rPr lang="en-US" dirty="0"/>
              <a:t>Novell NetWare, Unix and Linux</a:t>
            </a:r>
            <a:endParaRPr lang="en-US" dirty="0"/>
          </a:p>
        </p:txBody>
      </p:sp>
    </p:spTree>
    <p:extLst>
      <p:ext uri="{BB962C8B-B14F-4D97-AF65-F5344CB8AC3E}">
        <p14:creationId xmlns:p14="http://schemas.microsoft.com/office/powerpoint/2010/main" val="5315002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a:t>
            </a:r>
            <a:endParaRPr lang="en-US" dirty="0"/>
          </a:p>
        </p:txBody>
      </p:sp>
      <p:sp>
        <p:nvSpPr>
          <p:cNvPr id="3" name="Content Placeholder 2"/>
          <p:cNvSpPr>
            <a:spLocks noGrp="1"/>
          </p:cNvSpPr>
          <p:nvPr>
            <p:ph idx="1"/>
          </p:nvPr>
        </p:nvSpPr>
        <p:spPr>
          <a:xfrm>
            <a:off x="827700" y="1853249"/>
            <a:ext cx="6711654" cy="4395158"/>
          </a:xfrm>
        </p:spPr>
        <p:txBody>
          <a:bodyPr>
            <a:normAutofit fontScale="92500" lnSpcReduction="10000"/>
          </a:bodyPr>
          <a:lstStyle/>
          <a:p>
            <a:r>
              <a:rPr lang="en-US" dirty="0"/>
              <a:t>The </a:t>
            </a:r>
            <a:r>
              <a:rPr lang="en-US" b="1" dirty="0"/>
              <a:t>O</a:t>
            </a:r>
            <a:r>
              <a:rPr lang="en-US" dirty="0"/>
              <a:t>pen </a:t>
            </a:r>
            <a:r>
              <a:rPr lang="en-US" b="1" dirty="0"/>
              <a:t>S</a:t>
            </a:r>
            <a:r>
              <a:rPr lang="en-US" dirty="0"/>
              <a:t>ystem </a:t>
            </a:r>
            <a:r>
              <a:rPr lang="en-US" b="1" dirty="0" smtClean="0"/>
              <a:t>I</a:t>
            </a:r>
            <a:r>
              <a:rPr lang="en-US" dirty="0" smtClean="0"/>
              <a:t>nterconnection </a:t>
            </a:r>
            <a:r>
              <a:rPr lang="en-US" dirty="0"/>
              <a:t>model defines a networking framework to implement protocols in seven </a:t>
            </a:r>
            <a:r>
              <a:rPr lang="en-US" dirty="0" smtClean="0"/>
              <a:t>layers</a:t>
            </a:r>
          </a:p>
          <a:p>
            <a:r>
              <a:rPr lang="en-US" dirty="0" smtClean="0"/>
              <a:t>Control </a:t>
            </a:r>
            <a:r>
              <a:rPr lang="en-US" dirty="0"/>
              <a:t>is passed from one layer to the next, starting at the application layer in one station, and proceeding to the bottom layer, over the channel to the next station and back up the </a:t>
            </a:r>
            <a:r>
              <a:rPr lang="en-US" dirty="0" smtClean="0"/>
              <a:t>hierarchy</a:t>
            </a:r>
            <a:endParaRPr lang="en-US" dirty="0"/>
          </a:p>
          <a:p>
            <a:r>
              <a:rPr lang="en-US" dirty="0" smtClean="0"/>
              <a:t>It </a:t>
            </a:r>
            <a:r>
              <a:rPr lang="en-US" dirty="0"/>
              <a:t>is a conceptual framework so we can better understand complex interactions that are </a:t>
            </a:r>
            <a:r>
              <a:rPr lang="en-US" dirty="0" smtClean="0"/>
              <a:t>happening in networks</a:t>
            </a:r>
            <a:endParaRPr lang="en-US" dirty="0"/>
          </a:p>
          <a:p>
            <a:r>
              <a:rPr lang="en-US" dirty="0"/>
              <a:t>The OSI model takes the task of internetworking and divides that up into what is referred to as a </a:t>
            </a:r>
            <a:r>
              <a:rPr lang="en-US" i="1" dirty="0"/>
              <a:t>vertical stack</a:t>
            </a:r>
            <a:r>
              <a:rPr lang="en-US" dirty="0"/>
              <a:t> that consists of the </a:t>
            </a:r>
            <a:r>
              <a:rPr lang="en-US" dirty="0" smtClean="0"/>
              <a:t>layers depicted in the following</a:t>
            </a:r>
            <a:r>
              <a:rPr lang="en-US" dirty="0"/>
              <a:t> </a:t>
            </a:r>
            <a:r>
              <a:rPr lang="en-US" dirty="0" smtClean="0"/>
              <a:t>image</a:t>
            </a:r>
            <a:endParaRPr lang="en-US" dirty="0"/>
          </a:p>
          <a:p>
            <a:endParaRPr lang="en-US" dirty="0"/>
          </a:p>
        </p:txBody>
      </p:sp>
    </p:spTree>
    <p:extLst>
      <p:ext uri="{BB962C8B-B14F-4D97-AF65-F5344CB8AC3E}">
        <p14:creationId xmlns:p14="http://schemas.microsoft.com/office/powerpoint/2010/main" val="4246020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58297" y="836341"/>
            <a:ext cx="8052709" cy="562021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4524030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packets</a:t>
            </a:r>
            <a:endParaRPr lang="en-US" dirty="0"/>
          </a:p>
        </p:txBody>
      </p:sp>
      <p:sp>
        <p:nvSpPr>
          <p:cNvPr id="3" name="Content Placeholder 2"/>
          <p:cNvSpPr>
            <a:spLocks noGrp="1"/>
          </p:cNvSpPr>
          <p:nvPr>
            <p:ph idx="1"/>
          </p:nvPr>
        </p:nvSpPr>
        <p:spPr>
          <a:xfrm>
            <a:off x="827700" y="1739591"/>
            <a:ext cx="6711654" cy="4508816"/>
          </a:xfrm>
        </p:spPr>
        <p:txBody>
          <a:bodyPr>
            <a:normAutofit fontScale="92500"/>
          </a:bodyPr>
          <a:lstStyle/>
          <a:p>
            <a:r>
              <a:rPr lang="en-US" dirty="0" smtClean="0"/>
              <a:t>Most information </a:t>
            </a:r>
            <a:r>
              <a:rPr lang="en-US" dirty="0"/>
              <a:t>in computer networks is carried in </a:t>
            </a:r>
            <a:r>
              <a:rPr lang="en-US" i="1" dirty="0"/>
              <a:t>packets</a:t>
            </a:r>
            <a:r>
              <a:rPr lang="en-US" dirty="0"/>
              <a:t>. </a:t>
            </a:r>
            <a:endParaRPr lang="en-US" dirty="0" smtClean="0"/>
          </a:p>
          <a:p>
            <a:pPr lvl="1"/>
            <a:r>
              <a:rPr lang="en-US" dirty="0" smtClean="0"/>
              <a:t>Network </a:t>
            </a:r>
            <a:r>
              <a:rPr lang="en-US" dirty="0"/>
              <a:t>packet is a formatted unit of data (a list of bits </a:t>
            </a:r>
            <a:r>
              <a:rPr lang="en-US" dirty="0" smtClean="0"/>
              <a:t>or bytes</a:t>
            </a:r>
            <a:r>
              <a:rPr lang="en-US" dirty="0"/>
              <a:t>, usually a few tens of bytes to a few kilobytes long</a:t>
            </a:r>
            <a:r>
              <a:rPr lang="en-US" dirty="0" smtClean="0"/>
              <a:t>) carried </a:t>
            </a:r>
            <a:r>
              <a:rPr lang="en-US" dirty="0"/>
              <a:t>by a packet-switched </a:t>
            </a:r>
            <a:r>
              <a:rPr lang="en-US" dirty="0" smtClean="0"/>
              <a:t>network</a:t>
            </a:r>
          </a:p>
          <a:p>
            <a:pPr lvl="1"/>
            <a:r>
              <a:rPr lang="en-US" dirty="0" smtClean="0"/>
              <a:t>In packet networks, the data is formatted into packets that are sent through the network to their destination. </a:t>
            </a:r>
          </a:p>
          <a:p>
            <a:pPr lvl="1"/>
            <a:r>
              <a:rPr lang="en-US" dirty="0" smtClean="0"/>
              <a:t>Once the packets arrive they are reassembled into their original message. </a:t>
            </a:r>
          </a:p>
          <a:p>
            <a:pPr lvl="1"/>
            <a:r>
              <a:rPr lang="en-US" dirty="0" smtClean="0"/>
              <a:t>With packets, the bandwidth of the transmission medium </a:t>
            </a:r>
            <a:r>
              <a:rPr lang="en-US" dirty="0"/>
              <a:t>can be better shared among users than </a:t>
            </a:r>
            <a:r>
              <a:rPr lang="en-US" dirty="0" smtClean="0"/>
              <a:t>if the </a:t>
            </a:r>
            <a:r>
              <a:rPr lang="en-US" dirty="0"/>
              <a:t>network were circuit </a:t>
            </a:r>
            <a:r>
              <a:rPr lang="en-US" dirty="0" smtClean="0"/>
              <a:t>switched</a:t>
            </a:r>
          </a:p>
          <a:p>
            <a:pPr lvl="1"/>
            <a:r>
              <a:rPr lang="en-US" dirty="0"/>
              <a:t>Packets consist of two kinds of data: control </a:t>
            </a:r>
            <a:r>
              <a:rPr lang="en-US" dirty="0" smtClean="0"/>
              <a:t>information and </a:t>
            </a:r>
            <a:r>
              <a:rPr lang="en-US" dirty="0"/>
              <a:t>user data (also known as payload</a:t>
            </a:r>
            <a:r>
              <a:rPr lang="en-US" dirty="0" smtClean="0"/>
              <a:t>)</a:t>
            </a:r>
            <a:endParaRPr lang="en-US" dirty="0"/>
          </a:p>
        </p:txBody>
      </p:sp>
    </p:spTree>
    <p:extLst>
      <p:ext uri="{BB962C8B-B14F-4D97-AF65-F5344CB8AC3E}">
        <p14:creationId xmlns:p14="http://schemas.microsoft.com/office/powerpoint/2010/main" val="15470263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structure</a:t>
            </a:r>
            <a:endParaRPr lang="en-US" dirty="0"/>
          </a:p>
        </p:txBody>
      </p:sp>
      <p:sp>
        <p:nvSpPr>
          <p:cNvPr id="3" name="Content Placeholder 2"/>
          <p:cNvSpPr>
            <a:spLocks noGrp="1"/>
          </p:cNvSpPr>
          <p:nvPr>
            <p:ph idx="1"/>
          </p:nvPr>
        </p:nvSpPr>
        <p:spPr>
          <a:xfrm>
            <a:off x="827700" y="1750741"/>
            <a:ext cx="6711654" cy="4497665"/>
          </a:xfrm>
        </p:spPr>
        <p:txBody>
          <a:bodyPr/>
          <a:lstStyle/>
          <a:p>
            <a:r>
              <a:rPr lang="en-US" dirty="0"/>
              <a:t>Network topology is the layout or organizational </a:t>
            </a:r>
            <a:r>
              <a:rPr lang="en-US" dirty="0" smtClean="0"/>
              <a:t>hierarchy of </a:t>
            </a:r>
            <a:r>
              <a:rPr lang="en-US" dirty="0"/>
              <a:t>interconnected nodes of a computer </a:t>
            </a:r>
            <a:r>
              <a:rPr lang="en-US" dirty="0" smtClean="0"/>
              <a:t>network </a:t>
            </a:r>
          </a:p>
          <a:p>
            <a:r>
              <a:rPr lang="en-US" dirty="0" smtClean="0"/>
              <a:t>Different </a:t>
            </a:r>
            <a:r>
              <a:rPr lang="en-US" dirty="0"/>
              <a:t>network topologies can affect throughput, but </a:t>
            </a:r>
            <a:r>
              <a:rPr lang="en-US" dirty="0" smtClean="0"/>
              <a:t>reliability is </a:t>
            </a:r>
            <a:r>
              <a:rPr lang="en-US" dirty="0"/>
              <a:t>often more </a:t>
            </a:r>
            <a:r>
              <a:rPr lang="en-US" dirty="0" smtClean="0"/>
              <a:t>critical</a:t>
            </a:r>
          </a:p>
          <a:p>
            <a:r>
              <a:rPr lang="en-US" dirty="0"/>
              <a:t>With many technologies</a:t>
            </a:r>
            <a:r>
              <a:rPr lang="en-US" dirty="0" smtClean="0"/>
              <a:t>, such </a:t>
            </a:r>
            <a:r>
              <a:rPr lang="en-US" dirty="0"/>
              <a:t>as bus networks, a single failure can cause the </a:t>
            </a:r>
            <a:r>
              <a:rPr lang="en-US" dirty="0" smtClean="0"/>
              <a:t>network to </a:t>
            </a:r>
            <a:r>
              <a:rPr lang="en-US" dirty="0"/>
              <a:t>fail entirely. </a:t>
            </a:r>
            <a:endParaRPr lang="en-US" dirty="0" smtClean="0"/>
          </a:p>
          <a:p>
            <a:r>
              <a:rPr lang="en-US" dirty="0" smtClean="0"/>
              <a:t>In </a:t>
            </a:r>
            <a:r>
              <a:rPr lang="en-US" dirty="0"/>
              <a:t>general the more </a:t>
            </a:r>
            <a:r>
              <a:rPr lang="en-US" dirty="0" smtClean="0"/>
              <a:t>interconnections there </a:t>
            </a:r>
            <a:r>
              <a:rPr lang="en-US" dirty="0"/>
              <a:t>are, the more robust the network is; but the </a:t>
            </a:r>
            <a:r>
              <a:rPr lang="en-US" dirty="0" smtClean="0"/>
              <a:t>more expensive </a:t>
            </a:r>
            <a:r>
              <a:rPr lang="en-US" dirty="0"/>
              <a:t>it is to install.</a:t>
            </a:r>
            <a:endParaRPr lang="en-US" dirty="0"/>
          </a:p>
        </p:txBody>
      </p:sp>
    </p:spTree>
    <p:extLst>
      <p:ext uri="{BB962C8B-B14F-4D97-AF65-F5344CB8AC3E}">
        <p14:creationId xmlns:p14="http://schemas.microsoft.com/office/powerpoint/2010/main" val="34489346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layouts</a:t>
            </a:r>
            <a:endParaRPr lang="en-US" dirty="0"/>
          </a:p>
        </p:txBody>
      </p:sp>
      <p:pic>
        <p:nvPicPr>
          <p:cNvPr id="10" name="Content Placeholder 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7648" y="1694985"/>
            <a:ext cx="8425029" cy="425976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096424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Layout explanations</a:t>
            </a:r>
            <a:endParaRPr lang="en-US" dirty="0"/>
          </a:p>
        </p:txBody>
      </p:sp>
      <p:sp>
        <p:nvSpPr>
          <p:cNvPr id="3" name="Content Placeholder 2"/>
          <p:cNvSpPr>
            <a:spLocks noGrp="1"/>
          </p:cNvSpPr>
          <p:nvPr>
            <p:ph idx="1"/>
          </p:nvPr>
        </p:nvSpPr>
        <p:spPr>
          <a:xfrm>
            <a:off x="827484" y="1728439"/>
            <a:ext cx="6981787" cy="4315522"/>
          </a:xfrm>
        </p:spPr>
        <p:txBody>
          <a:bodyPr>
            <a:normAutofit fontScale="92500" lnSpcReduction="20000"/>
          </a:bodyPr>
          <a:lstStyle/>
          <a:p>
            <a:r>
              <a:rPr lang="en-US" dirty="0"/>
              <a:t>B</a:t>
            </a:r>
            <a:r>
              <a:rPr lang="en-US" dirty="0" smtClean="0"/>
              <a:t>us </a:t>
            </a:r>
            <a:r>
              <a:rPr lang="en-US" dirty="0"/>
              <a:t>network: all nodes are connected to a </a:t>
            </a:r>
            <a:r>
              <a:rPr lang="en-US" dirty="0" smtClean="0"/>
              <a:t>common medium </a:t>
            </a:r>
            <a:r>
              <a:rPr lang="en-US" dirty="0"/>
              <a:t>along this </a:t>
            </a:r>
            <a:r>
              <a:rPr lang="en-US" dirty="0" smtClean="0"/>
              <a:t>medium (the original Ethernet)</a:t>
            </a:r>
          </a:p>
          <a:p>
            <a:r>
              <a:rPr lang="en-US" dirty="0"/>
              <a:t>S</a:t>
            </a:r>
            <a:r>
              <a:rPr lang="en-US" dirty="0" smtClean="0"/>
              <a:t>tar </a:t>
            </a:r>
            <a:r>
              <a:rPr lang="en-US" dirty="0"/>
              <a:t>network: all nodes are connected to </a:t>
            </a:r>
            <a:r>
              <a:rPr lang="en-US" dirty="0" smtClean="0"/>
              <a:t>special central node (WLAN)</a:t>
            </a:r>
          </a:p>
          <a:p>
            <a:r>
              <a:rPr lang="en-US" dirty="0"/>
              <a:t>R</a:t>
            </a:r>
            <a:r>
              <a:rPr lang="en-US" dirty="0" smtClean="0"/>
              <a:t>ing </a:t>
            </a:r>
            <a:r>
              <a:rPr lang="en-US" dirty="0"/>
              <a:t>network: each node </a:t>
            </a:r>
            <a:r>
              <a:rPr lang="en-US" dirty="0" smtClean="0"/>
              <a:t>connected </a:t>
            </a:r>
            <a:r>
              <a:rPr lang="en-US" dirty="0"/>
              <a:t>to its </a:t>
            </a:r>
            <a:r>
              <a:rPr lang="en-US" dirty="0" smtClean="0"/>
              <a:t>left and </a:t>
            </a:r>
            <a:r>
              <a:rPr lang="en-US" dirty="0"/>
              <a:t>right </a:t>
            </a:r>
            <a:r>
              <a:rPr lang="en-US" dirty="0" smtClean="0"/>
              <a:t>neighbor node; all </a:t>
            </a:r>
            <a:r>
              <a:rPr lang="en-US" dirty="0"/>
              <a:t>nodes </a:t>
            </a:r>
            <a:r>
              <a:rPr lang="en-US" dirty="0" smtClean="0"/>
              <a:t>are connected </a:t>
            </a:r>
            <a:r>
              <a:rPr lang="en-US" dirty="0"/>
              <a:t>and </a:t>
            </a:r>
            <a:r>
              <a:rPr lang="en-US" dirty="0" smtClean="0"/>
              <a:t>each </a:t>
            </a:r>
            <a:r>
              <a:rPr lang="en-US" dirty="0"/>
              <a:t>node can reach each </a:t>
            </a:r>
            <a:r>
              <a:rPr lang="en-US" dirty="0" smtClean="0"/>
              <a:t>other node </a:t>
            </a:r>
            <a:r>
              <a:rPr lang="en-US" dirty="0"/>
              <a:t>by traversing nodes left- or </a:t>
            </a:r>
            <a:r>
              <a:rPr lang="en-US" dirty="0" smtClean="0"/>
              <a:t>rightwards</a:t>
            </a:r>
          </a:p>
          <a:p>
            <a:r>
              <a:rPr lang="en-US" dirty="0"/>
              <a:t>M</a:t>
            </a:r>
            <a:r>
              <a:rPr lang="en-US" dirty="0" smtClean="0"/>
              <a:t>esh </a:t>
            </a:r>
            <a:r>
              <a:rPr lang="en-US" dirty="0"/>
              <a:t>network: each node is connected to an </a:t>
            </a:r>
            <a:r>
              <a:rPr lang="en-US" dirty="0" smtClean="0"/>
              <a:t>arbitrary number </a:t>
            </a:r>
            <a:r>
              <a:rPr lang="en-US" dirty="0"/>
              <a:t>of </a:t>
            </a:r>
            <a:r>
              <a:rPr lang="en-US" dirty="0" smtClean="0"/>
              <a:t>neighbors so that there is </a:t>
            </a:r>
            <a:r>
              <a:rPr lang="en-US" dirty="0"/>
              <a:t>at least one traversal from any node to any </a:t>
            </a:r>
            <a:r>
              <a:rPr lang="en-US" dirty="0" smtClean="0"/>
              <a:t>other</a:t>
            </a:r>
          </a:p>
          <a:p>
            <a:r>
              <a:rPr lang="en-US" dirty="0"/>
              <a:t>F</a:t>
            </a:r>
            <a:r>
              <a:rPr lang="en-US" dirty="0" smtClean="0"/>
              <a:t>ully </a:t>
            </a:r>
            <a:r>
              <a:rPr lang="en-US" dirty="0"/>
              <a:t>connected network: each node is </a:t>
            </a:r>
            <a:r>
              <a:rPr lang="en-US" dirty="0" smtClean="0"/>
              <a:t>connected to </a:t>
            </a:r>
            <a:r>
              <a:rPr lang="en-US" dirty="0"/>
              <a:t>every other node in the network</a:t>
            </a:r>
            <a:r>
              <a:rPr lang="en-US" dirty="0" smtClean="0"/>
              <a:t>.</a:t>
            </a:r>
          </a:p>
          <a:p>
            <a:r>
              <a:rPr lang="en-US" dirty="0"/>
              <a:t>T</a:t>
            </a:r>
            <a:r>
              <a:rPr lang="en-US" dirty="0" smtClean="0"/>
              <a:t>ree </a:t>
            </a:r>
            <a:r>
              <a:rPr lang="en-US" dirty="0"/>
              <a:t>network: nodes are arranged hierarchically</a:t>
            </a:r>
            <a:endParaRPr lang="en-US" dirty="0"/>
          </a:p>
        </p:txBody>
      </p:sp>
    </p:spTree>
    <p:extLst>
      <p:ext uri="{BB962C8B-B14F-4D97-AF65-F5344CB8AC3E}">
        <p14:creationId xmlns:p14="http://schemas.microsoft.com/office/powerpoint/2010/main" val="41464464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342</TotalTime>
  <Words>1765</Words>
  <Application>Microsoft Office PowerPoint</Application>
  <PresentationFormat>On-screen Show (4:3)</PresentationFormat>
  <Paragraphs>114</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Century Gothic</vt:lpstr>
      <vt:lpstr>Wingdings 3</vt:lpstr>
      <vt:lpstr>Ion</vt:lpstr>
      <vt:lpstr>Intro to Networks – Part 1</vt:lpstr>
      <vt:lpstr>Computer Network</vt:lpstr>
      <vt:lpstr>Every network includes:</vt:lpstr>
      <vt:lpstr>OSI Model</vt:lpstr>
      <vt:lpstr>PowerPoint Presentation</vt:lpstr>
      <vt:lpstr>Network packets</vt:lpstr>
      <vt:lpstr>Network structure</vt:lpstr>
      <vt:lpstr>Common layouts</vt:lpstr>
      <vt:lpstr>Layout explanations</vt:lpstr>
      <vt:lpstr>Different types of Networks   (1 of 4)</vt:lpstr>
      <vt:lpstr>Types of Networks      (2 of 4)</vt:lpstr>
      <vt:lpstr>Types of Networks      (3 of 4)</vt:lpstr>
      <vt:lpstr>Types of Networks      (4 of 4)</vt:lpstr>
      <vt:lpstr>Other network types</vt:lpstr>
      <vt:lpstr>Network protocols</vt:lpstr>
      <vt:lpstr>Internet Protocol Suite &amp; SONET/SDH</vt:lpstr>
      <vt:lpstr>Asynchronous Transfer Mode</vt:lpstr>
      <vt:lpstr>Intranet</vt:lpstr>
      <vt:lpstr>Extranet</vt:lpstr>
      <vt:lpstr>Darknet</vt:lpstr>
      <vt:lpstr>Internet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 to Networks</dc:title>
  <dc:creator>Bob Marshall</dc:creator>
  <cp:lastModifiedBy>Bob Marshall</cp:lastModifiedBy>
  <cp:revision>15</cp:revision>
  <dcterms:created xsi:type="dcterms:W3CDTF">2015-10-25T20:04:11Z</dcterms:created>
  <dcterms:modified xsi:type="dcterms:W3CDTF">2015-10-26T01:46:16Z</dcterms:modified>
</cp:coreProperties>
</file>