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86" r:id="rId8"/>
    <p:sldId id="264" r:id="rId9"/>
    <p:sldId id="265" r:id="rId10"/>
    <p:sldId id="267" r:id="rId11"/>
    <p:sldId id="268" r:id="rId12"/>
    <p:sldId id="284" r:id="rId13"/>
    <p:sldId id="283" r:id="rId14"/>
    <p:sldId id="266" r:id="rId15"/>
    <p:sldId id="263" r:id="rId16"/>
    <p:sldId id="285" r:id="rId17"/>
    <p:sldId id="269" r:id="rId18"/>
    <p:sldId id="258" r:id="rId19"/>
    <p:sldId id="270" r:id="rId20"/>
    <p:sldId id="271" r:id="rId21"/>
    <p:sldId id="277" r:id="rId22"/>
    <p:sldId id="272" r:id="rId23"/>
    <p:sldId id="273" r:id="rId24"/>
    <p:sldId id="278" r:id="rId25"/>
    <p:sldId id="279" r:id="rId26"/>
    <p:sldId id="274" r:id="rId27"/>
    <p:sldId id="275" r:id="rId28"/>
    <p:sldId id="276" r:id="rId29"/>
    <p:sldId id="280" r:id="rId30"/>
    <p:sldId id="281" r:id="rId31"/>
    <p:sldId id="28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11/1/2014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Big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Marshall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0" y="136678"/>
            <a:ext cx="4505367" cy="3374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8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Components: YARN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YARN stands for “Yet Another Resource Negotiator”</a:t>
            </a:r>
          </a:p>
          <a:p>
            <a:r>
              <a:rPr lang="en-US" dirty="0" smtClean="0"/>
              <a:t>YARN takes </a:t>
            </a:r>
            <a:r>
              <a:rPr lang="en-US" dirty="0"/>
              <a:t>the resource management capabilities that </a:t>
            </a:r>
            <a:r>
              <a:rPr lang="en-US" dirty="0" smtClean="0"/>
              <a:t>were in </a:t>
            </a:r>
            <a:r>
              <a:rPr lang="en-US" dirty="0" err="1"/>
              <a:t>MapReduce</a:t>
            </a:r>
            <a:r>
              <a:rPr lang="en-US" dirty="0"/>
              <a:t> and packages them so they can be </a:t>
            </a:r>
            <a:r>
              <a:rPr lang="en-US" dirty="0" smtClean="0"/>
              <a:t>used by </a:t>
            </a:r>
            <a:r>
              <a:rPr lang="en-US" dirty="0"/>
              <a:t>new engines.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also streamlines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to do </a:t>
            </a:r>
            <a:r>
              <a:rPr lang="en-US" dirty="0"/>
              <a:t>what it does best, process data.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/>
              <a:t>YARN, </a:t>
            </a:r>
            <a:r>
              <a:rPr lang="en-US" dirty="0" smtClean="0"/>
              <a:t>you can </a:t>
            </a:r>
            <a:r>
              <a:rPr lang="en-US" dirty="0"/>
              <a:t>now run multiple applications in Hadoop, all </a:t>
            </a:r>
            <a:r>
              <a:rPr lang="en-US" dirty="0" smtClean="0"/>
              <a:t>sharing a </a:t>
            </a:r>
            <a:r>
              <a:rPr lang="en-US" dirty="0"/>
              <a:t>common resource management.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281" y="5060387"/>
            <a:ext cx="2212906" cy="1647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9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Components: HDFS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Hadoop distributed ﬁle system (HDFS) is a distributed</a:t>
            </a:r>
            <a:r>
              <a:rPr lang="en-US" dirty="0" smtClean="0"/>
              <a:t>, scalable</a:t>
            </a:r>
            <a:r>
              <a:rPr lang="en-US" dirty="0"/>
              <a:t>, and portable ﬁle-system written in </a:t>
            </a:r>
            <a:r>
              <a:rPr lang="en-US" dirty="0" smtClean="0"/>
              <a:t>Java for </a:t>
            </a:r>
            <a:r>
              <a:rPr lang="en-US" dirty="0"/>
              <a:t>the Hadoop framework. </a:t>
            </a:r>
            <a:endParaRPr lang="en-US" dirty="0" smtClean="0"/>
          </a:p>
          <a:p>
            <a:r>
              <a:rPr lang="en-US" dirty="0"/>
              <a:t>HDFS stores large ﬁles (typically in the range of </a:t>
            </a:r>
            <a:r>
              <a:rPr lang="en-US" dirty="0" smtClean="0"/>
              <a:t>gigabytes to terabytes) across </a:t>
            </a:r>
            <a:r>
              <a:rPr lang="en-US" dirty="0"/>
              <a:t>multiple machines. </a:t>
            </a:r>
            <a:endParaRPr lang="en-US" dirty="0" smtClean="0"/>
          </a:p>
          <a:p>
            <a:r>
              <a:rPr lang="en-US" dirty="0"/>
              <a:t>An advantage of using HDFS is data awareness </a:t>
            </a:r>
            <a:r>
              <a:rPr lang="en-US" dirty="0" smtClean="0"/>
              <a:t>between the </a:t>
            </a:r>
            <a:r>
              <a:rPr lang="en-US" dirty="0"/>
              <a:t>job tracker and task tracker. The job tracker </a:t>
            </a:r>
            <a:r>
              <a:rPr lang="en-US" dirty="0" smtClean="0"/>
              <a:t>schedules map </a:t>
            </a:r>
            <a:r>
              <a:rPr lang="en-US" dirty="0"/>
              <a:t>or reduce jobs to task trackers with an </a:t>
            </a:r>
            <a:r>
              <a:rPr lang="en-US" dirty="0" smtClean="0"/>
              <a:t>awareness of </a:t>
            </a:r>
            <a:r>
              <a:rPr lang="en-US" dirty="0"/>
              <a:t>the data location. </a:t>
            </a:r>
            <a:endParaRPr lang="en-US" dirty="0" smtClean="0"/>
          </a:p>
          <a:p>
            <a:r>
              <a:rPr lang="en-US" dirty="0"/>
              <a:t>By default Hadoop uses FIFO, and optionally 5 </a:t>
            </a:r>
            <a:r>
              <a:rPr lang="en-US" dirty="0" smtClean="0"/>
              <a:t>scheduling priorities </a:t>
            </a:r>
            <a:r>
              <a:rPr lang="en-US" dirty="0"/>
              <a:t>to schedule jobs from a work queue.</a:t>
            </a:r>
          </a:p>
        </p:txBody>
      </p:sp>
    </p:spTree>
    <p:extLst>
      <p:ext uri="{BB962C8B-B14F-4D97-AF65-F5344CB8AC3E}">
        <p14:creationId xmlns:p14="http://schemas.microsoft.com/office/powerpoint/2010/main" val="127996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HDFS Features and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10233800" cy="4527878"/>
          </a:xfrm>
        </p:spPr>
        <p:txBody>
          <a:bodyPr/>
          <a:lstStyle/>
          <a:p>
            <a:r>
              <a:rPr lang="en-US" dirty="0" smtClean="0"/>
              <a:t>Failure tolerant</a:t>
            </a:r>
          </a:p>
          <a:p>
            <a:pPr lvl="1"/>
            <a:r>
              <a:rPr lang="en-US" dirty="0" smtClean="0"/>
              <a:t>Data duplicated across multiple </a:t>
            </a:r>
            <a:r>
              <a:rPr lang="en-US" dirty="0" err="1" smtClean="0"/>
              <a:t>datanodes</a:t>
            </a:r>
            <a:r>
              <a:rPr lang="en-US" dirty="0" smtClean="0"/>
              <a:t>; industry standard is three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Data transfers occur directly with the </a:t>
            </a:r>
            <a:r>
              <a:rPr lang="en-US" dirty="0" err="1" smtClean="0"/>
              <a:t>datanodes</a:t>
            </a:r>
            <a:endParaRPr lang="en-US" dirty="0" smtClean="0"/>
          </a:p>
          <a:p>
            <a:pPr lvl="1"/>
            <a:r>
              <a:rPr lang="en-US" dirty="0" smtClean="0"/>
              <a:t>Read/write capacity scales with the number of </a:t>
            </a:r>
            <a:r>
              <a:rPr lang="en-US" dirty="0" err="1" smtClean="0"/>
              <a:t>datanodes</a:t>
            </a:r>
            <a:r>
              <a:rPr lang="en-US" dirty="0" smtClean="0"/>
              <a:t> engaged</a:t>
            </a:r>
          </a:p>
          <a:p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Need more space; just add more </a:t>
            </a:r>
            <a:r>
              <a:rPr lang="en-US" dirty="0" err="1" smtClean="0"/>
              <a:t>datanodes</a:t>
            </a:r>
            <a:r>
              <a:rPr lang="en-US" dirty="0" smtClean="0"/>
              <a:t> and re-balance</a:t>
            </a:r>
          </a:p>
          <a:p>
            <a:r>
              <a:rPr lang="en-US" dirty="0" smtClean="0"/>
              <a:t>Industry standard</a:t>
            </a:r>
          </a:p>
          <a:p>
            <a:pPr lvl="1"/>
            <a:r>
              <a:rPr lang="en-US" dirty="0" smtClean="0"/>
              <a:t>Lots of distributed applications built on HDFS (</a:t>
            </a:r>
            <a:r>
              <a:rPr lang="en-US" dirty="0" err="1" smtClean="0"/>
              <a:t>HBase</a:t>
            </a:r>
            <a:r>
              <a:rPr lang="en-US" dirty="0" smtClean="0"/>
              <a:t>, Map-Reduce)</a:t>
            </a:r>
          </a:p>
          <a:p>
            <a:r>
              <a:rPr lang="en-US" dirty="0" smtClean="0"/>
              <a:t>Pairs well with </a:t>
            </a:r>
            <a:r>
              <a:rPr lang="en-US" dirty="0" err="1" smtClean="0"/>
              <a:t>MapReduce</a:t>
            </a:r>
            <a:r>
              <a:rPr lang="en-US" dirty="0" smtClean="0"/>
              <a:t> (not the same as Map-Reduce)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4"/>
            <a:ext cx="10233800" cy="4575175"/>
          </a:xfrm>
        </p:spPr>
        <p:txBody>
          <a:bodyPr>
            <a:normAutofit/>
          </a:bodyPr>
          <a:lstStyle/>
          <a:p>
            <a:r>
              <a:rPr lang="en-US" dirty="0" err="1" smtClean="0"/>
              <a:t>Datanode</a:t>
            </a:r>
            <a:endParaRPr lang="en-US" dirty="0" smtClean="0"/>
          </a:p>
          <a:p>
            <a:pPr lvl="1"/>
            <a:r>
              <a:rPr lang="en-US" dirty="0" smtClean="0"/>
              <a:t>Where HDFS actually stores the data…usually quite a few of these</a:t>
            </a:r>
          </a:p>
          <a:p>
            <a:r>
              <a:rPr lang="en-US" dirty="0" smtClean="0"/>
              <a:t>Namenode</a:t>
            </a:r>
          </a:p>
          <a:p>
            <a:pPr lvl="1"/>
            <a:r>
              <a:rPr lang="en-US" dirty="0" smtClean="0"/>
              <a:t>The ‘master’ machine</a:t>
            </a:r>
          </a:p>
          <a:p>
            <a:pPr lvl="1"/>
            <a:r>
              <a:rPr lang="en-US" dirty="0" smtClean="0"/>
              <a:t>Controls all the metadata for the cluster (what blocks make up a file, and what </a:t>
            </a:r>
            <a:r>
              <a:rPr lang="en-US" dirty="0" err="1" smtClean="0"/>
              <a:t>datanodes</a:t>
            </a:r>
            <a:r>
              <a:rPr lang="en-US" dirty="0" smtClean="0"/>
              <a:t> those blocks are stored on)</a:t>
            </a:r>
          </a:p>
          <a:p>
            <a:r>
              <a:rPr lang="en-US" dirty="0" smtClean="0"/>
              <a:t>Secondary Namenode</a:t>
            </a:r>
          </a:p>
          <a:p>
            <a:pPr lvl="1"/>
            <a:r>
              <a:rPr lang="en-US" dirty="0" smtClean="0"/>
              <a:t>This is NOT a backup namenode</a:t>
            </a:r>
            <a:endParaRPr lang="en-US" dirty="0"/>
          </a:p>
          <a:p>
            <a:pPr lvl="1"/>
            <a:r>
              <a:rPr lang="en-US" dirty="0" smtClean="0"/>
              <a:t>Separate service that keeps a copy of both edit logs and file system image, merging them periodically to keep size reasonable </a:t>
            </a:r>
          </a:p>
          <a:p>
            <a:pPr lvl="1"/>
            <a:r>
              <a:rPr lang="en-US" dirty="0" smtClean="0"/>
              <a:t>To be replaced with backup node and checkpoint node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399" y="16184"/>
            <a:ext cx="221932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0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" b="2642"/>
          <a:stretch/>
        </p:blipFill>
        <p:spPr>
          <a:xfrm>
            <a:off x="2905060" y="1602223"/>
            <a:ext cx="6263216" cy="51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4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by Google, now part of Hadoop</a:t>
            </a:r>
          </a:p>
          <a:p>
            <a:r>
              <a:rPr lang="en-US" dirty="0" smtClean="0"/>
              <a:t>Provides parallel </a:t>
            </a:r>
            <a:r>
              <a:rPr lang="en-US" dirty="0"/>
              <a:t>processing </a:t>
            </a:r>
            <a:r>
              <a:rPr lang="en-US" dirty="0" smtClean="0"/>
              <a:t>model and </a:t>
            </a:r>
            <a:r>
              <a:rPr lang="en-US" dirty="0"/>
              <a:t>associated implementation to process huge </a:t>
            </a:r>
            <a:r>
              <a:rPr lang="en-US" dirty="0" smtClean="0"/>
              <a:t>amount of </a:t>
            </a:r>
            <a:r>
              <a:rPr lang="en-US" dirty="0"/>
              <a:t>data. </a:t>
            </a:r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err="1"/>
              <a:t>MapReduce</a:t>
            </a:r>
            <a:r>
              <a:rPr lang="en-US" dirty="0"/>
              <a:t>, queries are split and </a:t>
            </a:r>
            <a:r>
              <a:rPr lang="en-US" dirty="0" smtClean="0"/>
              <a:t>distributed across </a:t>
            </a:r>
            <a:r>
              <a:rPr lang="en-US" dirty="0"/>
              <a:t>parallel nodes and processed in </a:t>
            </a:r>
            <a:r>
              <a:rPr lang="en-US" dirty="0" smtClean="0"/>
              <a:t>parallel (</a:t>
            </a:r>
            <a:r>
              <a:rPr lang="en-US" dirty="0"/>
              <a:t>the Map step).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results are then gathered </a:t>
            </a:r>
            <a:r>
              <a:rPr lang="en-US" dirty="0" smtClean="0"/>
              <a:t>and delivered </a:t>
            </a:r>
            <a:r>
              <a:rPr lang="en-US" dirty="0"/>
              <a:t>(the Reduce step). </a:t>
            </a:r>
            <a:endParaRPr lang="en-US" dirty="0" smtClean="0"/>
          </a:p>
          <a:p>
            <a:r>
              <a:rPr lang="en-US" dirty="0" smtClean="0"/>
              <a:t>Hadoop adds: </a:t>
            </a:r>
          </a:p>
          <a:p>
            <a:pPr lvl="1"/>
            <a:r>
              <a:rPr lang="en-US" dirty="0" smtClean="0"/>
              <a:t>API for writing </a:t>
            </a:r>
            <a:r>
              <a:rPr lang="en-US" dirty="0" err="1" smtClean="0"/>
              <a:t>MapReduce</a:t>
            </a:r>
            <a:r>
              <a:rPr lang="en-US" dirty="0" smtClean="0"/>
              <a:t> workflows in Java</a:t>
            </a:r>
            <a:endParaRPr lang="en-US" dirty="0"/>
          </a:p>
          <a:p>
            <a:pPr lvl="1"/>
            <a:r>
              <a:rPr lang="en-US" dirty="0" smtClean="0"/>
              <a:t>Set of services for managing execution of these workflows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296" y="15767"/>
            <a:ext cx="2207172" cy="220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801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Words About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</a:t>
            </a:r>
          </a:p>
          <a:p>
            <a:pPr lvl="1"/>
            <a:r>
              <a:rPr lang="en-US" dirty="0" smtClean="0"/>
              <a:t>Hadoop brings massively parallel computing to commodity servers</a:t>
            </a:r>
          </a:p>
          <a:p>
            <a:pPr lvl="1"/>
            <a:r>
              <a:rPr lang="en-US" dirty="0" smtClean="0"/>
              <a:t>Significant decrease in cost per terabyte of storage</a:t>
            </a:r>
          </a:p>
          <a:p>
            <a:pPr lvl="1"/>
            <a:r>
              <a:rPr lang="en-US" dirty="0" smtClean="0"/>
              <a:t>Makes it affordable to model all data, as desired</a:t>
            </a:r>
          </a:p>
          <a:p>
            <a:r>
              <a:rPr lang="en-US" dirty="0" smtClean="0"/>
              <a:t>Open source</a:t>
            </a:r>
          </a:p>
          <a:p>
            <a:pPr lvl="1"/>
            <a:r>
              <a:rPr lang="en-US" dirty="0" smtClean="0"/>
              <a:t>Lots of third party applications available to extend Hadoop’s capabilities</a:t>
            </a:r>
          </a:p>
          <a:p>
            <a:pPr lvl="1"/>
            <a:r>
              <a:rPr lang="en-US" dirty="0" smtClean="0"/>
              <a:t>Good NLP processing apps to take unstructured data and provide structure</a:t>
            </a:r>
          </a:p>
          <a:p>
            <a:r>
              <a:rPr lang="en-US" dirty="0" smtClean="0"/>
              <a:t>Processing location</a:t>
            </a:r>
          </a:p>
          <a:p>
            <a:pPr lvl="1"/>
            <a:r>
              <a:rPr lang="en-US" dirty="0" smtClean="0"/>
              <a:t>Hadoop/</a:t>
            </a:r>
            <a:r>
              <a:rPr lang="en-US" dirty="0" err="1" smtClean="0"/>
              <a:t>MapReduce</a:t>
            </a:r>
            <a:r>
              <a:rPr lang="en-US" dirty="0" smtClean="0"/>
              <a:t> moves processing software to the data</a:t>
            </a:r>
          </a:p>
          <a:p>
            <a:pPr lvl="1"/>
            <a:r>
              <a:rPr lang="en-US" dirty="0" smtClean="0"/>
              <a:t>QlikView and Tableau use this for their commercial offerings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Proposition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$300 billion – potential annual value to US health care</a:t>
            </a:r>
          </a:p>
          <a:p>
            <a:r>
              <a:rPr lang="en-US" dirty="0" smtClean="0"/>
              <a:t>€250 billion – potential value to Europe’s public sector</a:t>
            </a:r>
          </a:p>
          <a:p>
            <a:r>
              <a:rPr lang="en-US" dirty="0" smtClean="0"/>
              <a:t>$600 billion – potential annual surplus from using personal location data globally</a:t>
            </a:r>
          </a:p>
          <a:p>
            <a:r>
              <a:rPr lang="en-US" dirty="0" smtClean="0"/>
              <a:t>60%  - potential increase in retailer operating margins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67" y="3989373"/>
            <a:ext cx="2527493" cy="2792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08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Relevant Data (HRD)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define HRD as any data that can help an organization better understand costs, outcomes, and associated individual preferences and behaviors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HRD spans four domains:</a:t>
            </a:r>
          </a:p>
          <a:p>
            <a:pPr lvl="1"/>
            <a:r>
              <a:rPr lang="en-US" dirty="0" smtClean="0"/>
              <a:t>Clinical—data </a:t>
            </a:r>
            <a:r>
              <a:rPr lang="en-US" dirty="0"/>
              <a:t>about a patient's medical observations </a:t>
            </a:r>
            <a:endParaRPr lang="en-US" dirty="0" smtClean="0"/>
          </a:p>
          <a:p>
            <a:pPr lvl="1"/>
            <a:r>
              <a:rPr lang="en-US" dirty="0" smtClean="0"/>
              <a:t>Administrative/Operational—data </a:t>
            </a:r>
            <a:r>
              <a:rPr lang="en-US" dirty="0"/>
              <a:t>about the business processes within the health ecosystem (e.g., delivering care, research operations) </a:t>
            </a:r>
            <a:endParaRPr lang="en-US" dirty="0" smtClean="0"/>
          </a:p>
          <a:p>
            <a:pPr lvl="1"/>
            <a:r>
              <a:rPr lang="en-US" dirty="0" smtClean="0"/>
              <a:t>Financial—data </a:t>
            </a:r>
            <a:r>
              <a:rPr lang="en-US" dirty="0"/>
              <a:t>about revenues and costs </a:t>
            </a:r>
            <a:endParaRPr lang="en-US" dirty="0" smtClean="0"/>
          </a:p>
          <a:p>
            <a:pPr lvl="1"/>
            <a:r>
              <a:rPr lang="en-US" dirty="0" smtClean="0"/>
              <a:t>Behavioral—data </a:t>
            </a:r>
            <a:r>
              <a:rPr lang="en-US" dirty="0"/>
              <a:t>relating to the way people live their </a:t>
            </a:r>
            <a:r>
              <a:rPr lang="en-US" dirty="0" smtClean="0"/>
              <a:t>lives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970" y="5125405"/>
            <a:ext cx="2517895" cy="160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9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HRD - Graphic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63" y="1658415"/>
            <a:ext cx="7501994" cy="500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7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Big Data (and what it is not)</a:t>
            </a:r>
          </a:p>
          <a:p>
            <a:r>
              <a:rPr lang="en-US" dirty="0" smtClean="0"/>
              <a:t>Review Big Data </a:t>
            </a:r>
            <a:r>
              <a:rPr lang="en-US" dirty="0" smtClean="0"/>
              <a:t>history, characteristics and importance</a:t>
            </a:r>
            <a:endParaRPr lang="en-US" dirty="0" smtClean="0"/>
          </a:p>
          <a:p>
            <a:r>
              <a:rPr lang="en-US" dirty="0" smtClean="0"/>
              <a:t>Define/discuss </a:t>
            </a:r>
            <a:r>
              <a:rPr lang="en-US" dirty="0" smtClean="0"/>
              <a:t>Hadoop and </a:t>
            </a:r>
            <a:r>
              <a:rPr lang="en-US" dirty="0" err="1" smtClean="0"/>
              <a:t>MapReduce</a:t>
            </a:r>
            <a:endParaRPr lang="en-US" dirty="0" smtClean="0"/>
          </a:p>
          <a:p>
            <a:r>
              <a:rPr lang="en-US" dirty="0" smtClean="0"/>
              <a:t>Define/discuss Health relevant data</a:t>
            </a:r>
          </a:p>
          <a:p>
            <a:r>
              <a:rPr lang="en-US" dirty="0" smtClean="0"/>
              <a:t>Discuss Big Data value proposition</a:t>
            </a:r>
          </a:p>
          <a:p>
            <a:r>
              <a:rPr lang="en-US" dirty="0" smtClean="0"/>
              <a:t>Discuss Big Data and health care – challenges/benefits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Clinical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Comparative effectiveness </a:t>
            </a:r>
            <a:r>
              <a:rPr lang="en-US" dirty="0" smtClean="0"/>
              <a:t>research </a:t>
            </a:r>
          </a:p>
          <a:p>
            <a:pPr lvl="1"/>
            <a:r>
              <a:rPr lang="en-US" dirty="0"/>
              <a:t>Critically analyzing large datasets </a:t>
            </a:r>
            <a:r>
              <a:rPr lang="en-US" dirty="0" smtClean="0"/>
              <a:t>that include </a:t>
            </a:r>
            <a:r>
              <a:rPr lang="en-US" dirty="0"/>
              <a:t>patient characteristics and the cost and outcomes of treatments can </a:t>
            </a:r>
            <a:r>
              <a:rPr lang="en-US" dirty="0" smtClean="0"/>
              <a:t>help to </a:t>
            </a:r>
            <a:r>
              <a:rPr lang="en-US" dirty="0"/>
              <a:t>identify the most clinically effective and cost-effective treatments to apply. </a:t>
            </a:r>
            <a:endParaRPr lang="en-US" dirty="0" smtClean="0"/>
          </a:p>
          <a:p>
            <a:r>
              <a:rPr lang="en-US" dirty="0"/>
              <a:t>Clinical decision support </a:t>
            </a:r>
            <a:r>
              <a:rPr lang="en-US" dirty="0" smtClean="0"/>
              <a:t>systems</a:t>
            </a:r>
          </a:p>
          <a:p>
            <a:r>
              <a:rPr lang="en-US" dirty="0"/>
              <a:t>Transparency about medical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Analyzing data </a:t>
            </a:r>
            <a:r>
              <a:rPr lang="en-US" dirty="0"/>
              <a:t>on medical procedures and creating transparency around those data </a:t>
            </a:r>
            <a:r>
              <a:rPr lang="en-US" dirty="0" smtClean="0"/>
              <a:t>both to </a:t>
            </a:r>
            <a:r>
              <a:rPr lang="en-US" dirty="0"/>
              <a:t>identify performance opportunities for medical professionals, processes, </a:t>
            </a:r>
            <a:r>
              <a:rPr lang="en-US" dirty="0" smtClean="0"/>
              <a:t>and institutions </a:t>
            </a:r>
            <a:r>
              <a:rPr lang="en-US" dirty="0"/>
              <a:t>and to help patients shop for the care that offers the best </a:t>
            </a:r>
            <a:r>
              <a:rPr lang="en-US" dirty="0" smtClean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87203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Clinical </a:t>
            </a:r>
            <a:r>
              <a:rPr lang="en-US" dirty="0" smtClean="0"/>
              <a:t>Operations 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Remote patient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Collecting data from </a:t>
            </a:r>
            <a:r>
              <a:rPr lang="en-US" dirty="0"/>
              <a:t>remote patient monitoring for chronically ill patients and analyzing </a:t>
            </a:r>
            <a:r>
              <a:rPr lang="en-US" dirty="0" smtClean="0"/>
              <a:t>the resulting </a:t>
            </a:r>
            <a:r>
              <a:rPr lang="en-US" dirty="0"/>
              <a:t>data to monitor adherence (determining if patients are actually </a:t>
            </a:r>
            <a:r>
              <a:rPr lang="en-US" dirty="0" smtClean="0"/>
              <a:t>doing what </a:t>
            </a:r>
            <a:r>
              <a:rPr lang="en-US" dirty="0"/>
              <a:t>was prescribed) and to improve future drug and treatment options</a:t>
            </a:r>
          </a:p>
          <a:p>
            <a:r>
              <a:rPr lang="en-US" dirty="0"/>
              <a:t>Advanced analytics applied to patient profiles</a:t>
            </a:r>
          </a:p>
          <a:p>
            <a:pPr lvl="1"/>
            <a:r>
              <a:rPr lang="en-US" dirty="0" smtClean="0"/>
              <a:t>Applying </a:t>
            </a:r>
            <a:r>
              <a:rPr lang="en-US" dirty="0"/>
              <a:t>advanced analytics to patient profiles (e.g., segmentation </a:t>
            </a:r>
            <a:r>
              <a:rPr lang="en-US" dirty="0" smtClean="0"/>
              <a:t>and predictive </a:t>
            </a:r>
            <a:r>
              <a:rPr lang="en-US" dirty="0"/>
              <a:t>modeling) to identify individuals who would benefit from </a:t>
            </a:r>
            <a:r>
              <a:rPr lang="en-US" dirty="0" smtClean="0"/>
              <a:t>proactive </a:t>
            </a:r>
            <a:r>
              <a:rPr lang="en-US" dirty="0"/>
              <a:t>care </a:t>
            </a:r>
            <a:r>
              <a:rPr lang="en-US" dirty="0" smtClean="0"/>
              <a:t>or lifestyle changes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</a:t>
            </a:r>
            <a:r>
              <a:rPr lang="en-US" dirty="0"/>
              <a:t>also enable the better </a:t>
            </a:r>
            <a:r>
              <a:rPr lang="en-US" dirty="0" smtClean="0"/>
              <a:t>selection of </a:t>
            </a:r>
            <a:r>
              <a:rPr lang="en-US" dirty="0"/>
              <a:t>patients with a preexisting condition for inclusion in a </a:t>
            </a:r>
            <a:r>
              <a:rPr lang="en-US" dirty="0" smtClean="0"/>
              <a:t>disease-management program </a:t>
            </a:r>
            <a:r>
              <a:rPr lang="en-US" dirty="0"/>
              <a:t>that best matches their needs</a:t>
            </a:r>
          </a:p>
        </p:txBody>
      </p:sp>
    </p:spTree>
    <p:extLst>
      <p:ext uri="{BB962C8B-B14F-4D97-AF65-F5344CB8AC3E}">
        <p14:creationId xmlns:p14="http://schemas.microsoft.com/office/powerpoint/2010/main" val="27559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Payment/Pricing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Automated </a:t>
            </a:r>
            <a:r>
              <a:rPr lang="en-US" dirty="0" smtClean="0"/>
              <a:t>systems</a:t>
            </a:r>
          </a:p>
          <a:p>
            <a:pPr lvl="1"/>
            <a:r>
              <a:rPr lang="en-US" dirty="0"/>
              <a:t>implementing automated systems (e.g</a:t>
            </a:r>
            <a:r>
              <a:rPr lang="en-US" dirty="0" smtClean="0"/>
              <a:t>., machine </a:t>
            </a:r>
            <a:r>
              <a:rPr lang="en-US" dirty="0"/>
              <a:t>learning techniques such as neural networks) for fraud detection </a:t>
            </a:r>
            <a:r>
              <a:rPr lang="en-US" dirty="0" smtClean="0"/>
              <a:t>and checking </a:t>
            </a:r>
            <a:r>
              <a:rPr lang="en-US" dirty="0"/>
              <a:t>the accuracy and consistency of </a:t>
            </a:r>
            <a:r>
              <a:rPr lang="en-US" dirty="0" err="1"/>
              <a:t>payors’</a:t>
            </a:r>
            <a:r>
              <a:rPr lang="en-US" dirty="0"/>
              <a:t> claims</a:t>
            </a:r>
            <a:endParaRPr lang="en-US" dirty="0" smtClean="0"/>
          </a:p>
          <a:p>
            <a:r>
              <a:rPr lang="en-US" dirty="0"/>
              <a:t>Health Economics and Outcomes Research and </a:t>
            </a:r>
            <a:r>
              <a:rPr lang="en-US" dirty="0" smtClean="0"/>
              <a:t>performance-based pricing plans</a:t>
            </a:r>
          </a:p>
          <a:p>
            <a:pPr lvl="1"/>
            <a:r>
              <a:rPr lang="en-US" dirty="0" smtClean="0"/>
              <a:t>Use real-world patient outcomes </a:t>
            </a:r>
            <a:r>
              <a:rPr lang="en-US" dirty="0"/>
              <a:t>data to arrive at fair economic compensation, from drug prices paid </a:t>
            </a:r>
            <a:r>
              <a:rPr lang="en-US" dirty="0" smtClean="0"/>
              <a:t>to pharmaceutical </a:t>
            </a:r>
            <a:r>
              <a:rPr lang="en-US" dirty="0"/>
              <a:t>companies to reimbursements paid to providers by </a:t>
            </a:r>
            <a:r>
              <a:rPr lang="en-US" dirty="0" err="1"/>
              <a:t>payors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918" y="5009348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16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R&amp;D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Predictive </a:t>
            </a:r>
            <a:r>
              <a:rPr lang="en-US" dirty="0" smtClean="0"/>
              <a:t>modeling</a:t>
            </a:r>
          </a:p>
          <a:p>
            <a:pPr lvl="1"/>
            <a:r>
              <a:rPr lang="en-US" dirty="0" smtClean="0"/>
              <a:t>Aggregation </a:t>
            </a:r>
            <a:r>
              <a:rPr lang="en-US" dirty="0"/>
              <a:t>of research data so </a:t>
            </a:r>
            <a:r>
              <a:rPr lang="en-US" dirty="0" smtClean="0"/>
              <a:t>that PMP </a:t>
            </a:r>
            <a:r>
              <a:rPr lang="en-US" dirty="0"/>
              <a:t>companies can perform predictive modeling for new drugs and </a:t>
            </a:r>
            <a:r>
              <a:rPr lang="en-US" dirty="0" smtClean="0"/>
              <a:t>determine the </a:t>
            </a:r>
            <a:r>
              <a:rPr lang="en-US" dirty="0"/>
              <a:t>most efficient and cost-effective allocation of R&amp;D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/>
              <a:t>Predictive modeling can shave </a:t>
            </a:r>
            <a:r>
              <a:rPr lang="en-US" dirty="0" smtClean="0"/>
              <a:t>3 to </a:t>
            </a:r>
            <a:r>
              <a:rPr lang="en-US" dirty="0"/>
              <a:t>5 years off the approximately 13 years it can take to bring a new compound </a:t>
            </a:r>
            <a:r>
              <a:rPr lang="en-US" dirty="0" smtClean="0"/>
              <a:t>to market</a:t>
            </a:r>
          </a:p>
          <a:p>
            <a:r>
              <a:rPr lang="en-US" dirty="0"/>
              <a:t>Statistical tools and algorithms to improve clinical trial </a:t>
            </a:r>
            <a:r>
              <a:rPr lang="en-US" dirty="0" smtClean="0"/>
              <a:t>design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statistical tools and algorithms to improve the design of clinical trials </a:t>
            </a:r>
            <a:r>
              <a:rPr lang="en-US" dirty="0" smtClean="0"/>
              <a:t>and the </a:t>
            </a:r>
            <a:r>
              <a:rPr lang="en-US" dirty="0"/>
              <a:t>targeting of patient recruitment in the clinical phases of the R&amp;D </a:t>
            </a:r>
            <a:r>
              <a:rPr lang="en-US" dirty="0" smtClean="0"/>
              <a:t>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341" y="97322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98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R&amp;D </a:t>
            </a:r>
            <a:r>
              <a:rPr lang="en-US" dirty="0" smtClean="0"/>
              <a:t>- 2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clinical trials data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clinical </a:t>
            </a:r>
            <a:r>
              <a:rPr lang="en-US" dirty="0" smtClean="0"/>
              <a:t>trials data </a:t>
            </a:r>
            <a:r>
              <a:rPr lang="en-US" dirty="0"/>
              <a:t>and patient records to identify additional indications and discover </a:t>
            </a:r>
            <a:r>
              <a:rPr lang="en-US" dirty="0" smtClean="0"/>
              <a:t>adverse effects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Drug </a:t>
            </a:r>
            <a:r>
              <a:rPr lang="en-US" dirty="0"/>
              <a:t>repositioning, or marketing for additional indications, may </a:t>
            </a:r>
            <a:r>
              <a:rPr lang="en-US" dirty="0" smtClean="0"/>
              <a:t>be possible </a:t>
            </a:r>
            <a:r>
              <a:rPr lang="en-US" dirty="0"/>
              <a:t>after the statistical analysis of large outcome datasets to detect </a:t>
            </a:r>
            <a:r>
              <a:rPr lang="en-US" dirty="0" smtClean="0"/>
              <a:t>signals of </a:t>
            </a:r>
            <a:r>
              <a:rPr lang="en-US" dirty="0"/>
              <a:t>additional </a:t>
            </a:r>
            <a:r>
              <a:rPr lang="en-US" dirty="0" smtClean="0"/>
              <a:t>benefits</a:t>
            </a:r>
          </a:p>
          <a:p>
            <a:r>
              <a:rPr lang="en-US" dirty="0"/>
              <a:t>Personalized </a:t>
            </a:r>
            <a:r>
              <a:rPr lang="en-US" dirty="0" smtClean="0"/>
              <a:t>medicine</a:t>
            </a:r>
          </a:p>
          <a:p>
            <a:pPr lvl="1"/>
            <a:r>
              <a:rPr lang="en-US" dirty="0" smtClean="0"/>
              <a:t>Examine </a:t>
            </a:r>
            <a:r>
              <a:rPr lang="en-US" dirty="0"/>
              <a:t>the relationships among genetic variation</a:t>
            </a:r>
            <a:r>
              <a:rPr lang="en-US" dirty="0" smtClean="0"/>
              <a:t>, predisposition </a:t>
            </a:r>
            <a:r>
              <a:rPr lang="en-US" dirty="0"/>
              <a:t>for specific diseases, and specific drug responses and then </a:t>
            </a:r>
            <a:r>
              <a:rPr lang="en-US" dirty="0" smtClean="0"/>
              <a:t>to account </a:t>
            </a:r>
            <a:r>
              <a:rPr lang="en-US" dirty="0"/>
              <a:t>for the genetic variability of individuals in the drug development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0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and R&amp;D </a:t>
            </a:r>
            <a:r>
              <a:rPr lang="en-US" dirty="0" smtClean="0"/>
              <a:t>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Analyzing disease patterns</a:t>
            </a:r>
          </a:p>
          <a:p>
            <a:pPr lvl="1"/>
            <a:r>
              <a:rPr lang="en-US" dirty="0" smtClean="0"/>
              <a:t>Analyzing </a:t>
            </a:r>
            <a:r>
              <a:rPr lang="en-US" dirty="0"/>
              <a:t>disease patterns and trends to model future demand and costs and </a:t>
            </a:r>
            <a:r>
              <a:rPr lang="en-US" dirty="0" smtClean="0"/>
              <a:t>make strategic </a:t>
            </a:r>
            <a:r>
              <a:rPr lang="en-US" dirty="0"/>
              <a:t>R&amp;D investment decisions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83" y="4090187"/>
            <a:ext cx="3351597" cy="2569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3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Business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Aggregating and synthesizing patient clinical records and claims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This business </a:t>
            </a:r>
            <a:r>
              <a:rPr lang="en-US" dirty="0"/>
              <a:t>model </a:t>
            </a:r>
            <a:r>
              <a:rPr lang="en-US" dirty="0" smtClean="0"/>
              <a:t>aggregates </a:t>
            </a:r>
            <a:r>
              <a:rPr lang="en-US" dirty="0"/>
              <a:t>and analyzes </a:t>
            </a:r>
            <a:r>
              <a:rPr lang="en-US" dirty="0" smtClean="0"/>
              <a:t>patient records </a:t>
            </a:r>
            <a:r>
              <a:rPr lang="en-US" dirty="0"/>
              <a:t>to provide data and services to third parties. Companies could </a:t>
            </a:r>
            <a:r>
              <a:rPr lang="en-US" dirty="0" smtClean="0"/>
              <a:t>build robust </a:t>
            </a:r>
            <a:r>
              <a:rPr lang="en-US" dirty="0"/>
              <a:t>clinical datasets that would enable a number of adjacent </a:t>
            </a:r>
            <a:r>
              <a:rPr lang="en-US" dirty="0" smtClean="0"/>
              <a:t>businesses.</a:t>
            </a:r>
          </a:p>
          <a:p>
            <a:r>
              <a:rPr lang="en-US" dirty="0"/>
              <a:t>Online platforms and </a:t>
            </a:r>
            <a:r>
              <a:rPr lang="en-US" dirty="0" smtClean="0"/>
              <a:t>communities</a:t>
            </a:r>
          </a:p>
          <a:p>
            <a:pPr lvl="1"/>
            <a:r>
              <a:rPr lang="en-US" dirty="0"/>
              <a:t>Examples of this business model in practice include </a:t>
            </a:r>
            <a:r>
              <a:rPr lang="en-US" dirty="0" smtClean="0"/>
              <a:t>Web sites </a:t>
            </a:r>
            <a:r>
              <a:rPr lang="en-US" dirty="0"/>
              <a:t>such as PatientsLikeMe.com, where individuals can share their </a:t>
            </a:r>
            <a:r>
              <a:rPr lang="en-US" dirty="0" smtClean="0"/>
              <a:t>experience as </a:t>
            </a:r>
            <a:r>
              <a:rPr lang="en-US" dirty="0"/>
              <a:t>patients in the system; Sermo.com, a forum for physicians to share their </a:t>
            </a:r>
            <a:r>
              <a:rPr lang="en-US" dirty="0" smtClean="0"/>
              <a:t>medical insights</a:t>
            </a:r>
            <a:r>
              <a:rPr lang="en-US" dirty="0"/>
              <a:t>; and Participatorymedicine.org, a Web site made available by a </a:t>
            </a:r>
            <a:r>
              <a:rPr lang="en-US" dirty="0" smtClean="0"/>
              <a:t>nonprofit organization </a:t>
            </a:r>
            <a:r>
              <a:rPr lang="en-US" dirty="0"/>
              <a:t>that encourages patient activism</a:t>
            </a:r>
          </a:p>
        </p:txBody>
      </p:sp>
    </p:spTree>
    <p:extLst>
      <p:ext uri="{BB962C8B-B14F-4D97-AF65-F5344CB8AC3E}">
        <p14:creationId xmlns:p14="http://schemas.microsoft.com/office/powerpoint/2010/main" val="24251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Public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use of big data can improve public health surveillance and response. </a:t>
            </a:r>
            <a:endParaRPr lang="en-US" dirty="0" smtClean="0"/>
          </a:p>
          <a:p>
            <a:r>
              <a:rPr lang="en-US" dirty="0" smtClean="0"/>
              <a:t>By using a </a:t>
            </a:r>
            <a:r>
              <a:rPr lang="en-US" dirty="0"/>
              <a:t>nationwide patient and treatment database, public health officials can ensure </a:t>
            </a:r>
            <a:r>
              <a:rPr lang="en-US" dirty="0" smtClean="0"/>
              <a:t>the rapid</a:t>
            </a:r>
            <a:r>
              <a:rPr lang="en-US" dirty="0"/>
              <a:t>, coordinated detection of infectious diseases and a comprehensive </a:t>
            </a:r>
            <a:r>
              <a:rPr lang="en-US" dirty="0" smtClean="0"/>
              <a:t>outbreak surveillance </a:t>
            </a:r>
            <a:r>
              <a:rPr lang="en-US" dirty="0"/>
              <a:t>and response through an Integrated Disease Surveillance and </a:t>
            </a:r>
            <a:r>
              <a:rPr lang="en-US" dirty="0" smtClean="0"/>
              <a:t>Response program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70" y="4610718"/>
            <a:ext cx="3210052" cy="2109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8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05" y="420786"/>
            <a:ext cx="9331452" cy="6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2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and Health Care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Majority of health data is </a:t>
            </a:r>
            <a:r>
              <a:rPr lang="en-US" dirty="0" smtClean="0"/>
              <a:t>unstructured </a:t>
            </a:r>
            <a:endParaRPr lang="en-US" dirty="0" smtClean="0"/>
          </a:p>
          <a:p>
            <a:r>
              <a:rPr lang="en-US" dirty="0" smtClean="0"/>
              <a:t>Even structured data is not in usable format for standard data analysis</a:t>
            </a:r>
          </a:p>
          <a:p>
            <a:r>
              <a:rPr lang="en-US" dirty="0" smtClean="0"/>
              <a:t>No universal patient identifier, so patient matching challenging</a:t>
            </a:r>
          </a:p>
          <a:p>
            <a:r>
              <a:rPr lang="en-US" dirty="0" smtClean="0"/>
              <a:t>Few health care systems or EHR vendors willing to share data broadly, especially patient-specific data</a:t>
            </a:r>
          </a:p>
          <a:p>
            <a:r>
              <a:rPr lang="en-US" dirty="0" smtClean="0"/>
              <a:t>HIPAA security rules and privacy advocates constitute barriers to data sharing</a:t>
            </a:r>
          </a:p>
          <a:p>
            <a:r>
              <a:rPr lang="en-US" dirty="0" smtClean="0"/>
              <a:t>Data security and attempts to hack health data ongoing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2012, Gartner updated its deﬁnition as follows:</a:t>
            </a:r>
          </a:p>
          <a:p>
            <a:pPr lvl="1"/>
            <a:r>
              <a:rPr lang="en-US" dirty="0"/>
              <a:t>“Big data is high volume, high velocity, and/or </a:t>
            </a:r>
            <a:r>
              <a:rPr lang="en-US" dirty="0" smtClean="0"/>
              <a:t>high variety </a:t>
            </a:r>
            <a:r>
              <a:rPr lang="en-US" dirty="0"/>
              <a:t>information assets that require new forms of </a:t>
            </a:r>
            <a:r>
              <a:rPr lang="en-US" dirty="0" smtClean="0"/>
              <a:t>processing to </a:t>
            </a:r>
            <a:r>
              <a:rPr lang="en-US" dirty="0"/>
              <a:t>enable enhanced decision making, insight </a:t>
            </a:r>
            <a:r>
              <a:rPr lang="en-US" dirty="0" smtClean="0"/>
              <a:t>discovery and </a:t>
            </a:r>
            <a:r>
              <a:rPr lang="en-US" dirty="0"/>
              <a:t>process </a:t>
            </a:r>
            <a:r>
              <a:rPr lang="en-US" dirty="0" smtClean="0"/>
              <a:t>optimization.</a:t>
            </a:r>
          </a:p>
          <a:p>
            <a:r>
              <a:rPr lang="en-US" dirty="0" smtClean="0"/>
              <a:t>Another definition: </a:t>
            </a:r>
          </a:p>
          <a:p>
            <a:pPr lvl="1"/>
            <a:r>
              <a:rPr lang="en-US" dirty="0" smtClean="0"/>
              <a:t>“Big </a:t>
            </a:r>
            <a:r>
              <a:rPr lang="en-US" dirty="0"/>
              <a:t>data is a large </a:t>
            </a:r>
            <a:r>
              <a:rPr lang="en-US" dirty="0" smtClean="0"/>
              <a:t>volume unstructured </a:t>
            </a:r>
            <a:r>
              <a:rPr lang="en-US" dirty="0"/>
              <a:t>data which can not be handled by </a:t>
            </a:r>
            <a:r>
              <a:rPr lang="en-US" dirty="0" smtClean="0"/>
              <a:t>standard database </a:t>
            </a:r>
            <a:r>
              <a:rPr lang="en-US" dirty="0"/>
              <a:t>management systems like DBMS, RDBMS </a:t>
            </a:r>
            <a:r>
              <a:rPr lang="en-US" dirty="0" smtClean="0"/>
              <a:t>or ORDBMS</a:t>
            </a:r>
            <a:r>
              <a:rPr lang="en-US" dirty="0"/>
              <a:t>".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183" y="4618445"/>
            <a:ext cx="2124075" cy="215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27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Health Care -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mentioned by MGI, big data can markedly reduce timeline and costs for commercial R&amp;D</a:t>
            </a:r>
          </a:p>
          <a:p>
            <a:r>
              <a:rPr lang="en-US" dirty="0" smtClean="0"/>
              <a:t>Big data can do wonders for public health, disease surveillance and cost tracking</a:t>
            </a:r>
          </a:p>
          <a:p>
            <a:r>
              <a:rPr lang="en-US" dirty="0" smtClean="0"/>
              <a:t>Promise of big data for:</a:t>
            </a:r>
          </a:p>
          <a:p>
            <a:pPr lvl="1"/>
            <a:r>
              <a:rPr lang="en-US" dirty="0" smtClean="0"/>
              <a:t>Chronic disease management</a:t>
            </a:r>
          </a:p>
          <a:p>
            <a:pPr lvl="1"/>
            <a:r>
              <a:rPr lang="en-US" dirty="0" smtClean="0"/>
              <a:t>Clinical research – at any level, including translational research</a:t>
            </a:r>
          </a:p>
          <a:p>
            <a:pPr lvl="1"/>
            <a:r>
              <a:rPr lang="en-US" dirty="0" smtClean="0"/>
              <a:t>Clinical decision support – including real-time CDS</a:t>
            </a:r>
          </a:p>
          <a:p>
            <a:pPr lvl="1"/>
            <a:r>
              <a:rPr lang="en-US" dirty="0" smtClean="0"/>
              <a:t>Patient access to care (load leveling, demand management,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Remote monitoring and </a:t>
            </a:r>
            <a:r>
              <a:rPr lang="en-US" dirty="0" err="1" smtClean="0"/>
              <a:t>mHealth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45" y="4241828"/>
            <a:ext cx="180022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13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08" y="1690688"/>
            <a:ext cx="2637232" cy="2896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73" y="2552906"/>
            <a:ext cx="2871962" cy="2871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87" y="4313055"/>
            <a:ext cx="3030775" cy="2127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7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versus Business 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Intelligence uses descriptive statistics </a:t>
            </a:r>
            <a:r>
              <a:rPr lang="en-US" dirty="0" smtClean="0"/>
              <a:t>with </a:t>
            </a:r>
            <a:r>
              <a:rPr lang="en-US" dirty="0"/>
              <a:t>high information density </a:t>
            </a:r>
            <a:r>
              <a:rPr lang="en-US" dirty="0" smtClean="0"/>
              <a:t>data to measure things</a:t>
            </a:r>
            <a:r>
              <a:rPr lang="en-US" dirty="0"/>
              <a:t>, detect </a:t>
            </a:r>
            <a:r>
              <a:rPr lang="en-US" dirty="0" smtClean="0"/>
              <a:t>trends, </a:t>
            </a:r>
            <a:r>
              <a:rPr lang="en-US" dirty="0"/>
              <a:t>etc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Big data uses inductive statistics and concepts </a:t>
            </a:r>
            <a:r>
              <a:rPr lang="en-US" dirty="0" smtClean="0"/>
              <a:t>from nonlinear </a:t>
            </a:r>
            <a:r>
              <a:rPr lang="en-US" dirty="0"/>
              <a:t>system </a:t>
            </a:r>
            <a:r>
              <a:rPr lang="en-US" dirty="0" smtClean="0"/>
              <a:t>identiﬁcation to </a:t>
            </a:r>
            <a:r>
              <a:rPr lang="en-US" dirty="0"/>
              <a:t>infer laws (regressions</a:t>
            </a:r>
            <a:r>
              <a:rPr lang="en-US" dirty="0" smtClean="0"/>
              <a:t>, nonlinear </a:t>
            </a:r>
            <a:r>
              <a:rPr lang="en-US" dirty="0"/>
              <a:t>relationships, and causal effects</a:t>
            </a:r>
            <a:r>
              <a:rPr lang="en-US" dirty="0" smtClean="0"/>
              <a:t>) from </a:t>
            </a:r>
            <a:r>
              <a:rPr lang="en-US" dirty="0"/>
              <a:t>large sets of data with low </a:t>
            </a:r>
            <a:r>
              <a:rPr lang="en-US" dirty="0" smtClean="0"/>
              <a:t>information density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reveal relationships, </a:t>
            </a:r>
            <a:r>
              <a:rPr lang="en-US" dirty="0" smtClean="0"/>
              <a:t>dependencies and </a:t>
            </a:r>
            <a:r>
              <a:rPr lang="en-US" dirty="0"/>
              <a:t>perform predictions of outcomes </a:t>
            </a:r>
            <a:r>
              <a:rPr lang="en-US" dirty="0" smtClean="0"/>
              <a:t>and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Volume</a:t>
            </a:r>
            <a:r>
              <a:rPr lang="en-US" dirty="0"/>
              <a:t> – The quantity of data that is </a:t>
            </a:r>
            <a:r>
              <a:rPr lang="en-US" dirty="0" smtClean="0"/>
              <a:t>generated. It </a:t>
            </a:r>
            <a:r>
              <a:rPr lang="en-US" dirty="0"/>
              <a:t>is the size </a:t>
            </a:r>
            <a:r>
              <a:rPr lang="en-US" dirty="0" smtClean="0"/>
              <a:t>(amount) of </a:t>
            </a:r>
            <a:r>
              <a:rPr lang="en-US" dirty="0"/>
              <a:t>the data </a:t>
            </a:r>
            <a:r>
              <a:rPr lang="en-US" dirty="0" smtClean="0"/>
              <a:t>which determines </a:t>
            </a:r>
            <a:r>
              <a:rPr lang="en-US" dirty="0"/>
              <a:t>the value and potential of the data </a:t>
            </a:r>
            <a:r>
              <a:rPr lang="en-US" dirty="0" smtClean="0"/>
              <a:t>under consideration </a:t>
            </a:r>
            <a:r>
              <a:rPr lang="en-US" dirty="0"/>
              <a:t>and whether it can actually be </a:t>
            </a:r>
            <a:r>
              <a:rPr lang="en-US" dirty="0" smtClean="0"/>
              <a:t>considered as </a:t>
            </a:r>
            <a:r>
              <a:rPr lang="en-US" dirty="0"/>
              <a:t>Big Data or not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Variety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This means </a:t>
            </a:r>
            <a:r>
              <a:rPr lang="en-US" dirty="0"/>
              <a:t>that the category to which Big Data </a:t>
            </a:r>
            <a:r>
              <a:rPr lang="en-US" dirty="0" smtClean="0"/>
              <a:t>belongs to </a:t>
            </a:r>
            <a:r>
              <a:rPr lang="en-US" dirty="0"/>
              <a:t>is also a very essential fact that needs to be </a:t>
            </a:r>
            <a:r>
              <a:rPr lang="en-US" dirty="0" smtClean="0"/>
              <a:t>known by </a:t>
            </a:r>
            <a:r>
              <a:rPr lang="en-US" dirty="0"/>
              <a:t>the data analysts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Velocity</a:t>
            </a:r>
            <a:r>
              <a:rPr lang="en-US" dirty="0" smtClean="0"/>
              <a:t> </a:t>
            </a:r>
            <a:r>
              <a:rPr lang="en-US" dirty="0"/>
              <a:t>- The term ‘velocity’ in </a:t>
            </a:r>
            <a:r>
              <a:rPr lang="en-US" dirty="0" smtClean="0"/>
              <a:t>this </a:t>
            </a:r>
            <a:r>
              <a:rPr lang="en-US" dirty="0"/>
              <a:t>context refers </a:t>
            </a:r>
            <a:r>
              <a:rPr lang="en-US" dirty="0" smtClean="0"/>
              <a:t>to the </a:t>
            </a:r>
            <a:r>
              <a:rPr lang="en-US" dirty="0"/>
              <a:t>speed of </a:t>
            </a:r>
            <a:r>
              <a:rPr lang="en-US" dirty="0" smtClean="0"/>
              <a:t>data generation or </a:t>
            </a:r>
            <a:r>
              <a:rPr lang="en-US" dirty="0"/>
              <a:t>how fast the data </a:t>
            </a:r>
            <a:r>
              <a:rPr lang="en-US" dirty="0" smtClean="0"/>
              <a:t>is both generated </a:t>
            </a:r>
            <a:r>
              <a:rPr lang="en-US" dirty="0"/>
              <a:t>and processed to meet the demands and </a:t>
            </a:r>
            <a:r>
              <a:rPr lang="en-US" dirty="0" smtClean="0"/>
              <a:t>the  challenges </a:t>
            </a:r>
            <a:r>
              <a:rPr lang="en-US" dirty="0"/>
              <a:t>which lie ahead in the path of growth </a:t>
            </a:r>
            <a:r>
              <a:rPr lang="en-US" dirty="0" smtClean="0"/>
              <a:t>and development</a:t>
            </a:r>
            <a:r>
              <a:rPr lang="en-US" dirty="0"/>
              <a:t>.</a:t>
            </a:r>
          </a:p>
          <a:p>
            <a:r>
              <a:rPr lang="en-US" b="1" dirty="0"/>
              <a:t>Variability</a:t>
            </a:r>
            <a:r>
              <a:rPr lang="en-US" dirty="0"/>
              <a:t> - </a:t>
            </a:r>
            <a:r>
              <a:rPr lang="en-US" dirty="0" smtClean="0"/>
              <a:t>This </a:t>
            </a:r>
            <a:r>
              <a:rPr lang="en-US" dirty="0"/>
              <a:t>refers to </a:t>
            </a:r>
            <a:r>
              <a:rPr lang="en-US" dirty="0" smtClean="0"/>
              <a:t>the inconsistency shown </a:t>
            </a:r>
            <a:r>
              <a:rPr lang="en-US" dirty="0"/>
              <a:t>by the data at times</a:t>
            </a:r>
            <a:r>
              <a:rPr lang="en-US" dirty="0" smtClean="0"/>
              <a:t>, thus </a:t>
            </a:r>
            <a:r>
              <a:rPr lang="en-US" dirty="0"/>
              <a:t>hampering the process of being able to handle </a:t>
            </a:r>
            <a:r>
              <a:rPr lang="en-US" dirty="0" smtClean="0"/>
              <a:t>and manage </a:t>
            </a:r>
            <a:r>
              <a:rPr lang="en-US" dirty="0"/>
              <a:t>the data eﬀectively.</a:t>
            </a:r>
          </a:p>
          <a:p>
            <a:r>
              <a:rPr lang="en-US" b="1" dirty="0"/>
              <a:t>Complexity</a:t>
            </a:r>
            <a:r>
              <a:rPr lang="en-US" dirty="0"/>
              <a:t> - Data management can become a </a:t>
            </a:r>
            <a:r>
              <a:rPr lang="en-US" dirty="0" smtClean="0"/>
              <a:t>very complex </a:t>
            </a:r>
            <a:r>
              <a:rPr lang="en-US" dirty="0"/>
              <a:t>process</a:t>
            </a:r>
            <a:r>
              <a:rPr lang="en-US" dirty="0" smtClean="0"/>
              <a:t>, especially </a:t>
            </a:r>
            <a:r>
              <a:rPr lang="en-US" dirty="0"/>
              <a:t>when large volumes of </a:t>
            </a:r>
            <a:r>
              <a:rPr lang="en-US" dirty="0" smtClean="0"/>
              <a:t>data come </a:t>
            </a:r>
            <a:r>
              <a:rPr lang="en-US" dirty="0"/>
              <a:t>from multiple sources</a:t>
            </a:r>
            <a:r>
              <a:rPr lang="en-US" dirty="0" smtClean="0"/>
              <a:t>. The </a:t>
            </a:r>
            <a:r>
              <a:rPr lang="en-US" dirty="0"/>
              <a:t>data need to </a:t>
            </a:r>
            <a:r>
              <a:rPr lang="en-US" dirty="0" smtClean="0"/>
              <a:t>be linked, connected </a:t>
            </a:r>
            <a:r>
              <a:rPr lang="en-US" dirty="0"/>
              <a:t>and correlated in order to be able </a:t>
            </a:r>
            <a:r>
              <a:rPr lang="en-US" dirty="0" smtClean="0"/>
              <a:t>to grasp </a:t>
            </a:r>
            <a:r>
              <a:rPr lang="en-US" dirty="0"/>
              <a:t>the information that is supposed to be </a:t>
            </a:r>
            <a:r>
              <a:rPr lang="en-US" dirty="0" smtClean="0"/>
              <a:t>conveyed.</a:t>
            </a:r>
          </a:p>
          <a:p>
            <a:r>
              <a:rPr lang="en-US" b="1" dirty="0" smtClean="0"/>
              <a:t>Veracity</a:t>
            </a:r>
            <a:r>
              <a:rPr lang="en-US" dirty="0" smtClean="0"/>
              <a:t> – (not in Gartner’s definition, but commonly added) – the accuracy and validity of the data being generated. Garbage in, gospel out.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4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Abbreviated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2000, </a:t>
            </a:r>
            <a:r>
              <a:rPr lang="en-US" dirty="0" err="1"/>
              <a:t>Seisint</a:t>
            </a:r>
            <a:r>
              <a:rPr lang="en-US" dirty="0"/>
              <a:t> Inc. develops C++ based distributed </a:t>
            </a:r>
            <a:r>
              <a:rPr lang="en-US" dirty="0" smtClean="0"/>
              <a:t>ﬁle sharing </a:t>
            </a:r>
            <a:r>
              <a:rPr lang="en-US" dirty="0"/>
              <a:t>framework for data storage and </a:t>
            </a:r>
            <a:r>
              <a:rPr lang="en-US" dirty="0" smtClean="0"/>
              <a:t>querying.</a:t>
            </a:r>
          </a:p>
          <a:p>
            <a:r>
              <a:rPr lang="en-US" dirty="0"/>
              <a:t>In 2004, Google published a paper on a process </a:t>
            </a:r>
            <a:r>
              <a:rPr lang="en-US" dirty="0" smtClean="0"/>
              <a:t>called </a:t>
            </a:r>
            <a:r>
              <a:rPr lang="en-US" dirty="0" err="1" smtClean="0"/>
              <a:t>MapReduce</a:t>
            </a:r>
            <a:r>
              <a:rPr lang="en-US" dirty="0" smtClean="0"/>
              <a:t> </a:t>
            </a:r>
            <a:r>
              <a:rPr lang="en-US" dirty="0"/>
              <a:t>that used such an architecture.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implementation of the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framework was </a:t>
            </a:r>
            <a:r>
              <a:rPr lang="en-US" dirty="0"/>
              <a:t>adopted by an Apache open source </a:t>
            </a:r>
            <a:r>
              <a:rPr lang="en-US" dirty="0" smtClean="0"/>
              <a:t>project named </a:t>
            </a:r>
            <a:r>
              <a:rPr lang="en-US" dirty="0"/>
              <a:t>Hadoop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Recent studies show that the use of a multiple layer </a:t>
            </a:r>
            <a:r>
              <a:rPr lang="en-US" dirty="0" smtClean="0"/>
              <a:t>architecture is </a:t>
            </a:r>
            <a:r>
              <a:rPr lang="en-US" dirty="0"/>
              <a:t>an option for dealing with big data. </a:t>
            </a:r>
            <a:endParaRPr lang="en-US" dirty="0" smtClean="0"/>
          </a:p>
          <a:p>
            <a:pPr lvl="1"/>
            <a:r>
              <a:rPr lang="en-US" dirty="0"/>
              <a:t>This type of architecture inserts data into a </a:t>
            </a:r>
            <a:r>
              <a:rPr lang="en-US" dirty="0" smtClean="0"/>
              <a:t>parallel DBMS</a:t>
            </a:r>
            <a:r>
              <a:rPr lang="en-US" dirty="0"/>
              <a:t>, which implements the use of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dirty="0" smtClean="0"/>
              <a:t>and Hadoop </a:t>
            </a:r>
            <a:r>
              <a:rPr lang="en-US" dirty="0"/>
              <a:t>frameworks. </a:t>
            </a:r>
          </a:p>
        </p:txBody>
      </p:sp>
    </p:spTree>
    <p:extLst>
      <p:ext uri="{BB962C8B-B14F-4D97-AF65-F5344CB8AC3E}">
        <p14:creationId xmlns:p14="http://schemas.microsoft.com/office/powerpoint/2010/main" val="137672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Big Data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~80% of world’s information unstructured</a:t>
            </a:r>
          </a:p>
          <a:p>
            <a:r>
              <a:rPr lang="en-US" dirty="0" smtClean="0"/>
              <a:t>Unstructured information growing at 15 times the rate of structured information </a:t>
            </a:r>
          </a:p>
          <a:p>
            <a:r>
              <a:rPr lang="en-US" dirty="0" smtClean="0"/>
              <a:t>In 2000, total world information: 800,000 petabytes</a:t>
            </a:r>
          </a:p>
          <a:p>
            <a:r>
              <a:rPr lang="en-US" dirty="0" smtClean="0"/>
              <a:t>By 2020, estimated to be 35 </a:t>
            </a:r>
            <a:r>
              <a:rPr lang="en-US" dirty="0" err="1" smtClean="0"/>
              <a:t>zetabytes</a:t>
            </a:r>
            <a:r>
              <a:rPr lang="en-US" dirty="0" smtClean="0"/>
              <a:t> (Twitter – 7 TB per day; Facebook – 10 TB per day; others – TB’s per hour)</a:t>
            </a:r>
          </a:p>
          <a:p>
            <a:r>
              <a:rPr lang="en-US" dirty="0" smtClean="0"/>
              <a:t>Volume, velocity and variety of information beyond what most organizations/companies can process/analyze</a:t>
            </a:r>
          </a:p>
          <a:p>
            <a:r>
              <a:rPr lang="en-US" dirty="0" smtClean="0"/>
              <a:t>Infrastructure/personnel costs for this data potentially immense for individual organization/company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9482" y="6311900"/>
            <a:ext cx="68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b="1" dirty="0"/>
              <a:t>petabyte</a:t>
            </a:r>
            <a:r>
              <a:rPr lang="en-US" dirty="0"/>
              <a:t> is one </a:t>
            </a:r>
            <a:r>
              <a:rPr lang="en-US" dirty="0" smtClean="0"/>
              <a:t>quadrillion bytes; 1 </a:t>
            </a:r>
            <a:r>
              <a:rPr lang="en-US" b="1" dirty="0" err="1"/>
              <a:t>zettabyte</a:t>
            </a:r>
            <a:r>
              <a:rPr lang="en-US" dirty="0"/>
              <a:t> is one </a:t>
            </a:r>
            <a:r>
              <a:rPr lang="en-US" dirty="0" smtClean="0"/>
              <a:t>sextillion </a:t>
            </a:r>
            <a:r>
              <a:rPr lang="en-US" dirty="0"/>
              <a:t>bytes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380" y="67005"/>
            <a:ext cx="2075228" cy="1931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49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Apache Hadoop is an open-source software </a:t>
            </a:r>
            <a:r>
              <a:rPr lang="en-US" dirty="0" smtClean="0"/>
              <a:t>framework for </a:t>
            </a:r>
            <a:r>
              <a:rPr lang="en-US" dirty="0"/>
              <a:t>storage and large-scale processing of data-sets </a:t>
            </a:r>
            <a:r>
              <a:rPr lang="en-US" dirty="0" smtClean="0"/>
              <a:t>on clusters </a:t>
            </a:r>
            <a:r>
              <a:rPr lang="en-US" dirty="0"/>
              <a:t>of commodity hardware. </a:t>
            </a:r>
            <a:endParaRPr lang="en-US" dirty="0" smtClean="0"/>
          </a:p>
          <a:p>
            <a:r>
              <a:rPr lang="en-US" dirty="0" smtClean="0"/>
              <a:t>Hadoop </a:t>
            </a:r>
            <a:r>
              <a:rPr lang="en-US" dirty="0"/>
              <a:t>is an </a:t>
            </a:r>
            <a:r>
              <a:rPr lang="en-US" dirty="0" smtClean="0"/>
              <a:t>Apache top-level </a:t>
            </a:r>
            <a:r>
              <a:rPr lang="en-US" dirty="0"/>
              <a:t>project being built and used by a global </a:t>
            </a:r>
            <a:r>
              <a:rPr lang="en-US" dirty="0" smtClean="0"/>
              <a:t>community of </a:t>
            </a:r>
            <a:r>
              <a:rPr lang="en-US" dirty="0"/>
              <a:t>contributors and </a:t>
            </a:r>
            <a:r>
              <a:rPr lang="en-US" dirty="0" smtClean="0"/>
              <a:t>users.</a:t>
            </a:r>
            <a:endParaRPr lang="x-none" dirty="0"/>
          </a:p>
          <a:p>
            <a:r>
              <a:rPr lang="en-US" dirty="0"/>
              <a:t>It is licensed under </a:t>
            </a:r>
            <a:r>
              <a:rPr lang="en-US" dirty="0" smtClean="0"/>
              <a:t>the Apache </a:t>
            </a:r>
            <a:r>
              <a:rPr lang="en-US" dirty="0"/>
              <a:t>License 2.0</a:t>
            </a:r>
            <a:r>
              <a:rPr lang="en-US" dirty="0" smtClean="0"/>
              <a:t>.</a:t>
            </a:r>
          </a:p>
          <a:p>
            <a:r>
              <a:rPr lang="en-US" dirty="0"/>
              <a:t>Hadoop was created by Doug Cutting and Mike </a:t>
            </a:r>
            <a:r>
              <a:rPr lang="en-US" dirty="0" err="1" smtClean="0"/>
              <a:t>Cafarella</a:t>
            </a:r>
            <a:r>
              <a:rPr lang="en-US" dirty="0" smtClean="0"/>
              <a:t> in </a:t>
            </a:r>
            <a:r>
              <a:rPr lang="en-US" dirty="0"/>
              <a:t>2005. </a:t>
            </a:r>
            <a:endParaRPr lang="en-US" dirty="0" smtClean="0"/>
          </a:p>
          <a:p>
            <a:r>
              <a:rPr lang="en-US" dirty="0" smtClean="0"/>
              <a:t>Cutting named </a:t>
            </a:r>
            <a:r>
              <a:rPr lang="en-US" dirty="0"/>
              <a:t>it after his son’s toy elephant.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181" y="5716538"/>
            <a:ext cx="3554154" cy="9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9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components of 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Hadoop Common – contains libraries and </a:t>
            </a:r>
            <a:r>
              <a:rPr lang="en-US" dirty="0" smtClean="0"/>
              <a:t>utilities needed </a:t>
            </a:r>
            <a:r>
              <a:rPr lang="en-US" dirty="0"/>
              <a:t>by other Hadoop modules.</a:t>
            </a:r>
          </a:p>
          <a:p>
            <a:r>
              <a:rPr lang="en-US" dirty="0"/>
              <a:t>Hadoop Distributed File System (HDFS) – a </a:t>
            </a:r>
            <a:r>
              <a:rPr lang="en-US" dirty="0" smtClean="0"/>
              <a:t>distributed ﬁle-system </a:t>
            </a:r>
            <a:r>
              <a:rPr lang="en-US" dirty="0"/>
              <a:t>that stores data on </a:t>
            </a:r>
            <a:r>
              <a:rPr lang="en-US" dirty="0" smtClean="0"/>
              <a:t>commodity machines</a:t>
            </a:r>
            <a:r>
              <a:rPr lang="en-US" dirty="0"/>
              <a:t>, providing very high aggregate </a:t>
            </a:r>
            <a:r>
              <a:rPr lang="en-US" dirty="0" smtClean="0"/>
              <a:t>bandwidth across </a:t>
            </a:r>
            <a:r>
              <a:rPr lang="en-US" dirty="0"/>
              <a:t>the cluster.</a:t>
            </a:r>
          </a:p>
          <a:p>
            <a:r>
              <a:rPr lang="en-US" dirty="0"/>
              <a:t>Hadoop YARN – a resource-management </a:t>
            </a:r>
            <a:r>
              <a:rPr lang="en-US" dirty="0" smtClean="0"/>
              <a:t>platform responsible </a:t>
            </a:r>
            <a:r>
              <a:rPr lang="en-US" dirty="0"/>
              <a:t>for managing compute resources in </a:t>
            </a:r>
            <a:r>
              <a:rPr lang="en-US" dirty="0" smtClean="0"/>
              <a:t>clusters and </a:t>
            </a:r>
            <a:r>
              <a:rPr lang="en-US" dirty="0"/>
              <a:t>using them for scheduling of users’ applications.</a:t>
            </a:r>
          </a:p>
          <a:p>
            <a:r>
              <a:rPr lang="en-US" dirty="0"/>
              <a:t>Hadoop </a:t>
            </a:r>
            <a:r>
              <a:rPr lang="en-US" dirty="0" err="1"/>
              <a:t>MapReduce</a:t>
            </a:r>
            <a:r>
              <a:rPr lang="en-US" dirty="0"/>
              <a:t> – a programming model </a:t>
            </a:r>
            <a:r>
              <a:rPr lang="en-US" dirty="0" smtClean="0"/>
              <a:t>for large </a:t>
            </a:r>
            <a:r>
              <a:rPr lang="en-US" dirty="0"/>
              <a:t>scale data processing.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3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TC104033923[[fn=Depth]]</Template>
  <TotalTime>664</TotalTime>
  <Words>2079</Words>
  <Application>Microsoft Office PowerPoint</Application>
  <PresentationFormat>Widescreen</PresentationFormat>
  <Paragraphs>171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Corbel</vt:lpstr>
      <vt:lpstr>Depth</vt:lpstr>
      <vt:lpstr>Big Data</vt:lpstr>
      <vt:lpstr>Objectives</vt:lpstr>
      <vt:lpstr>Definition of Big Data</vt:lpstr>
      <vt:lpstr>Big Data versus Business Intelligence</vt:lpstr>
      <vt:lpstr>Big Data Characteristics</vt:lpstr>
      <vt:lpstr>An Abbreviated History</vt:lpstr>
      <vt:lpstr>Why is Big Data Important</vt:lpstr>
      <vt:lpstr>Hadoop – What is it?</vt:lpstr>
      <vt:lpstr>Four components of Hadoop</vt:lpstr>
      <vt:lpstr>Hadoop Components: YARN</vt:lpstr>
      <vt:lpstr>Hadoop Components: HDFS</vt:lpstr>
      <vt:lpstr>HDFS Features and Distributed Systems</vt:lpstr>
      <vt:lpstr>HDFS Cluster</vt:lpstr>
      <vt:lpstr>Hadoop Architecture</vt:lpstr>
      <vt:lpstr>MapReduce</vt:lpstr>
      <vt:lpstr>Final Words About Hadoop</vt:lpstr>
      <vt:lpstr>Value Proposition of Big Data</vt:lpstr>
      <vt:lpstr>Health Relevant Data (HRD)</vt:lpstr>
      <vt:lpstr>Sources of HRD - Graphic</vt:lpstr>
      <vt:lpstr>Big Data and Clinical Operations</vt:lpstr>
      <vt:lpstr>Big Data and Clinical Operations - 2</vt:lpstr>
      <vt:lpstr>Big Data and Payment/Pricing</vt:lpstr>
      <vt:lpstr>Big Data and R&amp;D - 1</vt:lpstr>
      <vt:lpstr>Big Data and R&amp;D - 2</vt:lpstr>
      <vt:lpstr>Big Data and R&amp;D - 3</vt:lpstr>
      <vt:lpstr>Big Data and Business Models</vt:lpstr>
      <vt:lpstr>Big Data and Public Health</vt:lpstr>
      <vt:lpstr>PowerPoint Presentation</vt:lpstr>
      <vt:lpstr>Big Data and Health Care - Challenges</vt:lpstr>
      <vt:lpstr>Big Data and Health Care - Benefits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</dc:title>
  <dc:creator>Bob Marshall</dc:creator>
  <cp:lastModifiedBy>Bob Marshall</cp:lastModifiedBy>
  <cp:revision>26</cp:revision>
  <dcterms:created xsi:type="dcterms:W3CDTF">2014-10-30T20:47:28Z</dcterms:created>
  <dcterms:modified xsi:type="dcterms:W3CDTF">2014-11-01T18:30:05Z</dcterms:modified>
</cp:coreProperties>
</file>