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256" r:id="rId5"/>
    <p:sldId id="257" r:id="rId6"/>
    <p:sldId id="258" r:id="rId7"/>
    <p:sldId id="259" r:id="rId8"/>
    <p:sldId id="260" r:id="rId9"/>
    <p:sldId id="261" r:id="rId10"/>
    <p:sldId id="262" r:id="rId11"/>
    <p:sldId id="263" r:id="rId12"/>
    <p:sldId id="264" r:id="rId13"/>
    <p:sldId id="265" r:id="rId14"/>
    <p:sldId id="266" r:id="rId15"/>
    <p:sldId id="282" r:id="rId16"/>
    <p:sldId id="283" r:id="rId17"/>
    <p:sldId id="285" r:id="rId18"/>
    <p:sldId id="286" r:id="rId19"/>
    <p:sldId id="287" r:id="rId20"/>
    <p:sldId id="288" r:id="rId21"/>
    <p:sldId id="289" r:id="rId22"/>
    <p:sldId id="290" r:id="rId23"/>
    <p:sldId id="291" r:id="rId24"/>
    <p:sldId id="292" r:id="rId25"/>
    <p:sldId id="293" r:id="rId26"/>
    <p:sldId id="294" r:id="rId27"/>
    <p:sldId id="295" r:id="rId28"/>
    <p:sldId id="281"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98"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8" d="100"/>
          <a:sy n="118" d="100"/>
        </p:scale>
        <p:origin x="-143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e4xnqif\Local%20Settings\Temporary%20Internet%20Files\Content.Outlook\592HMJXI\Message%20Stats%20through%20November%202010%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001503337520174"/>
          <c:y val="0.22217488020624668"/>
          <c:w val="0.76329240145480071"/>
          <c:h val="0.62690000894748465"/>
        </c:manualLayout>
      </c:layout>
      <c:barChart>
        <c:barDir val="col"/>
        <c:grouping val="clustered"/>
        <c:ser>
          <c:idx val="0"/>
          <c:order val="0"/>
          <c:tx>
            <c:strRef>
              <c:f>Sheet1!$A$9</c:f>
              <c:strCache>
                <c:ptCount val="1"/>
                <c:pt idx="0">
                  <c:v>Provider Message</c:v>
                </c:pt>
              </c:strCache>
            </c:strRef>
          </c:tx>
          <c:cat>
            <c:numRef>
              <c:f>Sheet1!$B$8:$T$8</c:f>
              <c:numCache>
                <c:formatCode>mmmyy</c:formatCode>
                <c:ptCount val="19"/>
                <c:pt idx="0">
                  <c:v>39934</c:v>
                </c:pt>
                <c:pt idx="1">
                  <c:v>39965</c:v>
                </c:pt>
                <c:pt idx="2">
                  <c:v>39995</c:v>
                </c:pt>
                <c:pt idx="3">
                  <c:v>40026</c:v>
                </c:pt>
                <c:pt idx="4">
                  <c:v>40057</c:v>
                </c:pt>
                <c:pt idx="5">
                  <c:v>40087</c:v>
                </c:pt>
                <c:pt idx="6">
                  <c:v>40118</c:v>
                </c:pt>
                <c:pt idx="7">
                  <c:v>40148</c:v>
                </c:pt>
                <c:pt idx="8">
                  <c:v>40179</c:v>
                </c:pt>
                <c:pt idx="9">
                  <c:v>40210</c:v>
                </c:pt>
                <c:pt idx="10">
                  <c:v>40238</c:v>
                </c:pt>
                <c:pt idx="11">
                  <c:v>40269</c:v>
                </c:pt>
                <c:pt idx="12">
                  <c:v>40299</c:v>
                </c:pt>
                <c:pt idx="13">
                  <c:v>40330</c:v>
                </c:pt>
                <c:pt idx="14">
                  <c:v>40360</c:v>
                </c:pt>
                <c:pt idx="15">
                  <c:v>40400</c:v>
                </c:pt>
                <c:pt idx="16">
                  <c:v>40431</c:v>
                </c:pt>
                <c:pt idx="17">
                  <c:v>40461</c:v>
                </c:pt>
                <c:pt idx="18">
                  <c:v>40492</c:v>
                </c:pt>
              </c:numCache>
            </c:numRef>
          </c:cat>
          <c:val>
            <c:numRef>
              <c:f>Sheet1!$B$9:$T$9</c:f>
              <c:numCache>
                <c:formatCode>_(* #,##0_);_(* \(#,##0\);_(* "-"??_);_(@_)</c:formatCode>
                <c:ptCount val="19"/>
                <c:pt idx="0">
                  <c:v>15</c:v>
                </c:pt>
                <c:pt idx="1">
                  <c:v>17</c:v>
                </c:pt>
                <c:pt idx="2">
                  <c:v>50</c:v>
                </c:pt>
                <c:pt idx="3">
                  <c:v>315</c:v>
                </c:pt>
                <c:pt idx="4">
                  <c:v>778</c:v>
                </c:pt>
                <c:pt idx="5">
                  <c:v>89</c:v>
                </c:pt>
                <c:pt idx="6">
                  <c:v>93</c:v>
                </c:pt>
                <c:pt idx="7">
                  <c:v>714</c:v>
                </c:pt>
                <c:pt idx="8">
                  <c:v>103</c:v>
                </c:pt>
                <c:pt idx="9">
                  <c:v>90</c:v>
                </c:pt>
                <c:pt idx="10">
                  <c:v>172</c:v>
                </c:pt>
                <c:pt idx="11">
                  <c:v>124</c:v>
                </c:pt>
                <c:pt idx="12">
                  <c:v>183</c:v>
                </c:pt>
                <c:pt idx="13">
                  <c:v>153</c:v>
                </c:pt>
                <c:pt idx="14">
                  <c:v>610</c:v>
                </c:pt>
                <c:pt idx="15">
                  <c:v>190</c:v>
                </c:pt>
                <c:pt idx="16">
                  <c:v>210</c:v>
                </c:pt>
                <c:pt idx="17">
                  <c:v>179</c:v>
                </c:pt>
                <c:pt idx="18">
                  <c:v>592</c:v>
                </c:pt>
              </c:numCache>
            </c:numRef>
          </c:val>
        </c:ser>
        <c:ser>
          <c:idx val="1"/>
          <c:order val="1"/>
          <c:tx>
            <c:strRef>
              <c:f>Sheet1!$A$10</c:f>
              <c:strCache>
                <c:ptCount val="1"/>
                <c:pt idx="0">
                  <c:v>Patient Message</c:v>
                </c:pt>
              </c:strCache>
            </c:strRef>
          </c:tx>
          <c:cat>
            <c:numRef>
              <c:f>Sheet1!$B$8:$T$8</c:f>
              <c:numCache>
                <c:formatCode>mmmyy</c:formatCode>
                <c:ptCount val="19"/>
                <c:pt idx="0">
                  <c:v>39934</c:v>
                </c:pt>
                <c:pt idx="1">
                  <c:v>39965</c:v>
                </c:pt>
                <c:pt idx="2">
                  <c:v>39995</c:v>
                </c:pt>
                <c:pt idx="3">
                  <c:v>40026</c:v>
                </c:pt>
                <c:pt idx="4">
                  <c:v>40057</c:v>
                </c:pt>
                <c:pt idx="5">
                  <c:v>40087</c:v>
                </c:pt>
                <c:pt idx="6">
                  <c:v>40118</c:v>
                </c:pt>
                <c:pt idx="7">
                  <c:v>40148</c:v>
                </c:pt>
                <c:pt idx="8">
                  <c:v>40179</c:v>
                </c:pt>
                <c:pt idx="9">
                  <c:v>40210</c:v>
                </c:pt>
                <c:pt idx="10">
                  <c:v>40238</c:v>
                </c:pt>
                <c:pt idx="11">
                  <c:v>40269</c:v>
                </c:pt>
                <c:pt idx="12">
                  <c:v>40299</c:v>
                </c:pt>
                <c:pt idx="13">
                  <c:v>40330</c:v>
                </c:pt>
                <c:pt idx="14">
                  <c:v>40360</c:v>
                </c:pt>
                <c:pt idx="15">
                  <c:v>40400</c:v>
                </c:pt>
                <c:pt idx="16">
                  <c:v>40431</c:v>
                </c:pt>
                <c:pt idx="17">
                  <c:v>40461</c:v>
                </c:pt>
                <c:pt idx="18">
                  <c:v>40492</c:v>
                </c:pt>
              </c:numCache>
            </c:numRef>
          </c:cat>
          <c:val>
            <c:numRef>
              <c:f>Sheet1!$B$10:$T$10</c:f>
              <c:numCache>
                <c:formatCode>_(* #,##0_);_(* \(#,##0\);_(* "-"??_);_(@_)</c:formatCode>
                <c:ptCount val="19"/>
                <c:pt idx="0">
                  <c:v>350</c:v>
                </c:pt>
                <c:pt idx="1">
                  <c:v>1382</c:v>
                </c:pt>
                <c:pt idx="2">
                  <c:v>1378</c:v>
                </c:pt>
                <c:pt idx="3">
                  <c:v>1062</c:v>
                </c:pt>
                <c:pt idx="4">
                  <c:v>1849</c:v>
                </c:pt>
                <c:pt idx="5">
                  <c:v>1823</c:v>
                </c:pt>
                <c:pt idx="6">
                  <c:v>1372</c:v>
                </c:pt>
                <c:pt idx="7">
                  <c:v>1194</c:v>
                </c:pt>
                <c:pt idx="8">
                  <c:v>1373</c:v>
                </c:pt>
                <c:pt idx="9">
                  <c:v>1031</c:v>
                </c:pt>
                <c:pt idx="10">
                  <c:v>1599</c:v>
                </c:pt>
                <c:pt idx="11">
                  <c:v>1261</c:v>
                </c:pt>
                <c:pt idx="12">
                  <c:v>1518</c:v>
                </c:pt>
                <c:pt idx="13">
                  <c:v>1891</c:v>
                </c:pt>
                <c:pt idx="14">
                  <c:v>1681</c:v>
                </c:pt>
                <c:pt idx="15">
                  <c:v>2210</c:v>
                </c:pt>
                <c:pt idx="16">
                  <c:v>2924</c:v>
                </c:pt>
                <c:pt idx="17">
                  <c:v>4481</c:v>
                </c:pt>
                <c:pt idx="18">
                  <c:v>5759</c:v>
                </c:pt>
              </c:numCache>
            </c:numRef>
          </c:val>
        </c:ser>
        <c:ser>
          <c:idx val="2"/>
          <c:order val="2"/>
          <c:tx>
            <c:strRef>
              <c:f>Sheet1!$A$11</c:f>
              <c:strCache>
                <c:ptCount val="1"/>
                <c:pt idx="0">
                  <c:v>Staff Messages</c:v>
                </c:pt>
              </c:strCache>
            </c:strRef>
          </c:tx>
          <c:cat>
            <c:numRef>
              <c:f>Sheet1!$B$8:$T$8</c:f>
              <c:numCache>
                <c:formatCode>mmmyy</c:formatCode>
                <c:ptCount val="19"/>
                <c:pt idx="0">
                  <c:v>39934</c:v>
                </c:pt>
                <c:pt idx="1">
                  <c:v>39965</c:v>
                </c:pt>
                <c:pt idx="2">
                  <c:v>39995</c:v>
                </c:pt>
                <c:pt idx="3">
                  <c:v>40026</c:v>
                </c:pt>
                <c:pt idx="4">
                  <c:v>40057</c:v>
                </c:pt>
                <c:pt idx="5">
                  <c:v>40087</c:v>
                </c:pt>
                <c:pt idx="6">
                  <c:v>40118</c:v>
                </c:pt>
                <c:pt idx="7">
                  <c:v>40148</c:v>
                </c:pt>
                <c:pt idx="8">
                  <c:v>40179</c:v>
                </c:pt>
                <c:pt idx="9">
                  <c:v>40210</c:v>
                </c:pt>
                <c:pt idx="10">
                  <c:v>40238</c:v>
                </c:pt>
                <c:pt idx="11">
                  <c:v>40269</c:v>
                </c:pt>
                <c:pt idx="12">
                  <c:v>40299</c:v>
                </c:pt>
                <c:pt idx="13">
                  <c:v>40330</c:v>
                </c:pt>
                <c:pt idx="14">
                  <c:v>40360</c:v>
                </c:pt>
                <c:pt idx="15">
                  <c:v>40400</c:v>
                </c:pt>
                <c:pt idx="16">
                  <c:v>40431</c:v>
                </c:pt>
                <c:pt idx="17">
                  <c:v>40461</c:v>
                </c:pt>
                <c:pt idx="18">
                  <c:v>40492</c:v>
                </c:pt>
              </c:numCache>
            </c:numRef>
          </c:cat>
          <c:val>
            <c:numRef>
              <c:f>Sheet1!$B$11:$T$11</c:f>
              <c:numCache>
                <c:formatCode>_(* #,##0_);_(* \(#,##0\);_(* "-"??_);_(@_)</c:formatCode>
                <c:ptCount val="19"/>
                <c:pt idx="0">
                  <c:v>2</c:v>
                </c:pt>
                <c:pt idx="1">
                  <c:v>191</c:v>
                </c:pt>
                <c:pt idx="2">
                  <c:v>497</c:v>
                </c:pt>
                <c:pt idx="3">
                  <c:v>814</c:v>
                </c:pt>
                <c:pt idx="4">
                  <c:v>3732</c:v>
                </c:pt>
                <c:pt idx="5">
                  <c:v>2765</c:v>
                </c:pt>
                <c:pt idx="6">
                  <c:v>1352</c:v>
                </c:pt>
                <c:pt idx="7">
                  <c:v>4905</c:v>
                </c:pt>
                <c:pt idx="8">
                  <c:v>2082</c:v>
                </c:pt>
                <c:pt idx="9">
                  <c:v>3213</c:v>
                </c:pt>
                <c:pt idx="10">
                  <c:v>5144</c:v>
                </c:pt>
                <c:pt idx="11">
                  <c:v>276</c:v>
                </c:pt>
                <c:pt idx="12">
                  <c:v>7618</c:v>
                </c:pt>
                <c:pt idx="13">
                  <c:v>11329</c:v>
                </c:pt>
                <c:pt idx="14">
                  <c:v>4463</c:v>
                </c:pt>
                <c:pt idx="15">
                  <c:v>3227</c:v>
                </c:pt>
                <c:pt idx="16">
                  <c:v>7191</c:v>
                </c:pt>
                <c:pt idx="17">
                  <c:v>17788</c:v>
                </c:pt>
                <c:pt idx="18">
                  <c:v>10689</c:v>
                </c:pt>
              </c:numCache>
            </c:numRef>
          </c:val>
        </c:ser>
        <c:gapWidth val="75"/>
        <c:overlap val="-25"/>
        <c:axId val="42228352"/>
        <c:axId val="42230144"/>
      </c:barChart>
      <c:dateAx>
        <c:axId val="42228352"/>
        <c:scaling>
          <c:orientation val="minMax"/>
        </c:scaling>
        <c:axPos val="b"/>
        <c:numFmt formatCode="mmmyy" sourceLinked="1"/>
        <c:majorTickMark val="none"/>
        <c:tickLblPos val="nextTo"/>
        <c:crossAx val="42230144"/>
        <c:crosses val="autoZero"/>
        <c:auto val="1"/>
        <c:lblOffset val="100"/>
        <c:baseTimeUnit val="months"/>
      </c:dateAx>
      <c:valAx>
        <c:axId val="42230144"/>
        <c:scaling>
          <c:orientation val="minMax"/>
        </c:scaling>
        <c:axPos val="l"/>
        <c:majorGridlines/>
        <c:minorGridlines/>
        <c:numFmt formatCode="_(* #,##0_);_(* \(#,##0\);_(* &quot;-&quot;??_);_(@_)" sourceLinked="1"/>
        <c:majorTickMark val="none"/>
        <c:tickLblPos val="nextTo"/>
        <c:spPr>
          <a:ln w="9525">
            <a:noFill/>
          </a:ln>
        </c:spPr>
        <c:txPr>
          <a:bodyPr/>
          <a:lstStyle/>
          <a:p>
            <a:pPr>
              <a:defRPr sz="1100"/>
            </a:pPr>
            <a:endParaRPr lang="en-US"/>
          </a:p>
        </c:txPr>
        <c:crossAx val="42228352"/>
        <c:crosses val="autoZero"/>
        <c:crossBetween val="between"/>
      </c:valAx>
      <c:spPr>
        <a:gradFill>
          <a:gsLst>
            <a:gs pos="0">
              <a:srgbClr val="4F81BD">
                <a:tint val="66000"/>
                <a:satMod val="160000"/>
                <a:alpha val="33000"/>
              </a:srgbClr>
            </a:gs>
            <a:gs pos="50000">
              <a:srgbClr val="4F81BD">
                <a:tint val="44500"/>
                <a:satMod val="160000"/>
              </a:srgbClr>
            </a:gs>
            <a:gs pos="100000">
              <a:srgbClr val="4F81BD">
                <a:tint val="23500"/>
                <a:satMod val="160000"/>
              </a:srgbClr>
            </a:gs>
          </a:gsLst>
          <a:lin ang="5400000" scaled="0"/>
        </a:gradFill>
      </c:spPr>
    </c:plotArea>
    <c:legend>
      <c:legendPos val="b"/>
      <c:layout>
        <c:manualLayout>
          <c:xMode val="edge"/>
          <c:yMode val="edge"/>
          <c:x val="0.27852026921646922"/>
          <c:y val="0.91261424925460166"/>
          <c:w val="0.45174957940695226"/>
          <c:h val="3.8945385872482016E-2"/>
        </c:manualLayout>
      </c:layout>
      <c:txPr>
        <a:bodyPr/>
        <a:lstStyle/>
        <a:p>
          <a:pPr>
            <a:defRPr sz="1100"/>
          </a:pPr>
          <a:endParaRPr lang="en-US"/>
        </a:p>
      </c:txPr>
    </c:legend>
    <c:plotVisOnly val="1"/>
    <c:dispBlanksAs val="gap"/>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D894B-9390-44F5-950C-8EF4BEBF385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4EDFEC61-9744-4A94-8F74-1CB068600A39}">
      <dgm:prSet phldrT="[Text]"/>
      <dgm:spPr/>
      <dgm:t>
        <a:bodyPr/>
        <a:lstStyle/>
        <a:p>
          <a:r>
            <a:rPr lang="en-US" dirty="0" smtClean="0"/>
            <a:t>Patient Sends virtual Message</a:t>
          </a:r>
          <a:endParaRPr lang="en-US" dirty="0"/>
        </a:p>
      </dgm:t>
    </dgm:pt>
    <dgm:pt modelId="{216779F4-011E-49C3-9C17-DDFC284D60E0}" type="parTrans" cxnId="{78D6BC15-8375-458A-A098-803B3E52130E}">
      <dgm:prSet/>
      <dgm:spPr/>
      <dgm:t>
        <a:bodyPr/>
        <a:lstStyle/>
        <a:p>
          <a:endParaRPr lang="en-US"/>
        </a:p>
      </dgm:t>
    </dgm:pt>
    <dgm:pt modelId="{9296B733-34FC-4A1A-A440-BBBB76F13B2A}" type="sibTrans" cxnId="{78D6BC15-8375-458A-A098-803B3E52130E}">
      <dgm:prSet/>
      <dgm:spPr/>
      <dgm:t>
        <a:bodyPr/>
        <a:lstStyle/>
        <a:p>
          <a:endParaRPr lang="en-US"/>
        </a:p>
      </dgm:t>
    </dgm:pt>
    <dgm:pt modelId="{34B24AF0-ED4A-45C5-99BB-0FAF62B5373D}">
      <dgm:prSet phldrT="[Text]"/>
      <dgm:spPr/>
      <dgm:t>
        <a:bodyPr/>
        <a:lstStyle/>
        <a:p>
          <a:r>
            <a:rPr lang="en-US" dirty="0" smtClean="0"/>
            <a:t>Administrative</a:t>
          </a:r>
          <a:endParaRPr lang="en-US" dirty="0"/>
        </a:p>
      </dgm:t>
    </dgm:pt>
    <dgm:pt modelId="{B85761B5-F1C0-4388-9605-A0EF3D147741}" type="parTrans" cxnId="{CB72B061-704F-4C72-AB1B-7DA883950A23}">
      <dgm:prSet/>
      <dgm:spPr/>
      <dgm:t>
        <a:bodyPr/>
        <a:lstStyle/>
        <a:p>
          <a:endParaRPr lang="en-US"/>
        </a:p>
      </dgm:t>
    </dgm:pt>
    <dgm:pt modelId="{AC954AB3-A68E-4DF7-A4A3-FD30B756C1E9}" type="sibTrans" cxnId="{CB72B061-704F-4C72-AB1B-7DA883950A23}">
      <dgm:prSet/>
      <dgm:spPr/>
      <dgm:t>
        <a:bodyPr/>
        <a:lstStyle/>
        <a:p>
          <a:endParaRPr lang="en-US"/>
        </a:p>
      </dgm:t>
    </dgm:pt>
    <dgm:pt modelId="{740BEC91-8035-4FC5-AA44-6A8A212FA3B0}">
      <dgm:prSet phldrT="[Text]"/>
      <dgm:spPr/>
      <dgm:t>
        <a:bodyPr/>
        <a:lstStyle/>
        <a:p>
          <a:r>
            <a:rPr lang="en-US" dirty="0" smtClean="0"/>
            <a:t>Clinical</a:t>
          </a:r>
          <a:endParaRPr lang="en-US" dirty="0"/>
        </a:p>
      </dgm:t>
    </dgm:pt>
    <dgm:pt modelId="{63D3AEED-2D1D-486E-89AC-EDC272F174BA}" type="parTrans" cxnId="{8F0EB51E-2DDC-4DAA-A2A5-F850757ED545}">
      <dgm:prSet/>
      <dgm:spPr/>
      <dgm:t>
        <a:bodyPr/>
        <a:lstStyle/>
        <a:p>
          <a:endParaRPr lang="en-US"/>
        </a:p>
      </dgm:t>
    </dgm:pt>
    <dgm:pt modelId="{5F53DD7E-72F9-48B6-A79F-9F1139C41BBF}" type="sibTrans" cxnId="{8F0EB51E-2DDC-4DAA-A2A5-F850757ED545}">
      <dgm:prSet/>
      <dgm:spPr/>
      <dgm:t>
        <a:bodyPr/>
        <a:lstStyle/>
        <a:p>
          <a:endParaRPr lang="en-US"/>
        </a:p>
      </dgm:t>
    </dgm:pt>
    <dgm:pt modelId="{B30FF3F2-C513-40CE-8649-946DA89C0214}">
      <dgm:prSet phldrT="[Text]"/>
      <dgm:spPr/>
      <dgm:t>
        <a:bodyPr/>
        <a:lstStyle/>
        <a:p>
          <a:r>
            <a:rPr lang="en-US" dirty="0" smtClean="0"/>
            <a:t>MSA or CNA Evaluate the message</a:t>
          </a:r>
          <a:endParaRPr lang="en-US" dirty="0"/>
        </a:p>
      </dgm:t>
    </dgm:pt>
    <dgm:pt modelId="{862841D3-D5C8-464F-B628-243D6D79282C}" type="parTrans" cxnId="{829C95F6-F9A6-48B8-A8F6-7DB4746433A0}">
      <dgm:prSet/>
      <dgm:spPr/>
      <dgm:t>
        <a:bodyPr/>
        <a:lstStyle/>
        <a:p>
          <a:endParaRPr lang="en-US"/>
        </a:p>
      </dgm:t>
    </dgm:pt>
    <dgm:pt modelId="{F8DB08EB-CDC4-455E-8BB7-250F93C64798}" type="sibTrans" cxnId="{829C95F6-F9A6-48B8-A8F6-7DB4746433A0}">
      <dgm:prSet/>
      <dgm:spPr/>
      <dgm:t>
        <a:bodyPr/>
        <a:lstStyle/>
        <a:p>
          <a:endParaRPr lang="en-US"/>
        </a:p>
      </dgm:t>
    </dgm:pt>
    <dgm:pt modelId="{5EA9F26D-6BF5-4D29-AFA4-44CFA42ECCC3}">
      <dgm:prSet phldrT="[Text]"/>
      <dgm:spPr/>
      <dgm:t>
        <a:bodyPr/>
        <a:lstStyle/>
        <a:p>
          <a:r>
            <a:rPr lang="en-US" dirty="0" smtClean="0"/>
            <a:t>Ensure clinic and provider enrollment</a:t>
          </a:r>
          <a:endParaRPr lang="en-US" dirty="0"/>
        </a:p>
      </dgm:t>
    </dgm:pt>
    <dgm:pt modelId="{4AF8D397-7A04-491B-92F2-3D70486FE4D3}" type="parTrans" cxnId="{E9616E2D-E019-4548-91DD-EB0DF869F554}">
      <dgm:prSet/>
      <dgm:spPr/>
      <dgm:t>
        <a:bodyPr/>
        <a:lstStyle/>
        <a:p>
          <a:endParaRPr lang="en-US"/>
        </a:p>
      </dgm:t>
    </dgm:pt>
    <dgm:pt modelId="{67C4510D-F38D-4323-8DC7-1ABAA889F9DA}" type="sibTrans" cxnId="{E9616E2D-E019-4548-91DD-EB0DF869F554}">
      <dgm:prSet/>
      <dgm:spPr/>
      <dgm:t>
        <a:bodyPr/>
        <a:lstStyle/>
        <a:p>
          <a:endParaRPr lang="en-US"/>
        </a:p>
      </dgm:t>
    </dgm:pt>
    <dgm:pt modelId="{D1906680-8A55-4C45-AD29-85798366B928}">
      <dgm:prSet phldrT="[Text]"/>
      <dgm:spPr/>
      <dgm:t>
        <a:bodyPr/>
        <a:lstStyle/>
        <a:p>
          <a:r>
            <a:rPr lang="en-US" dirty="0" smtClean="0"/>
            <a:t>If administrative or clinical questions</a:t>
          </a:r>
          <a:endParaRPr lang="en-US" dirty="0"/>
        </a:p>
      </dgm:t>
    </dgm:pt>
    <dgm:pt modelId="{C29B0B27-6F32-447C-B7EB-F28EAE65B356}" type="parTrans" cxnId="{6C331037-E7F7-4B40-9C0B-22633B91E53E}">
      <dgm:prSet/>
      <dgm:spPr/>
      <dgm:t>
        <a:bodyPr/>
        <a:lstStyle/>
        <a:p>
          <a:endParaRPr lang="en-US"/>
        </a:p>
      </dgm:t>
    </dgm:pt>
    <dgm:pt modelId="{BE8CE2B6-223E-4A6E-A017-0113C433D46A}" type="sibTrans" cxnId="{6C331037-E7F7-4B40-9C0B-22633B91E53E}">
      <dgm:prSet/>
      <dgm:spPr/>
      <dgm:t>
        <a:bodyPr/>
        <a:lstStyle/>
        <a:p>
          <a:endParaRPr lang="en-US"/>
        </a:p>
      </dgm:t>
    </dgm:pt>
    <dgm:pt modelId="{0FC4A38F-6A5C-403F-B06E-BE96C1F30A91}">
      <dgm:prSet phldrT="[Text]"/>
      <dgm:spPr/>
      <dgm:t>
        <a:bodyPr/>
        <a:lstStyle/>
        <a:p>
          <a:r>
            <a:rPr lang="en-US" dirty="0" smtClean="0"/>
            <a:t>Answer message or sends message to patient that the message has been sent to the nurse and then forwards to the RN for action and add-note</a:t>
          </a:r>
          <a:endParaRPr lang="en-US" dirty="0"/>
        </a:p>
      </dgm:t>
    </dgm:pt>
    <dgm:pt modelId="{A3E99949-1DCC-45A5-9EEE-992D48CA350B}" type="parTrans" cxnId="{7C0FBEA1-9FDF-44F6-A6FD-C1907E2CBB7B}">
      <dgm:prSet/>
      <dgm:spPr/>
      <dgm:t>
        <a:bodyPr/>
        <a:lstStyle/>
        <a:p>
          <a:endParaRPr lang="en-US"/>
        </a:p>
      </dgm:t>
    </dgm:pt>
    <dgm:pt modelId="{82B32E54-D28F-4DD5-A71F-D364DF20B029}" type="sibTrans" cxnId="{7C0FBEA1-9FDF-44F6-A6FD-C1907E2CBB7B}">
      <dgm:prSet/>
      <dgm:spPr/>
      <dgm:t>
        <a:bodyPr/>
        <a:lstStyle/>
        <a:p>
          <a:endParaRPr lang="en-US"/>
        </a:p>
      </dgm:t>
    </dgm:pt>
    <dgm:pt modelId="{784EAC5A-9357-4FB3-981F-4F9343163B8C}">
      <dgm:prSet phldrT="[Text]"/>
      <dgm:spPr/>
      <dgm:t>
        <a:bodyPr/>
        <a:lstStyle/>
        <a:p>
          <a:r>
            <a:rPr lang="en-US" dirty="0" smtClean="0"/>
            <a:t>forward VM and generate T-con </a:t>
          </a:r>
          <a:endParaRPr lang="en-US" dirty="0"/>
        </a:p>
      </dgm:t>
    </dgm:pt>
    <dgm:pt modelId="{041B2FE0-CC7D-4B0E-9B7D-775DE3793724}" type="parTrans" cxnId="{5BD5F378-CD99-4F7C-AD06-AC8E1A8C3204}">
      <dgm:prSet/>
      <dgm:spPr/>
      <dgm:t>
        <a:bodyPr/>
        <a:lstStyle/>
        <a:p>
          <a:endParaRPr lang="en-US"/>
        </a:p>
      </dgm:t>
    </dgm:pt>
    <dgm:pt modelId="{6E930A38-3C1B-4EA7-94EF-F6088B5A3A73}" type="sibTrans" cxnId="{5BD5F378-CD99-4F7C-AD06-AC8E1A8C3204}">
      <dgm:prSet/>
      <dgm:spPr/>
      <dgm:t>
        <a:bodyPr/>
        <a:lstStyle/>
        <a:p>
          <a:endParaRPr lang="en-US"/>
        </a:p>
      </dgm:t>
    </dgm:pt>
    <dgm:pt modelId="{252443BE-05E7-4EBB-AA5A-6CAA1049D6F1}">
      <dgm:prSet phldrT="[Text]"/>
      <dgm:spPr/>
      <dgm:t>
        <a:bodyPr/>
        <a:lstStyle/>
        <a:p>
          <a:r>
            <a:rPr lang="en-US" dirty="0" smtClean="0"/>
            <a:t>Accept patient as VM enrollee</a:t>
          </a:r>
          <a:endParaRPr lang="en-US" dirty="0"/>
        </a:p>
      </dgm:t>
    </dgm:pt>
    <dgm:pt modelId="{F457C20F-533B-48B7-913F-14F8321F7113}" type="parTrans" cxnId="{D287CA12-57A3-4182-8373-AD7049EE018B}">
      <dgm:prSet/>
      <dgm:spPr/>
      <dgm:t>
        <a:bodyPr/>
        <a:lstStyle/>
        <a:p>
          <a:endParaRPr lang="en-US"/>
        </a:p>
      </dgm:t>
    </dgm:pt>
    <dgm:pt modelId="{C9B5A57F-D1C5-4658-A723-E6CBFD04B105}" type="sibTrans" cxnId="{D287CA12-57A3-4182-8373-AD7049EE018B}">
      <dgm:prSet/>
      <dgm:spPr/>
      <dgm:t>
        <a:bodyPr/>
        <a:lstStyle/>
        <a:p>
          <a:endParaRPr lang="en-US"/>
        </a:p>
      </dgm:t>
    </dgm:pt>
    <dgm:pt modelId="{F59151B9-05A9-4E86-B101-31E8AF4614B9}" type="pres">
      <dgm:prSet presAssocID="{294D894B-9390-44F5-950C-8EF4BEBF3855}" presName="Name0" presStyleCnt="0">
        <dgm:presLayoutVars>
          <dgm:dir/>
          <dgm:animLvl val="lvl"/>
          <dgm:resizeHandles val="exact"/>
        </dgm:presLayoutVars>
      </dgm:prSet>
      <dgm:spPr/>
      <dgm:t>
        <a:bodyPr/>
        <a:lstStyle/>
        <a:p>
          <a:endParaRPr lang="en-US"/>
        </a:p>
      </dgm:t>
    </dgm:pt>
    <dgm:pt modelId="{D2D5AC68-F5BA-4AA0-AB94-9B3AAF09F22D}" type="pres">
      <dgm:prSet presAssocID="{D1906680-8A55-4C45-AD29-85798366B928}" presName="boxAndChildren" presStyleCnt="0"/>
      <dgm:spPr/>
    </dgm:pt>
    <dgm:pt modelId="{3087178D-1E6E-4F20-9D5B-871B57D1EE73}" type="pres">
      <dgm:prSet presAssocID="{D1906680-8A55-4C45-AD29-85798366B928}" presName="parentTextBox" presStyleLbl="node1" presStyleIdx="0" presStyleCnt="3"/>
      <dgm:spPr/>
      <dgm:t>
        <a:bodyPr/>
        <a:lstStyle/>
        <a:p>
          <a:endParaRPr lang="en-US"/>
        </a:p>
      </dgm:t>
    </dgm:pt>
    <dgm:pt modelId="{4BCAC34F-F440-4FF2-9FBD-9AA628FEECA2}" type="pres">
      <dgm:prSet presAssocID="{D1906680-8A55-4C45-AD29-85798366B928}" presName="entireBox" presStyleLbl="node1" presStyleIdx="0" presStyleCnt="3"/>
      <dgm:spPr/>
      <dgm:t>
        <a:bodyPr/>
        <a:lstStyle/>
        <a:p>
          <a:endParaRPr lang="en-US"/>
        </a:p>
      </dgm:t>
    </dgm:pt>
    <dgm:pt modelId="{A3872720-84CC-4B6B-B2CF-17B1DB3D8037}" type="pres">
      <dgm:prSet presAssocID="{D1906680-8A55-4C45-AD29-85798366B928}" presName="descendantBox" presStyleCnt="0"/>
      <dgm:spPr/>
    </dgm:pt>
    <dgm:pt modelId="{144D7321-DDC5-4904-BED9-1313D2C67F97}" type="pres">
      <dgm:prSet presAssocID="{0FC4A38F-6A5C-403F-B06E-BE96C1F30A91}" presName="childTextBox" presStyleLbl="fgAccFollowNode1" presStyleIdx="0" presStyleCnt="6">
        <dgm:presLayoutVars>
          <dgm:bulletEnabled val="1"/>
        </dgm:presLayoutVars>
      </dgm:prSet>
      <dgm:spPr/>
      <dgm:t>
        <a:bodyPr/>
        <a:lstStyle/>
        <a:p>
          <a:endParaRPr lang="en-US"/>
        </a:p>
      </dgm:t>
    </dgm:pt>
    <dgm:pt modelId="{8440C757-B86D-43A6-9462-D90DBE836722}" type="pres">
      <dgm:prSet presAssocID="{784EAC5A-9357-4FB3-981F-4F9343163B8C}" presName="childTextBox" presStyleLbl="fgAccFollowNode1" presStyleIdx="1" presStyleCnt="6">
        <dgm:presLayoutVars>
          <dgm:bulletEnabled val="1"/>
        </dgm:presLayoutVars>
      </dgm:prSet>
      <dgm:spPr/>
      <dgm:t>
        <a:bodyPr/>
        <a:lstStyle/>
        <a:p>
          <a:endParaRPr lang="en-US"/>
        </a:p>
      </dgm:t>
    </dgm:pt>
    <dgm:pt modelId="{1177758A-831D-4AEB-A502-92EAC6DE2515}" type="pres">
      <dgm:prSet presAssocID="{F8DB08EB-CDC4-455E-8BB7-250F93C64798}" presName="sp" presStyleCnt="0"/>
      <dgm:spPr/>
    </dgm:pt>
    <dgm:pt modelId="{10746EBB-EE77-4C61-AB34-8F73DD09748C}" type="pres">
      <dgm:prSet presAssocID="{B30FF3F2-C513-40CE-8649-946DA89C0214}" presName="arrowAndChildren" presStyleCnt="0"/>
      <dgm:spPr/>
    </dgm:pt>
    <dgm:pt modelId="{4857F2A8-F3C9-4D36-9B9F-67AA2E054FCD}" type="pres">
      <dgm:prSet presAssocID="{B30FF3F2-C513-40CE-8649-946DA89C0214}" presName="parentTextArrow" presStyleLbl="node1" presStyleIdx="0" presStyleCnt="3"/>
      <dgm:spPr/>
      <dgm:t>
        <a:bodyPr/>
        <a:lstStyle/>
        <a:p>
          <a:endParaRPr lang="en-US"/>
        </a:p>
      </dgm:t>
    </dgm:pt>
    <dgm:pt modelId="{75E8A124-2BEE-4403-939D-1440B8955451}" type="pres">
      <dgm:prSet presAssocID="{B30FF3F2-C513-40CE-8649-946DA89C0214}" presName="arrow" presStyleLbl="node1" presStyleIdx="1" presStyleCnt="3"/>
      <dgm:spPr/>
      <dgm:t>
        <a:bodyPr/>
        <a:lstStyle/>
        <a:p>
          <a:endParaRPr lang="en-US"/>
        </a:p>
      </dgm:t>
    </dgm:pt>
    <dgm:pt modelId="{48F8DD73-CC1C-44D6-973A-7D76B434DF9D}" type="pres">
      <dgm:prSet presAssocID="{B30FF3F2-C513-40CE-8649-946DA89C0214}" presName="descendantArrow" presStyleCnt="0"/>
      <dgm:spPr/>
    </dgm:pt>
    <dgm:pt modelId="{5F03A04E-CE78-4FC4-AECE-77A99695DE41}" type="pres">
      <dgm:prSet presAssocID="{5EA9F26D-6BF5-4D29-AFA4-44CFA42ECCC3}" presName="childTextArrow" presStyleLbl="fgAccFollowNode1" presStyleIdx="2" presStyleCnt="6">
        <dgm:presLayoutVars>
          <dgm:bulletEnabled val="1"/>
        </dgm:presLayoutVars>
      </dgm:prSet>
      <dgm:spPr/>
      <dgm:t>
        <a:bodyPr/>
        <a:lstStyle/>
        <a:p>
          <a:endParaRPr lang="en-US"/>
        </a:p>
      </dgm:t>
    </dgm:pt>
    <dgm:pt modelId="{9B930EAB-6CFB-41F3-87CA-B48CFBA4325B}" type="pres">
      <dgm:prSet presAssocID="{252443BE-05E7-4EBB-AA5A-6CAA1049D6F1}" presName="childTextArrow" presStyleLbl="fgAccFollowNode1" presStyleIdx="3" presStyleCnt="6">
        <dgm:presLayoutVars>
          <dgm:bulletEnabled val="1"/>
        </dgm:presLayoutVars>
      </dgm:prSet>
      <dgm:spPr/>
      <dgm:t>
        <a:bodyPr/>
        <a:lstStyle/>
        <a:p>
          <a:endParaRPr lang="en-US"/>
        </a:p>
      </dgm:t>
    </dgm:pt>
    <dgm:pt modelId="{DCB9EA5F-A9DD-4BE1-AF68-4EFD87E4A41C}" type="pres">
      <dgm:prSet presAssocID="{9296B733-34FC-4A1A-A440-BBBB76F13B2A}" presName="sp" presStyleCnt="0"/>
      <dgm:spPr/>
    </dgm:pt>
    <dgm:pt modelId="{9A5ACF96-3FDC-4CDE-8718-D08B5E0707C8}" type="pres">
      <dgm:prSet presAssocID="{4EDFEC61-9744-4A94-8F74-1CB068600A39}" presName="arrowAndChildren" presStyleCnt="0"/>
      <dgm:spPr/>
    </dgm:pt>
    <dgm:pt modelId="{1AE29916-21AD-4DD3-A9FA-1A7EA5AE8AC6}" type="pres">
      <dgm:prSet presAssocID="{4EDFEC61-9744-4A94-8F74-1CB068600A39}" presName="parentTextArrow" presStyleLbl="node1" presStyleIdx="1" presStyleCnt="3"/>
      <dgm:spPr/>
      <dgm:t>
        <a:bodyPr/>
        <a:lstStyle/>
        <a:p>
          <a:endParaRPr lang="en-US"/>
        </a:p>
      </dgm:t>
    </dgm:pt>
    <dgm:pt modelId="{41BB5266-6EA7-4213-A690-26E4762EF13B}" type="pres">
      <dgm:prSet presAssocID="{4EDFEC61-9744-4A94-8F74-1CB068600A39}" presName="arrow" presStyleLbl="node1" presStyleIdx="2" presStyleCnt="3"/>
      <dgm:spPr/>
      <dgm:t>
        <a:bodyPr/>
        <a:lstStyle/>
        <a:p>
          <a:endParaRPr lang="en-US"/>
        </a:p>
      </dgm:t>
    </dgm:pt>
    <dgm:pt modelId="{CFD14087-D409-47F6-BADB-EF034DF5A05B}" type="pres">
      <dgm:prSet presAssocID="{4EDFEC61-9744-4A94-8F74-1CB068600A39}" presName="descendantArrow" presStyleCnt="0"/>
      <dgm:spPr/>
    </dgm:pt>
    <dgm:pt modelId="{4BBF47A4-129C-42AB-B2D0-5443571AE3E2}" type="pres">
      <dgm:prSet presAssocID="{34B24AF0-ED4A-45C5-99BB-0FAF62B5373D}" presName="childTextArrow" presStyleLbl="fgAccFollowNode1" presStyleIdx="4" presStyleCnt="6">
        <dgm:presLayoutVars>
          <dgm:bulletEnabled val="1"/>
        </dgm:presLayoutVars>
      </dgm:prSet>
      <dgm:spPr/>
      <dgm:t>
        <a:bodyPr/>
        <a:lstStyle/>
        <a:p>
          <a:endParaRPr lang="en-US"/>
        </a:p>
      </dgm:t>
    </dgm:pt>
    <dgm:pt modelId="{E3979D4B-036E-40DE-882D-8795D5DBBB78}" type="pres">
      <dgm:prSet presAssocID="{740BEC91-8035-4FC5-AA44-6A8A212FA3B0}" presName="childTextArrow" presStyleLbl="fgAccFollowNode1" presStyleIdx="5" presStyleCnt="6">
        <dgm:presLayoutVars>
          <dgm:bulletEnabled val="1"/>
        </dgm:presLayoutVars>
      </dgm:prSet>
      <dgm:spPr/>
      <dgm:t>
        <a:bodyPr/>
        <a:lstStyle/>
        <a:p>
          <a:endParaRPr lang="en-US"/>
        </a:p>
      </dgm:t>
    </dgm:pt>
  </dgm:ptLst>
  <dgm:cxnLst>
    <dgm:cxn modelId="{78D6BC15-8375-458A-A098-803B3E52130E}" srcId="{294D894B-9390-44F5-950C-8EF4BEBF3855}" destId="{4EDFEC61-9744-4A94-8F74-1CB068600A39}" srcOrd="0" destOrd="0" parTransId="{216779F4-011E-49C3-9C17-DDFC284D60E0}" sibTransId="{9296B733-34FC-4A1A-A440-BBBB76F13B2A}"/>
    <dgm:cxn modelId="{E4BE168B-D215-46B7-B35C-0AE88131BD9E}" type="presOf" srcId="{294D894B-9390-44F5-950C-8EF4BEBF3855}" destId="{F59151B9-05A9-4E86-B101-31E8AF4614B9}" srcOrd="0" destOrd="0" presId="urn:microsoft.com/office/officeart/2005/8/layout/process4"/>
    <dgm:cxn modelId="{F1C6CA26-491B-49BD-8998-C6A9BDA033AD}" type="presOf" srcId="{252443BE-05E7-4EBB-AA5A-6CAA1049D6F1}" destId="{9B930EAB-6CFB-41F3-87CA-B48CFBA4325B}" srcOrd="0" destOrd="0" presId="urn:microsoft.com/office/officeart/2005/8/layout/process4"/>
    <dgm:cxn modelId="{4983A8FF-6978-43EA-905A-49A9BF7923F7}" type="presOf" srcId="{B30FF3F2-C513-40CE-8649-946DA89C0214}" destId="{75E8A124-2BEE-4403-939D-1440B8955451}" srcOrd="1" destOrd="0" presId="urn:microsoft.com/office/officeart/2005/8/layout/process4"/>
    <dgm:cxn modelId="{5BD5F378-CD99-4F7C-AD06-AC8E1A8C3204}" srcId="{D1906680-8A55-4C45-AD29-85798366B928}" destId="{784EAC5A-9357-4FB3-981F-4F9343163B8C}" srcOrd="1" destOrd="0" parTransId="{041B2FE0-CC7D-4B0E-9B7D-775DE3793724}" sibTransId="{6E930A38-3C1B-4EA7-94EF-F6088B5A3A73}"/>
    <dgm:cxn modelId="{7C0FBEA1-9FDF-44F6-A6FD-C1907E2CBB7B}" srcId="{D1906680-8A55-4C45-AD29-85798366B928}" destId="{0FC4A38F-6A5C-403F-B06E-BE96C1F30A91}" srcOrd="0" destOrd="0" parTransId="{A3E99949-1DCC-45A5-9EEE-992D48CA350B}" sibTransId="{82B32E54-D28F-4DD5-A71F-D364DF20B029}"/>
    <dgm:cxn modelId="{C2B2318E-D3C9-4C8E-A146-DC24DC08AD62}" type="presOf" srcId="{784EAC5A-9357-4FB3-981F-4F9343163B8C}" destId="{8440C757-B86D-43A6-9462-D90DBE836722}" srcOrd="0" destOrd="0" presId="urn:microsoft.com/office/officeart/2005/8/layout/process4"/>
    <dgm:cxn modelId="{55B49734-FA38-422F-9129-D0AFFC7CDBC6}" type="presOf" srcId="{5EA9F26D-6BF5-4D29-AFA4-44CFA42ECCC3}" destId="{5F03A04E-CE78-4FC4-AECE-77A99695DE41}" srcOrd="0" destOrd="0" presId="urn:microsoft.com/office/officeart/2005/8/layout/process4"/>
    <dgm:cxn modelId="{768B6CA2-066E-42F3-A599-20E445A9AD2E}" type="presOf" srcId="{D1906680-8A55-4C45-AD29-85798366B928}" destId="{4BCAC34F-F440-4FF2-9FBD-9AA628FEECA2}" srcOrd="1" destOrd="0" presId="urn:microsoft.com/office/officeart/2005/8/layout/process4"/>
    <dgm:cxn modelId="{E9616E2D-E019-4548-91DD-EB0DF869F554}" srcId="{B30FF3F2-C513-40CE-8649-946DA89C0214}" destId="{5EA9F26D-6BF5-4D29-AFA4-44CFA42ECCC3}" srcOrd="0" destOrd="0" parTransId="{4AF8D397-7A04-491B-92F2-3D70486FE4D3}" sibTransId="{67C4510D-F38D-4323-8DC7-1ABAA889F9DA}"/>
    <dgm:cxn modelId="{C88128F7-5360-43CF-BA77-1B7C13677910}" type="presOf" srcId="{D1906680-8A55-4C45-AD29-85798366B928}" destId="{3087178D-1E6E-4F20-9D5B-871B57D1EE73}" srcOrd="0" destOrd="0" presId="urn:microsoft.com/office/officeart/2005/8/layout/process4"/>
    <dgm:cxn modelId="{E72189B9-22AE-4107-873F-7AE8C2504545}" type="presOf" srcId="{0FC4A38F-6A5C-403F-B06E-BE96C1F30A91}" destId="{144D7321-DDC5-4904-BED9-1313D2C67F97}" srcOrd="0" destOrd="0" presId="urn:microsoft.com/office/officeart/2005/8/layout/process4"/>
    <dgm:cxn modelId="{829C95F6-F9A6-48B8-A8F6-7DB4746433A0}" srcId="{294D894B-9390-44F5-950C-8EF4BEBF3855}" destId="{B30FF3F2-C513-40CE-8649-946DA89C0214}" srcOrd="1" destOrd="0" parTransId="{862841D3-D5C8-464F-B628-243D6D79282C}" sibTransId="{F8DB08EB-CDC4-455E-8BB7-250F93C64798}"/>
    <dgm:cxn modelId="{CB72B061-704F-4C72-AB1B-7DA883950A23}" srcId="{4EDFEC61-9744-4A94-8F74-1CB068600A39}" destId="{34B24AF0-ED4A-45C5-99BB-0FAF62B5373D}" srcOrd="0" destOrd="0" parTransId="{B85761B5-F1C0-4388-9605-A0EF3D147741}" sibTransId="{AC954AB3-A68E-4DF7-A4A3-FD30B756C1E9}"/>
    <dgm:cxn modelId="{4D280B10-18D7-4FA2-9BA3-72CF99B1D909}" type="presOf" srcId="{B30FF3F2-C513-40CE-8649-946DA89C0214}" destId="{4857F2A8-F3C9-4D36-9B9F-67AA2E054FCD}" srcOrd="0" destOrd="0" presId="urn:microsoft.com/office/officeart/2005/8/layout/process4"/>
    <dgm:cxn modelId="{ED67EDD4-026D-4904-A0BB-7E809CD12F26}" type="presOf" srcId="{34B24AF0-ED4A-45C5-99BB-0FAF62B5373D}" destId="{4BBF47A4-129C-42AB-B2D0-5443571AE3E2}" srcOrd="0" destOrd="0" presId="urn:microsoft.com/office/officeart/2005/8/layout/process4"/>
    <dgm:cxn modelId="{B5E6C621-927C-44E0-A3DB-F1A8E2B2941D}" type="presOf" srcId="{4EDFEC61-9744-4A94-8F74-1CB068600A39}" destId="{41BB5266-6EA7-4213-A690-26E4762EF13B}" srcOrd="1" destOrd="0" presId="urn:microsoft.com/office/officeart/2005/8/layout/process4"/>
    <dgm:cxn modelId="{DC0CF30F-8EFE-47E2-BC4A-DE0F47839350}" type="presOf" srcId="{740BEC91-8035-4FC5-AA44-6A8A212FA3B0}" destId="{E3979D4B-036E-40DE-882D-8795D5DBBB78}" srcOrd="0" destOrd="0" presId="urn:microsoft.com/office/officeart/2005/8/layout/process4"/>
    <dgm:cxn modelId="{6C331037-E7F7-4B40-9C0B-22633B91E53E}" srcId="{294D894B-9390-44F5-950C-8EF4BEBF3855}" destId="{D1906680-8A55-4C45-AD29-85798366B928}" srcOrd="2" destOrd="0" parTransId="{C29B0B27-6F32-447C-B7EB-F28EAE65B356}" sibTransId="{BE8CE2B6-223E-4A6E-A017-0113C433D46A}"/>
    <dgm:cxn modelId="{8F0EB51E-2DDC-4DAA-A2A5-F850757ED545}" srcId="{4EDFEC61-9744-4A94-8F74-1CB068600A39}" destId="{740BEC91-8035-4FC5-AA44-6A8A212FA3B0}" srcOrd="1" destOrd="0" parTransId="{63D3AEED-2D1D-486E-89AC-EDC272F174BA}" sibTransId="{5F53DD7E-72F9-48B6-A79F-9F1139C41BBF}"/>
    <dgm:cxn modelId="{D287CA12-57A3-4182-8373-AD7049EE018B}" srcId="{B30FF3F2-C513-40CE-8649-946DA89C0214}" destId="{252443BE-05E7-4EBB-AA5A-6CAA1049D6F1}" srcOrd="1" destOrd="0" parTransId="{F457C20F-533B-48B7-913F-14F8321F7113}" sibTransId="{C9B5A57F-D1C5-4658-A723-E6CBFD04B105}"/>
    <dgm:cxn modelId="{A1F00DBB-E968-4A4F-BF11-E5840A36BC56}" type="presOf" srcId="{4EDFEC61-9744-4A94-8F74-1CB068600A39}" destId="{1AE29916-21AD-4DD3-A9FA-1A7EA5AE8AC6}" srcOrd="0" destOrd="0" presId="urn:microsoft.com/office/officeart/2005/8/layout/process4"/>
    <dgm:cxn modelId="{123CBCCD-8B75-4972-8854-3926FC43031B}" type="presParOf" srcId="{F59151B9-05A9-4E86-B101-31E8AF4614B9}" destId="{D2D5AC68-F5BA-4AA0-AB94-9B3AAF09F22D}" srcOrd="0" destOrd="0" presId="urn:microsoft.com/office/officeart/2005/8/layout/process4"/>
    <dgm:cxn modelId="{B8BBD1DB-4D32-4C90-B775-F5BA8887C0D6}" type="presParOf" srcId="{D2D5AC68-F5BA-4AA0-AB94-9B3AAF09F22D}" destId="{3087178D-1E6E-4F20-9D5B-871B57D1EE73}" srcOrd="0" destOrd="0" presId="urn:microsoft.com/office/officeart/2005/8/layout/process4"/>
    <dgm:cxn modelId="{4FAB78CB-3F5A-40C8-9114-344EEE7E2EE4}" type="presParOf" srcId="{D2D5AC68-F5BA-4AA0-AB94-9B3AAF09F22D}" destId="{4BCAC34F-F440-4FF2-9FBD-9AA628FEECA2}" srcOrd="1" destOrd="0" presId="urn:microsoft.com/office/officeart/2005/8/layout/process4"/>
    <dgm:cxn modelId="{AB26E8E8-2705-4AE1-A27E-B54EF5ED5266}" type="presParOf" srcId="{D2D5AC68-F5BA-4AA0-AB94-9B3AAF09F22D}" destId="{A3872720-84CC-4B6B-B2CF-17B1DB3D8037}" srcOrd="2" destOrd="0" presId="urn:microsoft.com/office/officeart/2005/8/layout/process4"/>
    <dgm:cxn modelId="{7FDEE2DE-2B5D-42FD-95B3-A555C42E73BC}" type="presParOf" srcId="{A3872720-84CC-4B6B-B2CF-17B1DB3D8037}" destId="{144D7321-DDC5-4904-BED9-1313D2C67F97}" srcOrd="0" destOrd="0" presId="urn:microsoft.com/office/officeart/2005/8/layout/process4"/>
    <dgm:cxn modelId="{D6A0F4DD-9487-44EF-B2BA-3C6E152BA152}" type="presParOf" srcId="{A3872720-84CC-4B6B-B2CF-17B1DB3D8037}" destId="{8440C757-B86D-43A6-9462-D90DBE836722}" srcOrd="1" destOrd="0" presId="urn:microsoft.com/office/officeart/2005/8/layout/process4"/>
    <dgm:cxn modelId="{EA67EBEE-B0C6-4E09-B4E8-F7B45E781117}" type="presParOf" srcId="{F59151B9-05A9-4E86-B101-31E8AF4614B9}" destId="{1177758A-831D-4AEB-A502-92EAC6DE2515}" srcOrd="1" destOrd="0" presId="urn:microsoft.com/office/officeart/2005/8/layout/process4"/>
    <dgm:cxn modelId="{B90ED232-FA6D-42AA-8C37-F69A2EAE20BE}" type="presParOf" srcId="{F59151B9-05A9-4E86-B101-31E8AF4614B9}" destId="{10746EBB-EE77-4C61-AB34-8F73DD09748C}" srcOrd="2" destOrd="0" presId="urn:microsoft.com/office/officeart/2005/8/layout/process4"/>
    <dgm:cxn modelId="{381ED1B8-CB76-4D27-8D23-DE6FE758B656}" type="presParOf" srcId="{10746EBB-EE77-4C61-AB34-8F73DD09748C}" destId="{4857F2A8-F3C9-4D36-9B9F-67AA2E054FCD}" srcOrd="0" destOrd="0" presId="urn:microsoft.com/office/officeart/2005/8/layout/process4"/>
    <dgm:cxn modelId="{0B34CC0A-F035-4F3C-8DD0-75FBD3C57262}" type="presParOf" srcId="{10746EBB-EE77-4C61-AB34-8F73DD09748C}" destId="{75E8A124-2BEE-4403-939D-1440B8955451}" srcOrd="1" destOrd="0" presId="urn:microsoft.com/office/officeart/2005/8/layout/process4"/>
    <dgm:cxn modelId="{1FB5B5D8-7750-4292-A730-F2C7AECDF559}" type="presParOf" srcId="{10746EBB-EE77-4C61-AB34-8F73DD09748C}" destId="{48F8DD73-CC1C-44D6-973A-7D76B434DF9D}" srcOrd="2" destOrd="0" presId="urn:microsoft.com/office/officeart/2005/8/layout/process4"/>
    <dgm:cxn modelId="{499F80F8-FABA-4054-8258-CC3CE1B19C13}" type="presParOf" srcId="{48F8DD73-CC1C-44D6-973A-7D76B434DF9D}" destId="{5F03A04E-CE78-4FC4-AECE-77A99695DE41}" srcOrd="0" destOrd="0" presId="urn:microsoft.com/office/officeart/2005/8/layout/process4"/>
    <dgm:cxn modelId="{3C862E2E-50F2-4B06-8650-CFF3E1C6CAE7}" type="presParOf" srcId="{48F8DD73-CC1C-44D6-973A-7D76B434DF9D}" destId="{9B930EAB-6CFB-41F3-87CA-B48CFBA4325B}" srcOrd="1" destOrd="0" presId="urn:microsoft.com/office/officeart/2005/8/layout/process4"/>
    <dgm:cxn modelId="{94C02CC7-88E7-4DB9-8176-30FB26509C32}" type="presParOf" srcId="{F59151B9-05A9-4E86-B101-31E8AF4614B9}" destId="{DCB9EA5F-A9DD-4BE1-AF68-4EFD87E4A41C}" srcOrd="3" destOrd="0" presId="urn:microsoft.com/office/officeart/2005/8/layout/process4"/>
    <dgm:cxn modelId="{E8C69832-BE6F-4A48-B79F-20516ADC9263}" type="presParOf" srcId="{F59151B9-05A9-4E86-B101-31E8AF4614B9}" destId="{9A5ACF96-3FDC-4CDE-8718-D08B5E0707C8}" srcOrd="4" destOrd="0" presId="urn:microsoft.com/office/officeart/2005/8/layout/process4"/>
    <dgm:cxn modelId="{4640224D-8BAE-44A8-B153-8248BD91463C}" type="presParOf" srcId="{9A5ACF96-3FDC-4CDE-8718-D08B5E0707C8}" destId="{1AE29916-21AD-4DD3-A9FA-1A7EA5AE8AC6}" srcOrd="0" destOrd="0" presId="urn:microsoft.com/office/officeart/2005/8/layout/process4"/>
    <dgm:cxn modelId="{B20C92A4-B429-4792-995C-4F5E06360C7B}" type="presParOf" srcId="{9A5ACF96-3FDC-4CDE-8718-D08B5E0707C8}" destId="{41BB5266-6EA7-4213-A690-26E4762EF13B}" srcOrd="1" destOrd="0" presId="urn:microsoft.com/office/officeart/2005/8/layout/process4"/>
    <dgm:cxn modelId="{EE25D80E-0AA4-49C7-886C-0A2F23F0C87F}" type="presParOf" srcId="{9A5ACF96-3FDC-4CDE-8718-D08B5E0707C8}" destId="{CFD14087-D409-47F6-BADB-EF034DF5A05B}" srcOrd="2" destOrd="0" presId="urn:microsoft.com/office/officeart/2005/8/layout/process4"/>
    <dgm:cxn modelId="{CE89BD20-2AE3-4C6D-A43F-6F03A2500620}" type="presParOf" srcId="{CFD14087-D409-47F6-BADB-EF034DF5A05B}" destId="{4BBF47A4-129C-42AB-B2D0-5443571AE3E2}" srcOrd="0" destOrd="0" presId="urn:microsoft.com/office/officeart/2005/8/layout/process4"/>
    <dgm:cxn modelId="{D053DE1E-F8D8-4A43-A4BB-CA8F05AC2F88}" type="presParOf" srcId="{CFD14087-D409-47F6-BADB-EF034DF5A05B}" destId="{E3979D4B-036E-40DE-882D-8795D5DBBB78}"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E9CAEB-B261-4F88-A2D9-27FD5E67E6B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EF9E811-EE0B-401A-AFA0-B7489E866693}">
      <dgm:prSet phldrT="[Text]"/>
      <dgm:spPr/>
      <dgm:t>
        <a:bodyPr/>
        <a:lstStyle/>
        <a:p>
          <a:r>
            <a:rPr lang="en-US" dirty="0" smtClean="0"/>
            <a:t>CNA or LPN assigned to prescription renewals opens VM</a:t>
          </a:r>
          <a:endParaRPr lang="en-US" dirty="0"/>
        </a:p>
      </dgm:t>
    </dgm:pt>
    <dgm:pt modelId="{FACE6561-0437-453E-8BA4-94D38D94E977}" type="parTrans" cxnId="{CFC2157A-94DC-498D-B024-2EBF06E65617}">
      <dgm:prSet/>
      <dgm:spPr/>
      <dgm:t>
        <a:bodyPr/>
        <a:lstStyle/>
        <a:p>
          <a:endParaRPr lang="en-US"/>
        </a:p>
      </dgm:t>
    </dgm:pt>
    <dgm:pt modelId="{F90F930D-BB6C-4B09-97D4-7B7B5564A5F8}" type="sibTrans" cxnId="{CFC2157A-94DC-498D-B024-2EBF06E65617}">
      <dgm:prSet/>
      <dgm:spPr/>
      <dgm:t>
        <a:bodyPr/>
        <a:lstStyle/>
        <a:p>
          <a:endParaRPr lang="en-US"/>
        </a:p>
      </dgm:t>
    </dgm:pt>
    <dgm:pt modelId="{93E5448D-E4CA-4A30-A1B7-52F2D843F56F}">
      <dgm:prSet phldrT="[Text]"/>
      <dgm:spPr/>
      <dgm:t>
        <a:bodyPr/>
        <a:lstStyle/>
        <a:p>
          <a:r>
            <a:rPr lang="en-US" dirty="0" smtClean="0"/>
            <a:t>Create T-con</a:t>
          </a:r>
          <a:endParaRPr lang="en-US" dirty="0"/>
        </a:p>
      </dgm:t>
    </dgm:pt>
    <dgm:pt modelId="{A509D3BE-8780-411B-8665-EFF06A16E385}" type="parTrans" cxnId="{0BD4E9B6-9C44-4DEF-A5FB-F30080887E2A}">
      <dgm:prSet/>
      <dgm:spPr/>
      <dgm:t>
        <a:bodyPr/>
        <a:lstStyle/>
        <a:p>
          <a:endParaRPr lang="en-US"/>
        </a:p>
      </dgm:t>
    </dgm:pt>
    <dgm:pt modelId="{1AAC4784-52E9-41DE-B0C2-84F5101851D2}" type="sibTrans" cxnId="{0BD4E9B6-9C44-4DEF-A5FB-F30080887E2A}">
      <dgm:prSet/>
      <dgm:spPr/>
      <dgm:t>
        <a:bodyPr/>
        <a:lstStyle/>
        <a:p>
          <a:endParaRPr lang="en-US"/>
        </a:p>
      </dgm:t>
    </dgm:pt>
    <dgm:pt modelId="{B229E3EB-6899-489B-9B4D-3D9902FF7D6E}">
      <dgm:prSet phldrT="[Text]"/>
      <dgm:spPr/>
      <dgm:t>
        <a:bodyPr/>
        <a:lstStyle/>
        <a:p>
          <a:r>
            <a:rPr lang="en-US" dirty="0" smtClean="0"/>
            <a:t>Send message to patient that request has been forwarded to nurse</a:t>
          </a:r>
          <a:endParaRPr lang="en-US" dirty="0"/>
        </a:p>
      </dgm:t>
    </dgm:pt>
    <dgm:pt modelId="{CBCC38B2-B7F9-4292-9962-6D46D8CFE73E}" type="parTrans" cxnId="{7439EEB3-FFB8-4922-8F25-CABA4392847F}">
      <dgm:prSet/>
      <dgm:spPr/>
      <dgm:t>
        <a:bodyPr/>
        <a:lstStyle/>
        <a:p>
          <a:endParaRPr lang="en-US"/>
        </a:p>
      </dgm:t>
    </dgm:pt>
    <dgm:pt modelId="{FBB790AE-BA1D-4CD0-9FCB-2D9DDA6464A2}" type="sibTrans" cxnId="{7439EEB3-FFB8-4922-8F25-CABA4392847F}">
      <dgm:prSet/>
      <dgm:spPr/>
      <dgm:t>
        <a:bodyPr/>
        <a:lstStyle/>
        <a:p>
          <a:endParaRPr lang="en-US"/>
        </a:p>
      </dgm:t>
    </dgm:pt>
    <dgm:pt modelId="{8994D388-DAAE-4B76-949B-3013B56DC2EE}">
      <dgm:prSet phldrT="[Text]"/>
      <dgm:spPr/>
      <dgm:t>
        <a:bodyPr/>
        <a:lstStyle/>
        <a:p>
          <a:r>
            <a:rPr lang="en-US" dirty="0" smtClean="0"/>
            <a:t>T-con and VM forwarded to provider specific RN’s box</a:t>
          </a:r>
          <a:endParaRPr lang="en-US" dirty="0"/>
        </a:p>
      </dgm:t>
    </dgm:pt>
    <dgm:pt modelId="{6BA72300-8802-44A6-B8C6-DEFD1EC3FFEC}" type="parTrans" cxnId="{846B5489-849B-47B2-9C2D-6B4B137FE1A3}">
      <dgm:prSet/>
      <dgm:spPr/>
      <dgm:t>
        <a:bodyPr/>
        <a:lstStyle/>
        <a:p>
          <a:endParaRPr lang="en-US"/>
        </a:p>
      </dgm:t>
    </dgm:pt>
    <dgm:pt modelId="{3BDB80AF-DF90-4086-ADBC-426BA344B953}" type="sibTrans" cxnId="{846B5489-849B-47B2-9C2D-6B4B137FE1A3}">
      <dgm:prSet/>
      <dgm:spPr/>
      <dgm:t>
        <a:bodyPr/>
        <a:lstStyle/>
        <a:p>
          <a:endParaRPr lang="en-US"/>
        </a:p>
      </dgm:t>
    </dgm:pt>
    <dgm:pt modelId="{19090A5B-CDC0-4A29-9A75-10B95C100FAA}">
      <dgm:prSet phldrT="[Text]"/>
      <dgm:spPr/>
      <dgm:t>
        <a:bodyPr/>
        <a:lstStyle/>
        <a:p>
          <a:r>
            <a:rPr lang="en-US" dirty="0" smtClean="0"/>
            <a:t>RN reviews T-con and adds in appropriate data for completion and puts in order</a:t>
          </a:r>
          <a:endParaRPr lang="en-US" dirty="0"/>
        </a:p>
      </dgm:t>
    </dgm:pt>
    <dgm:pt modelId="{CA467226-7BD6-4552-BF4F-7035B70183E7}" type="parTrans" cxnId="{1CF973FA-91D0-4077-9AFE-B903E4BAA77E}">
      <dgm:prSet/>
      <dgm:spPr/>
      <dgm:t>
        <a:bodyPr/>
        <a:lstStyle/>
        <a:p>
          <a:endParaRPr lang="en-US"/>
        </a:p>
      </dgm:t>
    </dgm:pt>
    <dgm:pt modelId="{2442D0B8-DAE6-4E7F-8E75-4E8AFB58ACAA}" type="sibTrans" cxnId="{1CF973FA-91D0-4077-9AFE-B903E4BAA77E}">
      <dgm:prSet/>
      <dgm:spPr/>
      <dgm:t>
        <a:bodyPr/>
        <a:lstStyle/>
        <a:p>
          <a:endParaRPr lang="en-US"/>
        </a:p>
      </dgm:t>
    </dgm:pt>
    <dgm:pt modelId="{436CB743-7EC1-46DB-A72E-3971399D4D45}">
      <dgm:prSet phldrT="[Text]"/>
      <dgm:spPr/>
      <dgm:t>
        <a:bodyPr/>
        <a:lstStyle/>
        <a:p>
          <a:r>
            <a:rPr lang="en-US" dirty="0" smtClean="0"/>
            <a:t>Forward to Provider for completion</a:t>
          </a:r>
          <a:endParaRPr lang="en-US" dirty="0"/>
        </a:p>
      </dgm:t>
    </dgm:pt>
    <dgm:pt modelId="{0A5DB49A-4CB6-4A09-877E-CD8048D31C18}" type="parTrans" cxnId="{1BFE3A3D-452C-4CCC-913A-B48ABD5B87AC}">
      <dgm:prSet/>
      <dgm:spPr/>
      <dgm:t>
        <a:bodyPr/>
        <a:lstStyle/>
        <a:p>
          <a:endParaRPr lang="en-US"/>
        </a:p>
      </dgm:t>
    </dgm:pt>
    <dgm:pt modelId="{7F84DA9C-A278-4DC2-930C-8D74AD9C8F1A}" type="sibTrans" cxnId="{1BFE3A3D-452C-4CCC-913A-B48ABD5B87AC}">
      <dgm:prSet/>
      <dgm:spPr/>
      <dgm:t>
        <a:bodyPr/>
        <a:lstStyle/>
        <a:p>
          <a:endParaRPr lang="en-US"/>
        </a:p>
      </dgm:t>
    </dgm:pt>
    <dgm:pt modelId="{6C535057-1A80-434B-989D-ABC0F2DED1F7}">
      <dgm:prSet phldrT="[Text]"/>
      <dgm:spPr/>
      <dgm:t>
        <a:bodyPr/>
        <a:lstStyle/>
        <a:p>
          <a:r>
            <a:rPr lang="en-US" dirty="0" smtClean="0"/>
            <a:t>Provider reviews data and signs and closed T-con</a:t>
          </a:r>
          <a:endParaRPr lang="en-US" dirty="0"/>
        </a:p>
      </dgm:t>
    </dgm:pt>
    <dgm:pt modelId="{0A8FCB12-8144-46A0-8675-3D57549548D1}" type="parTrans" cxnId="{737C3D30-F0A4-4631-9CB4-8ABBFE007EBB}">
      <dgm:prSet/>
      <dgm:spPr/>
      <dgm:t>
        <a:bodyPr/>
        <a:lstStyle/>
        <a:p>
          <a:endParaRPr lang="en-US"/>
        </a:p>
      </dgm:t>
    </dgm:pt>
    <dgm:pt modelId="{DF67B25F-0695-4D78-AF97-E4FB99CAB8EF}" type="sibTrans" cxnId="{737C3D30-F0A4-4631-9CB4-8ABBFE007EBB}">
      <dgm:prSet/>
      <dgm:spPr/>
      <dgm:t>
        <a:bodyPr/>
        <a:lstStyle/>
        <a:p>
          <a:endParaRPr lang="en-US"/>
        </a:p>
      </dgm:t>
    </dgm:pt>
    <dgm:pt modelId="{F7C0F11B-D4E1-4152-B93E-F74F16C242A4}">
      <dgm:prSet phldrT="[Text]"/>
      <dgm:spPr/>
      <dgm:t>
        <a:bodyPr/>
        <a:lstStyle/>
        <a:p>
          <a:r>
            <a:rPr lang="en-US" dirty="0" smtClean="0"/>
            <a:t>Provider write VM message and sends to patient</a:t>
          </a:r>
          <a:endParaRPr lang="en-US" dirty="0"/>
        </a:p>
      </dgm:t>
    </dgm:pt>
    <dgm:pt modelId="{A87C49CA-6271-41FD-BCD2-218ECB490F90}" type="parTrans" cxnId="{F6C88C61-33C1-4579-A39A-6AD4AFC5F1C7}">
      <dgm:prSet/>
      <dgm:spPr/>
      <dgm:t>
        <a:bodyPr/>
        <a:lstStyle/>
        <a:p>
          <a:endParaRPr lang="en-US"/>
        </a:p>
      </dgm:t>
    </dgm:pt>
    <dgm:pt modelId="{4D81E35D-E631-4FC3-B176-4EFDC5552D59}" type="sibTrans" cxnId="{F6C88C61-33C1-4579-A39A-6AD4AFC5F1C7}">
      <dgm:prSet/>
      <dgm:spPr/>
      <dgm:t>
        <a:bodyPr/>
        <a:lstStyle/>
        <a:p>
          <a:endParaRPr lang="en-US"/>
        </a:p>
      </dgm:t>
    </dgm:pt>
    <dgm:pt modelId="{B2568AFE-B046-4215-A4FE-6ECF223ABAE0}" type="pres">
      <dgm:prSet presAssocID="{43E9CAEB-B261-4F88-A2D9-27FD5E67E6B6}" presName="Name0" presStyleCnt="0">
        <dgm:presLayoutVars>
          <dgm:dir/>
          <dgm:animLvl val="lvl"/>
          <dgm:resizeHandles val="exact"/>
        </dgm:presLayoutVars>
      </dgm:prSet>
      <dgm:spPr/>
      <dgm:t>
        <a:bodyPr/>
        <a:lstStyle/>
        <a:p>
          <a:endParaRPr lang="en-US"/>
        </a:p>
      </dgm:t>
    </dgm:pt>
    <dgm:pt modelId="{487BDBD2-63AF-48ED-8E41-768141C1359C}" type="pres">
      <dgm:prSet presAssocID="{436CB743-7EC1-46DB-A72E-3971399D4D45}" presName="boxAndChildren" presStyleCnt="0"/>
      <dgm:spPr/>
    </dgm:pt>
    <dgm:pt modelId="{FF478451-7896-4996-8EB1-68AC84453D91}" type="pres">
      <dgm:prSet presAssocID="{436CB743-7EC1-46DB-A72E-3971399D4D45}" presName="parentTextBox" presStyleLbl="node1" presStyleIdx="0" presStyleCnt="3"/>
      <dgm:spPr/>
      <dgm:t>
        <a:bodyPr/>
        <a:lstStyle/>
        <a:p>
          <a:endParaRPr lang="en-US"/>
        </a:p>
      </dgm:t>
    </dgm:pt>
    <dgm:pt modelId="{A3C9BCE9-DE7D-4D47-B7B2-FCA1A79530F3}" type="pres">
      <dgm:prSet presAssocID="{436CB743-7EC1-46DB-A72E-3971399D4D45}" presName="entireBox" presStyleLbl="node1" presStyleIdx="0" presStyleCnt="3"/>
      <dgm:spPr/>
      <dgm:t>
        <a:bodyPr/>
        <a:lstStyle/>
        <a:p>
          <a:endParaRPr lang="en-US"/>
        </a:p>
      </dgm:t>
    </dgm:pt>
    <dgm:pt modelId="{0742B7BA-47D7-405A-954C-93679A8C2EBD}" type="pres">
      <dgm:prSet presAssocID="{436CB743-7EC1-46DB-A72E-3971399D4D45}" presName="descendantBox" presStyleCnt="0"/>
      <dgm:spPr/>
    </dgm:pt>
    <dgm:pt modelId="{E81BC869-7542-45BF-9882-8BCACF6610DB}" type="pres">
      <dgm:prSet presAssocID="{6C535057-1A80-434B-989D-ABC0F2DED1F7}" presName="childTextBox" presStyleLbl="fgAccFollowNode1" presStyleIdx="0" presStyleCnt="5">
        <dgm:presLayoutVars>
          <dgm:bulletEnabled val="1"/>
        </dgm:presLayoutVars>
      </dgm:prSet>
      <dgm:spPr/>
      <dgm:t>
        <a:bodyPr/>
        <a:lstStyle/>
        <a:p>
          <a:endParaRPr lang="en-US"/>
        </a:p>
      </dgm:t>
    </dgm:pt>
    <dgm:pt modelId="{61A689FA-C66F-4B2E-B66B-1307D2546D4E}" type="pres">
      <dgm:prSet presAssocID="{F7C0F11B-D4E1-4152-B93E-F74F16C242A4}" presName="childTextBox" presStyleLbl="fgAccFollowNode1" presStyleIdx="1" presStyleCnt="5">
        <dgm:presLayoutVars>
          <dgm:bulletEnabled val="1"/>
        </dgm:presLayoutVars>
      </dgm:prSet>
      <dgm:spPr/>
      <dgm:t>
        <a:bodyPr/>
        <a:lstStyle/>
        <a:p>
          <a:endParaRPr lang="en-US"/>
        </a:p>
      </dgm:t>
    </dgm:pt>
    <dgm:pt modelId="{B61CE8E4-F2EA-4D62-A028-AF3DD2C6E60F}" type="pres">
      <dgm:prSet presAssocID="{3BDB80AF-DF90-4086-ADBC-426BA344B953}" presName="sp" presStyleCnt="0"/>
      <dgm:spPr/>
    </dgm:pt>
    <dgm:pt modelId="{A0968869-A1CF-4FBD-A947-5D642ADDF6E8}" type="pres">
      <dgm:prSet presAssocID="{8994D388-DAAE-4B76-949B-3013B56DC2EE}" presName="arrowAndChildren" presStyleCnt="0"/>
      <dgm:spPr/>
    </dgm:pt>
    <dgm:pt modelId="{B5346F79-07B1-48F1-BAE5-4C463A0163B9}" type="pres">
      <dgm:prSet presAssocID="{8994D388-DAAE-4B76-949B-3013B56DC2EE}" presName="parentTextArrow" presStyleLbl="node1" presStyleIdx="0" presStyleCnt="3"/>
      <dgm:spPr/>
      <dgm:t>
        <a:bodyPr/>
        <a:lstStyle/>
        <a:p>
          <a:endParaRPr lang="en-US"/>
        </a:p>
      </dgm:t>
    </dgm:pt>
    <dgm:pt modelId="{5051E441-1714-4128-B579-9CBDEA7A89FC}" type="pres">
      <dgm:prSet presAssocID="{8994D388-DAAE-4B76-949B-3013B56DC2EE}" presName="arrow" presStyleLbl="node1" presStyleIdx="1" presStyleCnt="3"/>
      <dgm:spPr/>
      <dgm:t>
        <a:bodyPr/>
        <a:lstStyle/>
        <a:p>
          <a:endParaRPr lang="en-US"/>
        </a:p>
      </dgm:t>
    </dgm:pt>
    <dgm:pt modelId="{EAD01866-B65C-4033-B189-E14845070AEF}" type="pres">
      <dgm:prSet presAssocID="{8994D388-DAAE-4B76-949B-3013B56DC2EE}" presName="descendantArrow" presStyleCnt="0"/>
      <dgm:spPr/>
    </dgm:pt>
    <dgm:pt modelId="{4D62B775-1D5A-47E8-ADA2-0E6404749296}" type="pres">
      <dgm:prSet presAssocID="{19090A5B-CDC0-4A29-9A75-10B95C100FAA}" presName="childTextArrow" presStyleLbl="fgAccFollowNode1" presStyleIdx="2" presStyleCnt="5">
        <dgm:presLayoutVars>
          <dgm:bulletEnabled val="1"/>
        </dgm:presLayoutVars>
      </dgm:prSet>
      <dgm:spPr/>
      <dgm:t>
        <a:bodyPr/>
        <a:lstStyle/>
        <a:p>
          <a:endParaRPr lang="en-US"/>
        </a:p>
      </dgm:t>
    </dgm:pt>
    <dgm:pt modelId="{F47372DF-9A6C-4970-8873-4E7A27EEB6A8}" type="pres">
      <dgm:prSet presAssocID="{F90F930D-BB6C-4B09-97D4-7B7B5564A5F8}" presName="sp" presStyleCnt="0"/>
      <dgm:spPr/>
    </dgm:pt>
    <dgm:pt modelId="{B60FCDA9-2564-4601-A12A-B1DC5E4A71DA}" type="pres">
      <dgm:prSet presAssocID="{DEF9E811-EE0B-401A-AFA0-B7489E866693}" presName="arrowAndChildren" presStyleCnt="0"/>
      <dgm:spPr/>
    </dgm:pt>
    <dgm:pt modelId="{B6D66DE2-D763-45DE-AE08-A0C109A6DA3E}" type="pres">
      <dgm:prSet presAssocID="{DEF9E811-EE0B-401A-AFA0-B7489E866693}" presName="parentTextArrow" presStyleLbl="node1" presStyleIdx="1" presStyleCnt="3"/>
      <dgm:spPr/>
      <dgm:t>
        <a:bodyPr/>
        <a:lstStyle/>
        <a:p>
          <a:endParaRPr lang="en-US"/>
        </a:p>
      </dgm:t>
    </dgm:pt>
    <dgm:pt modelId="{9875DA56-96B4-4C67-9907-FDF11926FAD9}" type="pres">
      <dgm:prSet presAssocID="{DEF9E811-EE0B-401A-AFA0-B7489E866693}" presName="arrow" presStyleLbl="node1" presStyleIdx="2" presStyleCnt="3"/>
      <dgm:spPr/>
      <dgm:t>
        <a:bodyPr/>
        <a:lstStyle/>
        <a:p>
          <a:endParaRPr lang="en-US"/>
        </a:p>
      </dgm:t>
    </dgm:pt>
    <dgm:pt modelId="{0155A8D4-13A9-4DD1-B4D4-0BCE2A34A6E2}" type="pres">
      <dgm:prSet presAssocID="{DEF9E811-EE0B-401A-AFA0-B7489E866693}" presName="descendantArrow" presStyleCnt="0"/>
      <dgm:spPr/>
    </dgm:pt>
    <dgm:pt modelId="{106171F7-3676-42CA-A19D-C6727B0DCE4C}" type="pres">
      <dgm:prSet presAssocID="{93E5448D-E4CA-4A30-A1B7-52F2D843F56F}" presName="childTextArrow" presStyleLbl="fgAccFollowNode1" presStyleIdx="3" presStyleCnt="5">
        <dgm:presLayoutVars>
          <dgm:bulletEnabled val="1"/>
        </dgm:presLayoutVars>
      </dgm:prSet>
      <dgm:spPr/>
      <dgm:t>
        <a:bodyPr/>
        <a:lstStyle/>
        <a:p>
          <a:endParaRPr lang="en-US"/>
        </a:p>
      </dgm:t>
    </dgm:pt>
    <dgm:pt modelId="{7B7A22D1-6176-435B-85F0-4FB9008C61B3}" type="pres">
      <dgm:prSet presAssocID="{B229E3EB-6899-489B-9B4D-3D9902FF7D6E}" presName="childTextArrow" presStyleLbl="fgAccFollowNode1" presStyleIdx="4" presStyleCnt="5">
        <dgm:presLayoutVars>
          <dgm:bulletEnabled val="1"/>
        </dgm:presLayoutVars>
      </dgm:prSet>
      <dgm:spPr/>
      <dgm:t>
        <a:bodyPr/>
        <a:lstStyle/>
        <a:p>
          <a:endParaRPr lang="en-US"/>
        </a:p>
      </dgm:t>
    </dgm:pt>
  </dgm:ptLst>
  <dgm:cxnLst>
    <dgm:cxn modelId="{CFC2157A-94DC-498D-B024-2EBF06E65617}" srcId="{43E9CAEB-B261-4F88-A2D9-27FD5E67E6B6}" destId="{DEF9E811-EE0B-401A-AFA0-B7489E866693}" srcOrd="0" destOrd="0" parTransId="{FACE6561-0437-453E-8BA4-94D38D94E977}" sibTransId="{F90F930D-BB6C-4B09-97D4-7B7B5564A5F8}"/>
    <dgm:cxn modelId="{7C5419C3-DE86-4EE1-AC74-3575AFBE7CBC}" type="presOf" srcId="{B229E3EB-6899-489B-9B4D-3D9902FF7D6E}" destId="{7B7A22D1-6176-435B-85F0-4FB9008C61B3}" srcOrd="0" destOrd="0" presId="urn:microsoft.com/office/officeart/2005/8/layout/process4"/>
    <dgm:cxn modelId="{469A024B-CC91-4E7A-BA4F-2D87B5484F5F}" type="presOf" srcId="{43E9CAEB-B261-4F88-A2D9-27FD5E67E6B6}" destId="{B2568AFE-B046-4215-A4FE-6ECF223ABAE0}" srcOrd="0" destOrd="0" presId="urn:microsoft.com/office/officeart/2005/8/layout/process4"/>
    <dgm:cxn modelId="{F6C88C61-33C1-4579-A39A-6AD4AFC5F1C7}" srcId="{436CB743-7EC1-46DB-A72E-3971399D4D45}" destId="{F7C0F11B-D4E1-4152-B93E-F74F16C242A4}" srcOrd="1" destOrd="0" parTransId="{A87C49CA-6271-41FD-BCD2-218ECB490F90}" sibTransId="{4D81E35D-E631-4FC3-B176-4EFDC5552D59}"/>
    <dgm:cxn modelId="{846B5489-849B-47B2-9C2D-6B4B137FE1A3}" srcId="{43E9CAEB-B261-4F88-A2D9-27FD5E67E6B6}" destId="{8994D388-DAAE-4B76-949B-3013B56DC2EE}" srcOrd="1" destOrd="0" parTransId="{6BA72300-8802-44A6-B8C6-DEFD1EC3FFEC}" sibTransId="{3BDB80AF-DF90-4086-ADBC-426BA344B953}"/>
    <dgm:cxn modelId="{737C3D30-F0A4-4631-9CB4-8ABBFE007EBB}" srcId="{436CB743-7EC1-46DB-A72E-3971399D4D45}" destId="{6C535057-1A80-434B-989D-ABC0F2DED1F7}" srcOrd="0" destOrd="0" parTransId="{0A8FCB12-8144-46A0-8675-3D57549548D1}" sibTransId="{DF67B25F-0695-4D78-AF97-E4FB99CAB8EF}"/>
    <dgm:cxn modelId="{1CF973FA-91D0-4077-9AFE-B903E4BAA77E}" srcId="{8994D388-DAAE-4B76-949B-3013B56DC2EE}" destId="{19090A5B-CDC0-4A29-9A75-10B95C100FAA}" srcOrd="0" destOrd="0" parTransId="{CA467226-7BD6-4552-BF4F-7035B70183E7}" sibTransId="{2442D0B8-DAE6-4E7F-8E75-4E8AFB58ACAA}"/>
    <dgm:cxn modelId="{ADDCE754-F9ED-47EE-93B0-1FC3721A7194}" type="presOf" srcId="{8994D388-DAAE-4B76-949B-3013B56DC2EE}" destId="{B5346F79-07B1-48F1-BAE5-4C463A0163B9}" srcOrd="0" destOrd="0" presId="urn:microsoft.com/office/officeart/2005/8/layout/process4"/>
    <dgm:cxn modelId="{0BD4E9B6-9C44-4DEF-A5FB-F30080887E2A}" srcId="{DEF9E811-EE0B-401A-AFA0-B7489E866693}" destId="{93E5448D-E4CA-4A30-A1B7-52F2D843F56F}" srcOrd="0" destOrd="0" parTransId="{A509D3BE-8780-411B-8665-EFF06A16E385}" sibTransId="{1AAC4784-52E9-41DE-B0C2-84F5101851D2}"/>
    <dgm:cxn modelId="{1BFE3A3D-452C-4CCC-913A-B48ABD5B87AC}" srcId="{43E9CAEB-B261-4F88-A2D9-27FD5E67E6B6}" destId="{436CB743-7EC1-46DB-A72E-3971399D4D45}" srcOrd="2" destOrd="0" parTransId="{0A5DB49A-4CB6-4A09-877E-CD8048D31C18}" sibTransId="{7F84DA9C-A278-4DC2-930C-8D74AD9C8F1A}"/>
    <dgm:cxn modelId="{7439EEB3-FFB8-4922-8F25-CABA4392847F}" srcId="{DEF9E811-EE0B-401A-AFA0-B7489E866693}" destId="{B229E3EB-6899-489B-9B4D-3D9902FF7D6E}" srcOrd="1" destOrd="0" parTransId="{CBCC38B2-B7F9-4292-9962-6D46D8CFE73E}" sibTransId="{FBB790AE-BA1D-4CD0-9FCB-2D9DDA6464A2}"/>
    <dgm:cxn modelId="{275F20F6-44C2-46A6-91FA-3BC90A711AA3}" type="presOf" srcId="{19090A5B-CDC0-4A29-9A75-10B95C100FAA}" destId="{4D62B775-1D5A-47E8-ADA2-0E6404749296}" srcOrd="0" destOrd="0" presId="urn:microsoft.com/office/officeart/2005/8/layout/process4"/>
    <dgm:cxn modelId="{30EE17A1-5F82-4A49-A289-834C0E4DAF55}" type="presOf" srcId="{436CB743-7EC1-46DB-A72E-3971399D4D45}" destId="{A3C9BCE9-DE7D-4D47-B7B2-FCA1A79530F3}" srcOrd="1" destOrd="0" presId="urn:microsoft.com/office/officeart/2005/8/layout/process4"/>
    <dgm:cxn modelId="{C90BB46D-4441-45C9-9600-5A64FE5CFFD3}" type="presOf" srcId="{F7C0F11B-D4E1-4152-B93E-F74F16C242A4}" destId="{61A689FA-C66F-4B2E-B66B-1307D2546D4E}" srcOrd="0" destOrd="0" presId="urn:microsoft.com/office/officeart/2005/8/layout/process4"/>
    <dgm:cxn modelId="{719743D1-A8A4-4D67-AC05-7A5802F0A256}" type="presOf" srcId="{93E5448D-E4CA-4A30-A1B7-52F2D843F56F}" destId="{106171F7-3676-42CA-A19D-C6727B0DCE4C}" srcOrd="0" destOrd="0" presId="urn:microsoft.com/office/officeart/2005/8/layout/process4"/>
    <dgm:cxn modelId="{1A09399E-84FF-4B76-B03E-B231E41AC737}" type="presOf" srcId="{8994D388-DAAE-4B76-949B-3013B56DC2EE}" destId="{5051E441-1714-4128-B579-9CBDEA7A89FC}" srcOrd="1" destOrd="0" presId="urn:microsoft.com/office/officeart/2005/8/layout/process4"/>
    <dgm:cxn modelId="{6852F9BD-8FB9-4453-9E9F-AFB780D1B51F}" type="presOf" srcId="{DEF9E811-EE0B-401A-AFA0-B7489E866693}" destId="{B6D66DE2-D763-45DE-AE08-A0C109A6DA3E}" srcOrd="0" destOrd="0" presId="urn:microsoft.com/office/officeart/2005/8/layout/process4"/>
    <dgm:cxn modelId="{6D58B49F-2108-4C58-B6A4-15F0DDC51699}" type="presOf" srcId="{6C535057-1A80-434B-989D-ABC0F2DED1F7}" destId="{E81BC869-7542-45BF-9882-8BCACF6610DB}" srcOrd="0" destOrd="0" presId="urn:microsoft.com/office/officeart/2005/8/layout/process4"/>
    <dgm:cxn modelId="{E3A63875-EF59-4B51-8DF7-CB0CE39BA433}" type="presOf" srcId="{436CB743-7EC1-46DB-A72E-3971399D4D45}" destId="{FF478451-7896-4996-8EB1-68AC84453D91}" srcOrd="0" destOrd="0" presId="urn:microsoft.com/office/officeart/2005/8/layout/process4"/>
    <dgm:cxn modelId="{30049061-E80B-49D3-81A0-FF5FCC53EAEF}" type="presOf" srcId="{DEF9E811-EE0B-401A-AFA0-B7489E866693}" destId="{9875DA56-96B4-4C67-9907-FDF11926FAD9}" srcOrd="1" destOrd="0" presId="urn:microsoft.com/office/officeart/2005/8/layout/process4"/>
    <dgm:cxn modelId="{BA26C84B-8811-4685-BD98-945735B2395E}" type="presParOf" srcId="{B2568AFE-B046-4215-A4FE-6ECF223ABAE0}" destId="{487BDBD2-63AF-48ED-8E41-768141C1359C}" srcOrd="0" destOrd="0" presId="urn:microsoft.com/office/officeart/2005/8/layout/process4"/>
    <dgm:cxn modelId="{ED20BB3C-E998-4726-B8EC-EFF8D559EBDF}" type="presParOf" srcId="{487BDBD2-63AF-48ED-8E41-768141C1359C}" destId="{FF478451-7896-4996-8EB1-68AC84453D91}" srcOrd="0" destOrd="0" presId="urn:microsoft.com/office/officeart/2005/8/layout/process4"/>
    <dgm:cxn modelId="{F2A85B0B-1EFD-4038-A509-CC0A3A8019D0}" type="presParOf" srcId="{487BDBD2-63AF-48ED-8E41-768141C1359C}" destId="{A3C9BCE9-DE7D-4D47-B7B2-FCA1A79530F3}" srcOrd="1" destOrd="0" presId="urn:microsoft.com/office/officeart/2005/8/layout/process4"/>
    <dgm:cxn modelId="{FE4D5CAB-B805-4714-935E-2B60F8B4B226}" type="presParOf" srcId="{487BDBD2-63AF-48ED-8E41-768141C1359C}" destId="{0742B7BA-47D7-405A-954C-93679A8C2EBD}" srcOrd="2" destOrd="0" presId="urn:microsoft.com/office/officeart/2005/8/layout/process4"/>
    <dgm:cxn modelId="{E96A1877-8A28-4751-9D67-E3D6085827C0}" type="presParOf" srcId="{0742B7BA-47D7-405A-954C-93679A8C2EBD}" destId="{E81BC869-7542-45BF-9882-8BCACF6610DB}" srcOrd="0" destOrd="0" presId="urn:microsoft.com/office/officeart/2005/8/layout/process4"/>
    <dgm:cxn modelId="{ED02B619-0016-42B4-915F-ABE85F030F2B}" type="presParOf" srcId="{0742B7BA-47D7-405A-954C-93679A8C2EBD}" destId="{61A689FA-C66F-4B2E-B66B-1307D2546D4E}" srcOrd="1" destOrd="0" presId="urn:microsoft.com/office/officeart/2005/8/layout/process4"/>
    <dgm:cxn modelId="{4127DF0F-A2C6-4010-9F79-ADD2264C4E6A}" type="presParOf" srcId="{B2568AFE-B046-4215-A4FE-6ECF223ABAE0}" destId="{B61CE8E4-F2EA-4D62-A028-AF3DD2C6E60F}" srcOrd="1" destOrd="0" presId="urn:microsoft.com/office/officeart/2005/8/layout/process4"/>
    <dgm:cxn modelId="{1799AAF3-EC8F-4240-A2C9-89719E9DACEA}" type="presParOf" srcId="{B2568AFE-B046-4215-A4FE-6ECF223ABAE0}" destId="{A0968869-A1CF-4FBD-A947-5D642ADDF6E8}" srcOrd="2" destOrd="0" presId="urn:microsoft.com/office/officeart/2005/8/layout/process4"/>
    <dgm:cxn modelId="{D8DFEFA1-8E48-4570-94F9-748AF6AA63BC}" type="presParOf" srcId="{A0968869-A1CF-4FBD-A947-5D642ADDF6E8}" destId="{B5346F79-07B1-48F1-BAE5-4C463A0163B9}" srcOrd="0" destOrd="0" presId="urn:microsoft.com/office/officeart/2005/8/layout/process4"/>
    <dgm:cxn modelId="{021632C2-0465-411B-A39C-27972F943723}" type="presParOf" srcId="{A0968869-A1CF-4FBD-A947-5D642ADDF6E8}" destId="{5051E441-1714-4128-B579-9CBDEA7A89FC}" srcOrd="1" destOrd="0" presId="urn:microsoft.com/office/officeart/2005/8/layout/process4"/>
    <dgm:cxn modelId="{B8984749-81F2-4E50-ACCD-697D9BEE864F}" type="presParOf" srcId="{A0968869-A1CF-4FBD-A947-5D642ADDF6E8}" destId="{EAD01866-B65C-4033-B189-E14845070AEF}" srcOrd="2" destOrd="0" presId="urn:microsoft.com/office/officeart/2005/8/layout/process4"/>
    <dgm:cxn modelId="{A1F3F141-0A3F-468D-B9B1-07FF1E0169B2}" type="presParOf" srcId="{EAD01866-B65C-4033-B189-E14845070AEF}" destId="{4D62B775-1D5A-47E8-ADA2-0E6404749296}" srcOrd="0" destOrd="0" presId="urn:microsoft.com/office/officeart/2005/8/layout/process4"/>
    <dgm:cxn modelId="{32E34D75-A51D-49F7-83AD-B6F48D4739F4}" type="presParOf" srcId="{B2568AFE-B046-4215-A4FE-6ECF223ABAE0}" destId="{F47372DF-9A6C-4970-8873-4E7A27EEB6A8}" srcOrd="3" destOrd="0" presId="urn:microsoft.com/office/officeart/2005/8/layout/process4"/>
    <dgm:cxn modelId="{0A440F45-F790-497C-9A5F-43CDB3523340}" type="presParOf" srcId="{B2568AFE-B046-4215-A4FE-6ECF223ABAE0}" destId="{B60FCDA9-2564-4601-A12A-B1DC5E4A71DA}" srcOrd="4" destOrd="0" presId="urn:microsoft.com/office/officeart/2005/8/layout/process4"/>
    <dgm:cxn modelId="{A3EA2740-26BB-42BA-BF4A-83FFF8A2EF4A}" type="presParOf" srcId="{B60FCDA9-2564-4601-A12A-B1DC5E4A71DA}" destId="{B6D66DE2-D763-45DE-AE08-A0C109A6DA3E}" srcOrd="0" destOrd="0" presId="urn:microsoft.com/office/officeart/2005/8/layout/process4"/>
    <dgm:cxn modelId="{516F6DC9-BD65-4537-B001-4710D8BF71B1}" type="presParOf" srcId="{B60FCDA9-2564-4601-A12A-B1DC5E4A71DA}" destId="{9875DA56-96B4-4C67-9907-FDF11926FAD9}" srcOrd="1" destOrd="0" presId="urn:microsoft.com/office/officeart/2005/8/layout/process4"/>
    <dgm:cxn modelId="{8244733A-4D23-482D-A563-5A9F090FB580}" type="presParOf" srcId="{B60FCDA9-2564-4601-A12A-B1DC5E4A71DA}" destId="{0155A8D4-13A9-4DD1-B4D4-0BCE2A34A6E2}" srcOrd="2" destOrd="0" presId="urn:microsoft.com/office/officeart/2005/8/layout/process4"/>
    <dgm:cxn modelId="{EB1E3615-7840-4D26-9DBC-113659C443DB}" type="presParOf" srcId="{0155A8D4-13A9-4DD1-B4D4-0BCE2A34A6E2}" destId="{106171F7-3676-42CA-A19D-C6727B0DCE4C}" srcOrd="0" destOrd="0" presId="urn:microsoft.com/office/officeart/2005/8/layout/process4"/>
    <dgm:cxn modelId="{E2738E03-FC01-470B-85FC-745C8E379DBB}" type="presParOf" srcId="{0155A8D4-13A9-4DD1-B4D4-0BCE2A34A6E2}" destId="{7B7A22D1-6176-435B-85F0-4FB9008C61B3}"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020D0-4B52-4BEA-8D9C-1FD4E892FB2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71BC7D26-1C51-4902-A093-F333A958656A}">
      <dgm:prSet phldrT="[Text]"/>
      <dgm:spPr/>
      <dgm:t>
        <a:bodyPr/>
        <a:lstStyle/>
        <a:p>
          <a:r>
            <a:rPr lang="en-US" dirty="0" smtClean="0"/>
            <a:t>MSA or CAN will open message and ensure it truly is a clinical questions</a:t>
          </a:r>
          <a:endParaRPr lang="en-US" dirty="0"/>
        </a:p>
      </dgm:t>
    </dgm:pt>
    <dgm:pt modelId="{77B23A4F-F8F2-4148-8933-4B1ABACEC8EB}" type="parTrans" cxnId="{A718EFA1-D6E7-442C-8565-7EBAA8706AE7}">
      <dgm:prSet/>
      <dgm:spPr/>
      <dgm:t>
        <a:bodyPr/>
        <a:lstStyle/>
        <a:p>
          <a:endParaRPr lang="en-US"/>
        </a:p>
      </dgm:t>
    </dgm:pt>
    <dgm:pt modelId="{C68187CF-FAE2-4213-BD80-FDAB7D4C53AC}" type="sibTrans" cxnId="{A718EFA1-D6E7-442C-8565-7EBAA8706AE7}">
      <dgm:prSet/>
      <dgm:spPr/>
      <dgm:t>
        <a:bodyPr/>
        <a:lstStyle/>
        <a:p>
          <a:endParaRPr lang="en-US"/>
        </a:p>
      </dgm:t>
    </dgm:pt>
    <dgm:pt modelId="{B5F1DEDD-828B-4915-90A9-4076B8B2F35A}">
      <dgm:prSet phldrT="[Text]"/>
      <dgm:spPr/>
      <dgm:t>
        <a:bodyPr/>
        <a:lstStyle/>
        <a:p>
          <a:r>
            <a:rPr lang="en-US" dirty="0" smtClean="0"/>
            <a:t>Immediate message will be sent to patient that the RN has been notified and VM will be forwarded to Provider’s RN box</a:t>
          </a:r>
          <a:endParaRPr lang="en-US" dirty="0"/>
        </a:p>
      </dgm:t>
    </dgm:pt>
    <dgm:pt modelId="{6A704B8B-3D8E-4FEE-A2C8-B432AD8DBFB1}" type="parTrans" cxnId="{84A1949F-BF01-48B1-A766-F4ADAD448448}">
      <dgm:prSet/>
      <dgm:spPr/>
      <dgm:t>
        <a:bodyPr/>
        <a:lstStyle/>
        <a:p>
          <a:endParaRPr lang="en-US"/>
        </a:p>
      </dgm:t>
    </dgm:pt>
    <dgm:pt modelId="{CDBE20F9-1CDA-467D-9603-A86807D38E2E}" type="sibTrans" cxnId="{84A1949F-BF01-48B1-A766-F4ADAD448448}">
      <dgm:prSet/>
      <dgm:spPr/>
      <dgm:t>
        <a:bodyPr/>
        <a:lstStyle/>
        <a:p>
          <a:endParaRPr lang="en-US"/>
        </a:p>
      </dgm:t>
    </dgm:pt>
    <dgm:pt modelId="{05389155-2519-4615-B2C9-3B8734A8AF2B}">
      <dgm:prSet phldrT="[Text]"/>
      <dgm:spPr/>
      <dgm:t>
        <a:bodyPr/>
        <a:lstStyle/>
        <a:p>
          <a:r>
            <a:rPr lang="en-US" dirty="0" smtClean="0"/>
            <a:t>T-con will be generated and pertinent data will be cut and pasted into T-con</a:t>
          </a:r>
          <a:endParaRPr lang="en-US" dirty="0"/>
        </a:p>
      </dgm:t>
    </dgm:pt>
    <dgm:pt modelId="{5AE767CC-3947-4A0F-9E92-E468E6CF5655}" type="parTrans" cxnId="{1DA92889-C2A5-4EC7-B4BE-BE68EBE11527}">
      <dgm:prSet/>
      <dgm:spPr/>
      <dgm:t>
        <a:bodyPr/>
        <a:lstStyle/>
        <a:p>
          <a:endParaRPr lang="en-US"/>
        </a:p>
      </dgm:t>
    </dgm:pt>
    <dgm:pt modelId="{49DCB20E-C5F9-44EB-B659-919CA04554C2}" type="sibTrans" cxnId="{1DA92889-C2A5-4EC7-B4BE-BE68EBE11527}">
      <dgm:prSet/>
      <dgm:spPr/>
      <dgm:t>
        <a:bodyPr/>
        <a:lstStyle/>
        <a:p>
          <a:endParaRPr lang="en-US"/>
        </a:p>
      </dgm:t>
    </dgm:pt>
    <dgm:pt modelId="{82E53F26-BA4A-4D71-AB51-AB26501D6477}">
      <dgm:prSet phldrT="[Text]"/>
      <dgm:spPr/>
      <dgm:t>
        <a:bodyPr/>
        <a:lstStyle/>
        <a:p>
          <a:r>
            <a:rPr lang="en-US" dirty="0" smtClean="0"/>
            <a:t>RN will open T-con</a:t>
          </a:r>
          <a:endParaRPr lang="en-US" dirty="0"/>
        </a:p>
      </dgm:t>
    </dgm:pt>
    <dgm:pt modelId="{C6B5C65E-0B6E-457E-9FCA-7416A1AAC78E}" type="parTrans" cxnId="{A62A4916-6CF8-4AD0-94E0-9B505F7AB825}">
      <dgm:prSet/>
      <dgm:spPr/>
      <dgm:t>
        <a:bodyPr/>
        <a:lstStyle/>
        <a:p>
          <a:endParaRPr lang="en-US"/>
        </a:p>
      </dgm:t>
    </dgm:pt>
    <dgm:pt modelId="{FC48F520-2DE9-4644-A546-DEC374F82EDD}" type="sibTrans" cxnId="{A62A4916-6CF8-4AD0-94E0-9B505F7AB825}">
      <dgm:prSet/>
      <dgm:spPr/>
      <dgm:t>
        <a:bodyPr/>
        <a:lstStyle/>
        <a:p>
          <a:endParaRPr lang="en-US"/>
        </a:p>
      </dgm:t>
    </dgm:pt>
    <dgm:pt modelId="{BF6D8D1E-137E-4519-B249-D15EFFFF96FF}">
      <dgm:prSet phldrT="[Text]"/>
      <dgm:spPr/>
      <dgm:t>
        <a:bodyPr/>
        <a:lstStyle/>
        <a:p>
          <a:r>
            <a:rPr lang="en-US" dirty="0" smtClean="0"/>
            <a:t>If minor illness nurse may answer VM, generate T-con and then close out</a:t>
          </a:r>
        </a:p>
      </dgm:t>
    </dgm:pt>
    <dgm:pt modelId="{4E579260-0D34-4218-BD10-FF50DDDA0B81}" type="parTrans" cxnId="{3C243DDC-8B34-4758-AE8A-FF2DED7B7309}">
      <dgm:prSet/>
      <dgm:spPr/>
      <dgm:t>
        <a:bodyPr/>
        <a:lstStyle/>
        <a:p>
          <a:endParaRPr lang="en-US"/>
        </a:p>
      </dgm:t>
    </dgm:pt>
    <dgm:pt modelId="{96682D8E-B48C-4794-BBE3-123F5193F0C3}" type="sibTrans" cxnId="{3C243DDC-8B34-4758-AE8A-FF2DED7B7309}">
      <dgm:prSet/>
      <dgm:spPr/>
      <dgm:t>
        <a:bodyPr/>
        <a:lstStyle/>
        <a:p>
          <a:endParaRPr lang="en-US"/>
        </a:p>
      </dgm:t>
    </dgm:pt>
    <dgm:pt modelId="{43B1E0AC-5C8B-45AA-8522-558C0B443D05}">
      <dgm:prSet phldrT="[Text]"/>
      <dgm:spPr/>
      <dgm:t>
        <a:bodyPr/>
        <a:lstStyle/>
        <a:p>
          <a:r>
            <a:rPr lang="en-US" dirty="0" smtClean="0"/>
            <a:t>Provider will open T-con and VM</a:t>
          </a:r>
          <a:endParaRPr lang="en-US" dirty="0"/>
        </a:p>
      </dgm:t>
    </dgm:pt>
    <dgm:pt modelId="{AAC5A65D-3B8D-4259-ACF9-EAF8FF593F71}" type="parTrans" cxnId="{9CBC773F-F007-40D9-B45D-204EC94DBC8F}">
      <dgm:prSet/>
      <dgm:spPr/>
      <dgm:t>
        <a:bodyPr/>
        <a:lstStyle/>
        <a:p>
          <a:endParaRPr lang="en-US"/>
        </a:p>
      </dgm:t>
    </dgm:pt>
    <dgm:pt modelId="{8C450666-F80F-4F8F-A893-DB2CB7FC6405}" type="sibTrans" cxnId="{9CBC773F-F007-40D9-B45D-204EC94DBC8F}">
      <dgm:prSet/>
      <dgm:spPr/>
      <dgm:t>
        <a:bodyPr/>
        <a:lstStyle/>
        <a:p>
          <a:endParaRPr lang="en-US"/>
        </a:p>
      </dgm:t>
    </dgm:pt>
    <dgm:pt modelId="{4A18B234-84F2-417F-B4B0-4E842AA8777A}">
      <dgm:prSet phldrT="[Text]"/>
      <dgm:spPr/>
      <dgm:t>
        <a:bodyPr/>
        <a:lstStyle/>
        <a:p>
          <a:r>
            <a:rPr lang="en-US" dirty="0" smtClean="0"/>
            <a:t>Provider will complete T-con and close out or forward to nurse for additional data collection or patient appointment</a:t>
          </a:r>
          <a:endParaRPr lang="en-US" dirty="0"/>
        </a:p>
      </dgm:t>
    </dgm:pt>
    <dgm:pt modelId="{B8908DA2-8C54-4ABC-AAEF-D1ADE87C52D4}" type="parTrans" cxnId="{319831B7-22B6-4C89-9AE1-A909776931E9}">
      <dgm:prSet/>
      <dgm:spPr/>
      <dgm:t>
        <a:bodyPr/>
        <a:lstStyle/>
        <a:p>
          <a:endParaRPr lang="en-US"/>
        </a:p>
      </dgm:t>
    </dgm:pt>
    <dgm:pt modelId="{4121DA31-DB30-4320-908B-7F3826481F8B}" type="sibTrans" cxnId="{319831B7-22B6-4C89-9AE1-A909776931E9}">
      <dgm:prSet/>
      <dgm:spPr/>
      <dgm:t>
        <a:bodyPr/>
        <a:lstStyle/>
        <a:p>
          <a:endParaRPr lang="en-US"/>
        </a:p>
      </dgm:t>
    </dgm:pt>
    <dgm:pt modelId="{40AB6B84-068D-4037-95D4-B5D414B8D47E}">
      <dgm:prSet phldrT="[Text]"/>
      <dgm:spPr/>
      <dgm:t>
        <a:bodyPr/>
        <a:lstStyle/>
        <a:p>
          <a:r>
            <a:rPr lang="en-US" dirty="0" smtClean="0"/>
            <a:t>If T-con completed provider will complete VM and forward answer to patient</a:t>
          </a:r>
          <a:endParaRPr lang="en-US" dirty="0"/>
        </a:p>
      </dgm:t>
    </dgm:pt>
    <dgm:pt modelId="{A658E19C-6BAD-43C4-89D6-170C6B5ABA98}" type="parTrans" cxnId="{F45ED32C-6A75-4468-BB78-FAD4AF9069B4}">
      <dgm:prSet/>
      <dgm:spPr/>
      <dgm:t>
        <a:bodyPr/>
        <a:lstStyle/>
        <a:p>
          <a:endParaRPr lang="en-US"/>
        </a:p>
      </dgm:t>
    </dgm:pt>
    <dgm:pt modelId="{4E130BE2-36B6-4403-AEC8-1E0506FBB908}" type="sibTrans" cxnId="{F45ED32C-6A75-4468-BB78-FAD4AF9069B4}">
      <dgm:prSet/>
      <dgm:spPr/>
      <dgm:t>
        <a:bodyPr/>
        <a:lstStyle/>
        <a:p>
          <a:endParaRPr lang="en-US"/>
        </a:p>
      </dgm:t>
    </dgm:pt>
    <dgm:pt modelId="{2B4BED12-56B7-4AD3-8875-82F1FAF912B6}">
      <dgm:prSet phldrT="[Text]"/>
      <dgm:spPr/>
      <dgm:t>
        <a:bodyPr/>
        <a:lstStyle/>
        <a:p>
          <a:r>
            <a:rPr lang="en-US" dirty="0" smtClean="0"/>
            <a:t>If it requires provider involvement pertinent data will be collected and T-con and VM will be forward to provider</a:t>
          </a:r>
          <a:endParaRPr lang="en-US" dirty="0"/>
        </a:p>
      </dgm:t>
    </dgm:pt>
    <dgm:pt modelId="{E916D19C-146B-4475-92B0-71189CE1E2F5}" type="parTrans" cxnId="{756545B0-5269-4829-B096-8628E69133B5}">
      <dgm:prSet/>
      <dgm:spPr/>
    </dgm:pt>
    <dgm:pt modelId="{6763AF09-C67F-4D20-BF2D-CAA35AB95FA3}" type="sibTrans" cxnId="{756545B0-5269-4829-B096-8628E69133B5}">
      <dgm:prSet/>
      <dgm:spPr/>
    </dgm:pt>
    <dgm:pt modelId="{4B80110F-01C5-42D6-A633-B635F57E0742}" type="pres">
      <dgm:prSet presAssocID="{29C020D0-4B52-4BEA-8D9C-1FD4E892FB2F}" presName="Name0" presStyleCnt="0">
        <dgm:presLayoutVars>
          <dgm:dir/>
          <dgm:animLvl val="lvl"/>
          <dgm:resizeHandles val="exact"/>
        </dgm:presLayoutVars>
      </dgm:prSet>
      <dgm:spPr/>
      <dgm:t>
        <a:bodyPr/>
        <a:lstStyle/>
        <a:p>
          <a:endParaRPr lang="en-US"/>
        </a:p>
      </dgm:t>
    </dgm:pt>
    <dgm:pt modelId="{ECED5024-7166-4FF8-A28B-7A8180AE3BA5}" type="pres">
      <dgm:prSet presAssocID="{43B1E0AC-5C8B-45AA-8522-558C0B443D05}" presName="boxAndChildren" presStyleCnt="0"/>
      <dgm:spPr/>
    </dgm:pt>
    <dgm:pt modelId="{CF0B6069-D9C2-42FC-8439-A3621BD8C6F5}" type="pres">
      <dgm:prSet presAssocID="{43B1E0AC-5C8B-45AA-8522-558C0B443D05}" presName="parentTextBox" presStyleLbl="node1" presStyleIdx="0" presStyleCnt="3"/>
      <dgm:spPr/>
      <dgm:t>
        <a:bodyPr/>
        <a:lstStyle/>
        <a:p>
          <a:endParaRPr lang="en-US"/>
        </a:p>
      </dgm:t>
    </dgm:pt>
    <dgm:pt modelId="{86B9D877-0E3D-4577-B77F-91E77A7B8D52}" type="pres">
      <dgm:prSet presAssocID="{43B1E0AC-5C8B-45AA-8522-558C0B443D05}" presName="entireBox" presStyleLbl="node1" presStyleIdx="0" presStyleCnt="3"/>
      <dgm:spPr/>
      <dgm:t>
        <a:bodyPr/>
        <a:lstStyle/>
        <a:p>
          <a:endParaRPr lang="en-US"/>
        </a:p>
      </dgm:t>
    </dgm:pt>
    <dgm:pt modelId="{5D2292DB-CF86-4116-A54E-C086960084F0}" type="pres">
      <dgm:prSet presAssocID="{43B1E0AC-5C8B-45AA-8522-558C0B443D05}" presName="descendantBox" presStyleCnt="0"/>
      <dgm:spPr/>
    </dgm:pt>
    <dgm:pt modelId="{2222C48B-534C-467D-B7D0-EAC26CCFB263}" type="pres">
      <dgm:prSet presAssocID="{4A18B234-84F2-417F-B4B0-4E842AA8777A}" presName="childTextBox" presStyleLbl="fgAccFollowNode1" presStyleIdx="0" presStyleCnt="6">
        <dgm:presLayoutVars>
          <dgm:bulletEnabled val="1"/>
        </dgm:presLayoutVars>
      </dgm:prSet>
      <dgm:spPr/>
      <dgm:t>
        <a:bodyPr/>
        <a:lstStyle/>
        <a:p>
          <a:endParaRPr lang="en-US"/>
        </a:p>
      </dgm:t>
    </dgm:pt>
    <dgm:pt modelId="{599459B4-17FA-4180-9747-0E918639D4A4}" type="pres">
      <dgm:prSet presAssocID="{40AB6B84-068D-4037-95D4-B5D414B8D47E}" presName="childTextBox" presStyleLbl="fgAccFollowNode1" presStyleIdx="1" presStyleCnt="6">
        <dgm:presLayoutVars>
          <dgm:bulletEnabled val="1"/>
        </dgm:presLayoutVars>
      </dgm:prSet>
      <dgm:spPr/>
      <dgm:t>
        <a:bodyPr/>
        <a:lstStyle/>
        <a:p>
          <a:endParaRPr lang="en-US"/>
        </a:p>
      </dgm:t>
    </dgm:pt>
    <dgm:pt modelId="{4B7F548E-0724-4CAC-9456-91EB7EA34E48}" type="pres">
      <dgm:prSet presAssocID="{FC48F520-2DE9-4644-A546-DEC374F82EDD}" presName="sp" presStyleCnt="0"/>
      <dgm:spPr/>
    </dgm:pt>
    <dgm:pt modelId="{29FB1420-D201-4501-B4AA-CD4545A8055C}" type="pres">
      <dgm:prSet presAssocID="{82E53F26-BA4A-4D71-AB51-AB26501D6477}" presName="arrowAndChildren" presStyleCnt="0"/>
      <dgm:spPr/>
    </dgm:pt>
    <dgm:pt modelId="{046FADCF-0C99-45E3-8A2F-C22CDE38FC36}" type="pres">
      <dgm:prSet presAssocID="{82E53F26-BA4A-4D71-AB51-AB26501D6477}" presName="parentTextArrow" presStyleLbl="node1" presStyleIdx="0" presStyleCnt="3"/>
      <dgm:spPr/>
      <dgm:t>
        <a:bodyPr/>
        <a:lstStyle/>
        <a:p>
          <a:endParaRPr lang="en-US"/>
        </a:p>
      </dgm:t>
    </dgm:pt>
    <dgm:pt modelId="{9D349DA3-124F-4EAB-9AEB-91A9F2484E07}" type="pres">
      <dgm:prSet presAssocID="{82E53F26-BA4A-4D71-AB51-AB26501D6477}" presName="arrow" presStyleLbl="node1" presStyleIdx="1" presStyleCnt="3" custLinFactNeighborY="-2030"/>
      <dgm:spPr/>
      <dgm:t>
        <a:bodyPr/>
        <a:lstStyle/>
        <a:p>
          <a:endParaRPr lang="en-US"/>
        </a:p>
      </dgm:t>
    </dgm:pt>
    <dgm:pt modelId="{02644F19-40AE-4E4A-8403-23D0F48B4190}" type="pres">
      <dgm:prSet presAssocID="{82E53F26-BA4A-4D71-AB51-AB26501D6477}" presName="descendantArrow" presStyleCnt="0"/>
      <dgm:spPr/>
    </dgm:pt>
    <dgm:pt modelId="{2455D1E8-B075-445D-833D-F2E0A2B1A4E6}" type="pres">
      <dgm:prSet presAssocID="{BF6D8D1E-137E-4519-B249-D15EFFFF96FF}" presName="childTextArrow" presStyleLbl="fgAccFollowNode1" presStyleIdx="2" presStyleCnt="6">
        <dgm:presLayoutVars>
          <dgm:bulletEnabled val="1"/>
        </dgm:presLayoutVars>
      </dgm:prSet>
      <dgm:spPr/>
      <dgm:t>
        <a:bodyPr/>
        <a:lstStyle/>
        <a:p>
          <a:endParaRPr lang="en-US"/>
        </a:p>
      </dgm:t>
    </dgm:pt>
    <dgm:pt modelId="{DBFD834D-D7DB-4591-AA16-4275A9D8E3B9}" type="pres">
      <dgm:prSet presAssocID="{2B4BED12-56B7-4AD3-8875-82F1FAF912B6}" presName="childTextArrow" presStyleLbl="fgAccFollowNode1" presStyleIdx="3" presStyleCnt="6">
        <dgm:presLayoutVars>
          <dgm:bulletEnabled val="1"/>
        </dgm:presLayoutVars>
      </dgm:prSet>
      <dgm:spPr/>
      <dgm:t>
        <a:bodyPr/>
        <a:lstStyle/>
        <a:p>
          <a:endParaRPr lang="en-US"/>
        </a:p>
      </dgm:t>
    </dgm:pt>
    <dgm:pt modelId="{6196157E-63F3-4381-956B-7E4BA3DA6116}" type="pres">
      <dgm:prSet presAssocID="{C68187CF-FAE2-4213-BD80-FDAB7D4C53AC}" presName="sp" presStyleCnt="0"/>
      <dgm:spPr/>
    </dgm:pt>
    <dgm:pt modelId="{C11B1E36-9E08-485F-94F1-D11D1C19366C}" type="pres">
      <dgm:prSet presAssocID="{71BC7D26-1C51-4902-A093-F333A958656A}" presName="arrowAndChildren" presStyleCnt="0"/>
      <dgm:spPr/>
    </dgm:pt>
    <dgm:pt modelId="{D841CA5B-6C31-44FC-BD77-8B8D8B33ACA2}" type="pres">
      <dgm:prSet presAssocID="{71BC7D26-1C51-4902-A093-F333A958656A}" presName="parentTextArrow" presStyleLbl="node1" presStyleIdx="1" presStyleCnt="3"/>
      <dgm:spPr/>
      <dgm:t>
        <a:bodyPr/>
        <a:lstStyle/>
        <a:p>
          <a:endParaRPr lang="en-US"/>
        </a:p>
      </dgm:t>
    </dgm:pt>
    <dgm:pt modelId="{1233AE41-E821-4EF8-B179-70DB785CF319}" type="pres">
      <dgm:prSet presAssocID="{71BC7D26-1C51-4902-A093-F333A958656A}" presName="arrow" presStyleLbl="node1" presStyleIdx="2" presStyleCnt="3"/>
      <dgm:spPr/>
      <dgm:t>
        <a:bodyPr/>
        <a:lstStyle/>
        <a:p>
          <a:endParaRPr lang="en-US"/>
        </a:p>
      </dgm:t>
    </dgm:pt>
    <dgm:pt modelId="{3DB786DD-7DD4-438F-8767-37328827438E}" type="pres">
      <dgm:prSet presAssocID="{71BC7D26-1C51-4902-A093-F333A958656A}" presName="descendantArrow" presStyleCnt="0"/>
      <dgm:spPr/>
    </dgm:pt>
    <dgm:pt modelId="{F3AE6950-EF12-4630-842C-12BBE255D8EB}" type="pres">
      <dgm:prSet presAssocID="{B5F1DEDD-828B-4915-90A9-4076B8B2F35A}" presName="childTextArrow" presStyleLbl="fgAccFollowNode1" presStyleIdx="4" presStyleCnt="6" custScaleY="115978">
        <dgm:presLayoutVars>
          <dgm:bulletEnabled val="1"/>
        </dgm:presLayoutVars>
      </dgm:prSet>
      <dgm:spPr/>
      <dgm:t>
        <a:bodyPr/>
        <a:lstStyle/>
        <a:p>
          <a:endParaRPr lang="en-US"/>
        </a:p>
      </dgm:t>
    </dgm:pt>
    <dgm:pt modelId="{D0A7BE6D-F841-4F92-8CCD-2E107F04D99C}" type="pres">
      <dgm:prSet presAssocID="{05389155-2519-4615-B2C9-3B8734A8AF2B}" presName="childTextArrow" presStyleLbl="fgAccFollowNode1" presStyleIdx="5" presStyleCnt="6">
        <dgm:presLayoutVars>
          <dgm:bulletEnabled val="1"/>
        </dgm:presLayoutVars>
      </dgm:prSet>
      <dgm:spPr/>
      <dgm:t>
        <a:bodyPr/>
        <a:lstStyle/>
        <a:p>
          <a:endParaRPr lang="en-US"/>
        </a:p>
      </dgm:t>
    </dgm:pt>
  </dgm:ptLst>
  <dgm:cxnLst>
    <dgm:cxn modelId="{F45ED32C-6A75-4468-BB78-FAD4AF9069B4}" srcId="{43B1E0AC-5C8B-45AA-8522-558C0B443D05}" destId="{40AB6B84-068D-4037-95D4-B5D414B8D47E}" srcOrd="1" destOrd="0" parTransId="{A658E19C-6BAD-43C4-89D6-170C6B5ABA98}" sibTransId="{4E130BE2-36B6-4403-AEC8-1E0506FBB908}"/>
    <dgm:cxn modelId="{0EB1440E-EAE1-4263-8D9F-0489F0A97EAC}" type="presOf" srcId="{82E53F26-BA4A-4D71-AB51-AB26501D6477}" destId="{9D349DA3-124F-4EAB-9AEB-91A9F2484E07}" srcOrd="1" destOrd="0" presId="urn:microsoft.com/office/officeart/2005/8/layout/process4"/>
    <dgm:cxn modelId="{756545B0-5269-4829-B096-8628E69133B5}" srcId="{82E53F26-BA4A-4D71-AB51-AB26501D6477}" destId="{2B4BED12-56B7-4AD3-8875-82F1FAF912B6}" srcOrd="1" destOrd="0" parTransId="{E916D19C-146B-4475-92B0-71189CE1E2F5}" sibTransId="{6763AF09-C67F-4D20-BF2D-CAA35AB95FA3}"/>
    <dgm:cxn modelId="{5163FD89-512A-42CA-B084-73C522F29C3A}" type="presOf" srcId="{82E53F26-BA4A-4D71-AB51-AB26501D6477}" destId="{046FADCF-0C99-45E3-8A2F-C22CDE38FC36}" srcOrd="0" destOrd="0" presId="urn:microsoft.com/office/officeart/2005/8/layout/process4"/>
    <dgm:cxn modelId="{84A1949F-BF01-48B1-A766-F4ADAD448448}" srcId="{71BC7D26-1C51-4902-A093-F333A958656A}" destId="{B5F1DEDD-828B-4915-90A9-4076B8B2F35A}" srcOrd="0" destOrd="0" parTransId="{6A704B8B-3D8E-4FEE-A2C8-B432AD8DBFB1}" sibTransId="{CDBE20F9-1CDA-467D-9603-A86807D38E2E}"/>
    <dgm:cxn modelId="{319831B7-22B6-4C89-9AE1-A909776931E9}" srcId="{43B1E0AC-5C8B-45AA-8522-558C0B443D05}" destId="{4A18B234-84F2-417F-B4B0-4E842AA8777A}" srcOrd="0" destOrd="0" parTransId="{B8908DA2-8C54-4ABC-AAEF-D1ADE87C52D4}" sibTransId="{4121DA31-DB30-4320-908B-7F3826481F8B}"/>
    <dgm:cxn modelId="{4CEDF551-BC2B-4DD4-A39E-44539A0F9275}" type="presOf" srcId="{2B4BED12-56B7-4AD3-8875-82F1FAF912B6}" destId="{DBFD834D-D7DB-4591-AA16-4275A9D8E3B9}" srcOrd="0" destOrd="0" presId="urn:microsoft.com/office/officeart/2005/8/layout/process4"/>
    <dgm:cxn modelId="{3C243DDC-8B34-4758-AE8A-FF2DED7B7309}" srcId="{82E53F26-BA4A-4D71-AB51-AB26501D6477}" destId="{BF6D8D1E-137E-4519-B249-D15EFFFF96FF}" srcOrd="0" destOrd="0" parTransId="{4E579260-0D34-4218-BD10-FF50DDDA0B81}" sibTransId="{96682D8E-B48C-4794-BBE3-123F5193F0C3}"/>
    <dgm:cxn modelId="{1A1FEFE0-A41E-4966-92AD-1E8975C8E5BB}" type="presOf" srcId="{71BC7D26-1C51-4902-A093-F333A958656A}" destId="{1233AE41-E821-4EF8-B179-70DB785CF319}" srcOrd="1" destOrd="0" presId="urn:microsoft.com/office/officeart/2005/8/layout/process4"/>
    <dgm:cxn modelId="{D6DB270E-946D-4748-89A4-8E761CD13AF1}" type="presOf" srcId="{4A18B234-84F2-417F-B4B0-4E842AA8777A}" destId="{2222C48B-534C-467D-B7D0-EAC26CCFB263}" srcOrd="0" destOrd="0" presId="urn:microsoft.com/office/officeart/2005/8/layout/process4"/>
    <dgm:cxn modelId="{FF5D14B2-0C4D-46BD-8360-81132F354C64}" type="presOf" srcId="{43B1E0AC-5C8B-45AA-8522-558C0B443D05}" destId="{86B9D877-0E3D-4577-B77F-91E77A7B8D52}" srcOrd="1" destOrd="0" presId="urn:microsoft.com/office/officeart/2005/8/layout/process4"/>
    <dgm:cxn modelId="{A62A4916-6CF8-4AD0-94E0-9B505F7AB825}" srcId="{29C020D0-4B52-4BEA-8D9C-1FD4E892FB2F}" destId="{82E53F26-BA4A-4D71-AB51-AB26501D6477}" srcOrd="1" destOrd="0" parTransId="{C6B5C65E-0B6E-457E-9FCA-7416A1AAC78E}" sibTransId="{FC48F520-2DE9-4644-A546-DEC374F82EDD}"/>
    <dgm:cxn modelId="{35F69702-DFDD-4B7E-B569-9F9DF315352B}" type="presOf" srcId="{29C020D0-4B52-4BEA-8D9C-1FD4E892FB2F}" destId="{4B80110F-01C5-42D6-A633-B635F57E0742}" srcOrd="0" destOrd="0" presId="urn:microsoft.com/office/officeart/2005/8/layout/process4"/>
    <dgm:cxn modelId="{BF86716E-7E05-41EA-91CE-8BD61064E4BA}" type="presOf" srcId="{05389155-2519-4615-B2C9-3B8734A8AF2B}" destId="{D0A7BE6D-F841-4F92-8CCD-2E107F04D99C}" srcOrd="0" destOrd="0" presId="urn:microsoft.com/office/officeart/2005/8/layout/process4"/>
    <dgm:cxn modelId="{1DA92889-C2A5-4EC7-B4BE-BE68EBE11527}" srcId="{71BC7D26-1C51-4902-A093-F333A958656A}" destId="{05389155-2519-4615-B2C9-3B8734A8AF2B}" srcOrd="1" destOrd="0" parTransId="{5AE767CC-3947-4A0F-9E92-E468E6CF5655}" sibTransId="{49DCB20E-C5F9-44EB-B659-919CA04554C2}"/>
    <dgm:cxn modelId="{A2DBA5CF-47FB-4DD0-B021-56C452F79C18}" type="presOf" srcId="{BF6D8D1E-137E-4519-B249-D15EFFFF96FF}" destId="{2455D1E8-B075-445D-833D-F2E0A2B1A4E6}" srcOrd="0" destOrd="0" presId="urn:microsoft.com/office/officeart/2005/8/layout/process4"/>
    <dgm:cxn modelId="{FB284323-8B75-4C44-93D2-45BC361FE28F}" type="presOf" srcId="{40AB6B84-068D-4037-95D4-B5D414B8D47E}" destId="{599459B4-17FA-4180-9747-0E918639D4A4}" srcOrd="0" destOrd="0" presId="urn:microsoft.com/office/officeart/2005/8/layout/process4"/>
    <dgm:cxn modelId="{7B9C7C80-7FC2-42B9-8656-E4CEABB09C54}" type="presOf" srcId="{B5F1DEDD-828B-4915-90A9-4076B8B2F35A}" destId="{F3AE6950-EF12-4630-842C-12BBE255D8EB}" srcOrd="0" destOrd="0" presId="urn:microsoft.com/office/officeart/2005/8/layout/process4"/>
    <dgm:cxn modelId="{97E1D984-FEB7-496C-85B3-B76D49653958}" type="presOf" srcId="{71BC7D26-1C51-4902-A093-F333A958656A}" destId="{D841CA5B-6C31-44FC-BD77-8B8D8B33ACA2}" srcOrd="0" destOrd="0" presId="urn:microsoft.com/office/officeart/2005/8/layout/process4"/>
    <dgm:cxn modelId="{72275192-4512-4311-9BEC-1BF573AEA960}" type="presOf" srcId="{43B1E0AC-5C8B-45AA-8522-558C0B443D05}" destId="{CF0B6069-D9C2-42FC-8439-A3621BD8C6F5}" srcOrd="0" destOrd="0" presId="urn:microsoft.com/office/officeart/2005/8/layout/process4"/>
    <dgm:cxn modelId="{A718EFA1-D6E7-442C-8565-7EBAA8706AE7}" srcId="{29C020D0-4B52-4BEA-8D9C-1FD4E892FB2F}" destId="{71BC7D26-1C51-4902-A093-F333A958656A}" srcOrd="0" destOrd="0" parTransId="{77B23A4F-F8F2-4148-8933-4B1ABACEC8EB}" sibTransId="{C68187CF-FAE2-4213-BD80-FDAB7D4C53AC}"/>
    <dgm:cxn modelId="{9CBC773F-F007-40D9-B45D-204EC94DBC8F}" srcId="{29C020D0-4B52-4BEA-8D9C-1FD4E892FB2F}" destId="{43B1E0AC-5C8B-45AA-8522-558C0B443D05}" srcOrd="2" destOrd="0" parTransId="{AAC5A65D-3B8D-4259-ACF9-EAF8FF593F71}" sibTransId="{8C450666-F80F-4F8F-A893-DB2CB7FC6405}"/>
    <dgm:cxn modelId="{7C198D05-DA1A-4E26-96C0-E374FB1E3BC3}" type="presParOf" srcId="{4B80110F-01C5-42D6-A633-B635F57E0742}" destId="{ECED5024-7166-4FF8-A28B-7A8180AE3BA5}" srcOrd="0" destOrd="0" presId="urn:microsoft.com/office/officeart/2005/8/layout/process4"/>
    <dgm:cxn modelId="{EB56E9E0-43E3-4228-8D25-0831B1C3ECCA}" type="presParOf" srcId="{ECED5024-7166-4FF8-A28B-7A8180AE3BA5}" destId="{CF0B6069-D9C2-42FC-8439-A3621BD8C6F5}" srcOrd="0" destOrd="0" presId="urn:microsoft.com/office/officeart/2005/8/layout/process4"/>
    <dgm:cxn modelId="{6BD81BD7-E8AA-4A76-B118-4D70664E4CC4}" type="presParOf" srcId="{ECED5024-7166-4FF8-A28B-7A8180AE3BA5}" destId="{86B9D877-0E3D-4577-B77F-91E77A7B8D52}" srcOrd="1" destOrd="0" presId="urn:microsoft.com/office/officeart/2005/8/layout/process4"/>
    <dgm:cxn modelId="{A06E0793-5122-47F3-A286-0E192150626D}" type="presParOf" srcId="{ECED5024-7166-4FF8-A28B-7A8180AE3BA5}" destId="{5D2292DB-CF86-4116-A54E-C086960084F0}" srcOrd="2" destOrd="0" presId="urn:microsoft.com/office/officeart/2005/8/layout/process4"/>
    <dgm:cxn modelId="{F5270EA3-CA56-44F7-8013-922D7F247775}" type="presParOf" srcId="{5D2292DB-CF86-4116-A54E-C086960084F0}" destId="{2222C48B-534C-467D-B7D0-EAC26CCFB263}" srcOrd="0" destOrd="0" presId="urn:microsoft.com/office/officeart/2005/8/layout/process4"/>
    <dgm:cxn modelId="{D6E7F196-0B0C-4F69-994E-AB539033001E}" type="presParOf" srcId="{5D2292DB-CF86-4116-A54E-C086960084F0}" destId="{599459B4-17FA-4180-9747-0E918639D4A4}" srcOrd="1" destOrd="0" presId="urn:microsoft.com/office/officeart/2005/8/layout/process4"/>
    <dgm:cxn modelId="{B5C73FFD-3077-4597-A66A-45A6851457D0}" type="presParOf" srcId="{4B80110F-01C5-42D6-A633-B635F57E0742}" destId="{4B7F548E-0724-4CAC-9456-91EB7EA34E48}" srcOrd="1" destOrd="0" presId="urn:microsoft.com/office/officeart/2005/8/layout/process4"/>
    <dgm:cxn modelId="{2217BA12-D125-43E0-8160-8F50CCC1816E}" type="presParOf" srcId="{4B80110F-01C5-42D6-A633-B635F57E0742}" destId="{29FB1420-D201-4501-B4AA-CD4545A8055C}" srcOrd="2" destOrd="0" presId="urn:microsoft.com/office/officeart/2005/8/layout/process4"/>
    <dgm:cxn modelId="{262B535B-0B16-4107-B97B-FADAA290AA90}" type="presParOf" srcId="{29FB1420-D201-4501-B4AA-CD4545A8055C}" destId="{046FADCF-0C99-45E3-8A2F-C22CDE38FC36}" srcOrd="0" destOrd="0" presId="urn:microsoft.com/office/officeart/2005/8/layout/process4"/>
    <dgm:cxn modelId="{CAE41998-2A4E-48A3-B67C-AC89DA93FCE1}" type="presParOf" srcId="{29FB1420-D201-4501-B4AA-CD4545A8055C}" destId="{9D349DA3-124F-4EAB-9AEB-91A9F2484E07}" srcOrd="1" destOrd="0" presId="urn:microsoft.com/office/officeart/2005/8/layout/process4"/>
    <dgm:cxn modelId="{3BBC6AC9-9A68-45C3-9CFB-4B563AE8B9FE}" type="presParOf" srcId="{29FB1420-D201-4501-B4AA-CD4545A8055C}" destId="{02644F19-40AE-4E4A-8403-23D0F48B4190}" srcOrd="2" destOrd="0" presId="urn:microsoft.com/office/officeart/2005/8/layout/process4"/>
    <dgm:cxn modelId="{CBDE1F66-F340-4695-AE4A-BFC6E47A5654}" type="presParOf" srcId="{02644F19-40AE-4E4A-8403-23D0F48B4190}" destId="{2455D1E8-B075-445D-833D-F2E0A2B1A4E6}" srcOrd="0" destOrd="0" presId="urn:microsoft.com/office/officeart/2005/8/layout/process4"/>
    <dgm:cxn modelId="{50B6123A-F20D-4694-908C-FFF51B528376}" type="presParOf" srcId="{02644F19-40AE-4E4A-8403-23D0F48B4190}" destId="{DBFD834D-D7DB-4591-AA16-4275A9D8E3B9}" srcOrd="1" destOrd="0" presId="urn:microsoft.com/office/officeart/2005/8/layout/process4"/>
    <dgm:cxn modelId="{72B27B44-08BD-4CD2-99BA-7A88B0269377}" type="presParOf" srcId="{4B80110F-01C5-42D6-A633-B635F57E0742}" destId="{6196157E-63F3-4381-956B-7E4BA3DA6116}" srcOrd="3" destOrd="0" presId="urn:microsoft.com/office/officeart/2005/8/layout/process4"/>
    <dgm:cxn modelId="{7D5E8AA0-9510-4DD2-B704-CB2202B36876}" type="presParOf" srcId="{4B80110F-01C5-42D6-A633-B635F57E0742}" destId="{C11B1E36-9E08-485F-94F1-D11D1C19366C}" srcOrd="4" destOrd="0" presId="urn:microsoft.com/office/officeart/2005/8/layout/process4"/>
    <dgm:cxn modelId="{4BA6F946-C9C5-4F38-BC8B-3A60D28297B7}" type="presParOf" srcId="{C11B1E36-9E08-485F-94F1-D11D1C19366C}" destId="{D841CA5B-6C31-44FC-BD77-8B8D8B33ACA2}" srcOrd="0" destOrd="0" presId="urn:microsoft.com/office/officeart/2005/8/layout/process4"/>
    <dgm:cxn modelId="{3C5FC172-5453-4EB6-B2AD-81815068284E}" type="presParOf" srcId="{C11B1E36-9E08-485F-94F1-D11D1C19366C}" destId="{1233AE41-E821-4EF8-B179-70DB785CF319}" srcOrd="1" destOrd="0" presId="urn:microsoft.com/office/officeart/2005/8/layout/process4"/>
    <dgm:cxn modelId="{9968475B-D237-4E09-8F1E-E18063213A94}" type="presParOf" srcId="{C11B1E36-9E08-485F-94F1-D11D1C19366C}" destId="{3DB786DD-7DD4-438F-8767-37328827438E}" srcOrd="2" destOrd="0" presId="urn:microsoft.com/office/officeart/2005/8/layout/process4"/>
    <dgm:cxn modelId="{5F5E8C44-31DC-4B32-A751-6A87C573711F}" type="presParOf" srcId="{3DB786DD-7DD4-438F-8767-37328827438E}" destId="{F3AE6950-EF12-4630-842C-12BBE255D8EB}" srcOrd="0" destOrd="0" presId="urn:microsoft.com/office/officeart/2005/8/layout/process4"/>
    <dgm:cxn modelId="{74B30E89-DE55-43FD-AF85-DB8A4551B823}" type="presParOf" srcId="{3DB786DD-7DD4-438F-8767-37328827438E}" destId="{D0A7BE6D-F841-4F92-8CCD-2E107F04D99C}"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CAC34F-F440-4FF2-9FBD-9AA628FEECA2}">
      <dsp:nvSpPr>
        <dsp:cNvPr id="0" name=""/>
        <dsp:cNvSpPr/>
      </dsp:nvSpPr>
      <dsp:spPr>
        <a:xfrm>
          <a:off x="0" y="3766625"/>
          <a:ext cx="6096000" cy="123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If administrative or clinical questions</a:t>
          </a:r>
          <a:endParaRPr lang="en-US" sz="2400" kern="1200" dirty="0"/>
        </a:p>
      </dsp:txBody>
      <dsp:txXfrm>
        <a:off x="0" y="3766625"/>
        <a:ext cx="6096000" cy="667596"/>
      </dsp:txXfrm>
    </dsp:sp>
    <dsp:sp modelId="{144D7321-DDC5-4904-BED9-1313D2C67F97}">
      <dsp:nvSpPr>
        <dsp:cNvPr id="0" name=""/>
        <dsp:cNvSpPr/>
      </dsp:nvSpPr>
      <dsp:spPr>
        <a:xfrm>
          <a:off x="0" y="4409496"/>
          <a:ext cx="3047999" cy="5686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Answer message or sends message to patient that the message has been sent to the nurse and then forwards to the RN for action and add-note</a:t>
          </a:r>
          <a:endParaRPr lang="en-US" sz="1200" kern="1200" dirty="0"/>
        </a:p>
      </dsp:txBody>
      <dsp:txXfrm>
        <a:off x="0" y="4409496"/>
        <a:ext cx="3047999" cy="568693"/>
      </dsp:txXfrm>
    </dsp:sp>
    <dsp:sp modelId="{8440C757-B86D-43A6-9462-D90DBE836722}">
      <dsp:nvSpPr>
        <dsp:cNvPr id="0" name=""/>
        <dsp:cNvSpPr/>
      </dsp:nvSpPr>
      <dsp:spPr>
        <a:xfrm>
          <a:off x="3048000" y="4409496"/>
          <a:ext cx="3047999" cy="5686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forward VM and generate T-con </a:t>
          </a:r>
          <a:endParaRPr lang="en-US" sz="1200" kern="1200" dirty="0"/>
        </a:p>
      </dsp:txBody>
      <dsp:txXfrm>
        <a:off x="3048000" y="4409496"/>
        <a:ext cx="3047999" cy="568693"/>
      </dsp:txXfrm>
    </dsp:sp>
    <dsp:sp modelId="{75E8A124-2BEE-4403-939D-1440B8955451}">
      <dsp:nvSpPr>
        <dsp:cNvPr id="0" name=""/>
        <dsp:cNvSpPr/>
      </dsp:nvSpPr>
      <dsp:spPr>
        <a:xfrm rot="10800000">
          <a:off x="0" y="1883754"/>
          <a:ext cx="6096000" cy="19014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MSA or CNA Evaluate the message</a:t>
          </a:r>
          <a:endParaRPr lang="en-US" sz="2400" kern="1200" dirty="0"/>
        </a:p>
      </dsp:txBody>
      <dsp:txXfrm>
        <a:off x="0" y="1883754"/>
        <a:ext cx="6096000" cy="667396"/>
      </dsp:txXfrm>
    </dsp:sp>
    <dsp:sp modelId="{5F03A04E-CE78-4FC4-AECE-77A99695DE41}">
      <dsp:nvSpPr>
        <dsp:cNvPr id="0" name=""/>
        <dsp:cNvSpPr/>
      </dsp:nvSpPr>
      <dsp:spPr>
        <a:xfrm>
          <a:off x="0" y="2551151"/>
          <a:ext cx="3047999" cy="5685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Ensure clinic and provider enrollment</a:t>
          </a:r>
          <a:endParaRPr lang="en-US" sz="1200" kern="1200" dirty="0"/>
        </a:p>
      </dsp:txBody>
      <dsp:txXfrm>
        <a:off x="0" y="2551151"/>
        <a:ext cx="3047999" cy="568522"/>
      </dsp:txXfrm>
    </dsp:sp>
    <dsp:sp modelId="{9B930EAB-6CFB-41F3-87CA-B48CFBA4325B}">
      <dsp:nvSpPr>
        <dsp:cNvPr id="0" name=""/>
        <dsp:cNvSpPr/>
      </dsp:nvSpPr>
      <dsp:spPr>
        <a:xfrm>
          <a:off x="3048000" y="2551151"/>
          <a:ext cx="3047999" cy="5685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Accept patient as VM enrollee</a:t>
          </a:r>
          <a:endParaRPr lang="en-US" sz="1200" kern="1200" dirty="0"/>
        </a:p>
      </dsp:txBody>
      <dsp:txXfrm>
        <a:off x="3048000" y="2551151"/>
        <a:ext cx="3047999" cy="568522"/>
      </dsp:txXfrm>
    </dsp:sp>
    <dsp:sp modelId="{41BB5266-6EA7-4213-A690-26E4762EF13B}">
      <dsp:nvSpPr>
        <dsp:cNvPr id="0" name=""/>
        <dsp:cNvSpPr/>
      </dsp:nvSpPr>
      <dsp:spPr>
        <a:xfrm rot="10800000">
          <a:off x="0" y="884"/>
          <a:ext cx="6096000" cy="19014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Patient Sends virtual Message</a:t>
          </a:r>
          <a:endParaRPr lang="en-US" sz="2400" kern="1200" dirty="0"/>
        </a:p>
      </dsp:txBody>
      <dsp:txXfrm>
        <a:off x="0" y="884"/>
        <a:ext cx="6096000" cy="667396"/>
      </dsp:txXfrm>
    </dsp:sp>
    <dsp:sp modelId="{4BBF47A4-129C-42AB-B2D0-5443571AE3E2}">
      <dsp:nvSpPr>
        <dsp:cNvPr id="0" name=""/>
        <dsp:cNvSpPr/>
      </dsp:nvSpPr>
      <dsp:spPr>
        <a:xfrm>
          <a:off x="0" y="668281"/>
          <a:ext cx="3047999" cy="5685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Administrative</a:t>
          </a:r>
          <a:endParaRPr lang="en-US" sz="1200" kern="1200" dirty="0"/>
        </a:p>
      </dsp:txBody>
      <dsp:txXfrm>
        <a:off x="0" y="668281"/>
        <a:ext cx="3047999" cy="568522"/>
      </dsp:txXfrm>
    </dsp:sp>
    <dsp:sp modelId="{E3979D4B-036E-40DE-882D-8795D5DBBB78}">
      <dsp:nvSpPr>
        <dsp:cNvPr id="0" name=""/>
        <dsp:cNvSpPr/>
      </dsp:nvSpPr>
      <dsp:spPr>
        <a:xfrm>
          <a:off x="3048000" y="668281"/>
          <a:ext cx="3047999" cy="5685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Clinical</a:t>
          </a:r>
          <a:endParaRPr lang="en-US" sz="1200" kern="1200" dirty="0"/>
        </a:p>
      </dsp:txBody>
      <dsp:txXfrm>
        <a:off x="3048000" y="668281"/>
        <a:ext cx="3047999" cy="5685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C9BCE9-DE7D-4D47-B7B2-FCA1A79530F3}">
      <dsp:nvSpPr>
        <dsp:cNvPr id="0" name=""/>
        <dsp:cNvSpPr/>
      </dsp:nvSpPr>
      <dsp:spPr>
        <a:xfrm>
          <a:off x="0" y="3059187"/>
          <a:ext cx="6096000" cy="1004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Forward to Provider for completion</a:t>
          </a:r>
          <a:endParaRPr lang="en-US" sz="1900" kern="1200" dirty="0"/>
        </a:p>
      </dsp:txBody>
      <dsp:txXfrm>
        <a:off x="0" y="3059187"/>
        <a:ext cx="6096000" cy="542210"/>
      </dsp:txXfrm>
    </dsp:sp>
    <dsp:sp modelId="{E81BC869-7542-45BF-9882-8BCACF6610DB}">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Provider reviews data and signs and closed T-con</a:t>
          </a:r>
          <a:endParaRPr lang="en-US" sz="1500" kern="1200" dirty="0"/>
        </a:p>
      </dsp:txBody>
      <dsp:txXfrm>
        <a:off x="0" y="3581316"/>
        <a:ext cx="3047999" cy="461883"/>
      </dsp:txXfrm>
    </dsp:sp>
    <dsp:sp modelId="{61A689FA-C66F-4B2E-B66B-1307D2546D4E}">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Provider write VM message and sends to patient</a:t>
          </a:r>
          <a:endParaRPr lang="en-US" sz="1500" kern="1200" dirty="0"/>
        </a:p>
      </dsp:txBody>
      <dsp:txXfrm>
        <a:off x="3048000" y="3581316"/>
        <a:ext cx="3047999" cy="461883"/>
      </dsp:txXfrm>
    </dsp:sp>
    <dsp:sp modelId="{5051E441-1714-4128-B579-9CBDEA7A89FC}">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T-con and VM forwarded to provider specific RN’s box</a:t>
          </a:r>
          <a:endParaRPr lang="en-US" sz="1900" kern="1200" dirty="0"/>
        </a:p>
      </dsp:txBody>
      <dsp:txXfrm>
        <a:off x="0" y="1529953"/>
        <a:ext cx="6096000" cy="542047"/>
      </dsp:txXfrm>
    </dsp:sp>
    <dsp:sp modelId="{4D62B775-1D5A-47E8-ADA2-0E6404749296}">
      <dsp:nvSpPr>
        <dsp:cNvPr id="0" name=""/>
        <dsp:cNvSpPr/>
      </dsp:nvSpPr>
      <dsp:spPr>
        <a:xfrm>
          <a:off x="0" y="2072001"/>
          <a:ext cx="6096000"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RN reviews T-con and adds in appropriate data for completion and puts in order</a:t>
          </a:r>
          <a:endParaRPr lang="en-US" sz="1500" kern="1200" dirty="0"/>
        </a:p>
      </dsp:txBody>
      <dsp:txXfrm>
        <a:off x="0" y="2072001"/>
        <a:ext cx="6096000" cy="461744"/>
      </dsp:txXfrm>
    </dsp:sp>
    <dsp:sp modelId="{9875DA56-96B4-4C67-9907-FDF11926FAD9}">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CNA or LPN assigned to prescription renewals opens VM</a:t>
          </a:r>
          <a:endParaRPr lang="en-US" sz="1900" kern="1200" dirty="0"/>
        </a:p>
      </dsp:txBody>
      <dsp:txXfrm>
        <a:off x="0" y="718"/>
        <a:ext cx="6096000" cy="542047"/>
      </dsp:txXfrm>
    </dsp:sp>
    <dsp:sp modelId="{106171F7-3676-42CA-A19D-C6727B0DCE4C}">
      <dsp:nvSpPr>
        <dsp:cNvPr id="0" name=""/>
        <dsp:cNvSpPr/>
      </dsp:nvSpPr>
      <dsp:spPr>
        <a:xfrm>
          <a:off x="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Create T-con</a:t>
          </a:r>
          <a:endParaRPr lang="en-US" sz="1500" kern="1200" dirty="0"/>
        </a:p>
      </dsp:txBody>
      <dsp:txXfrm>
        <a:off x="0" y="542766"/>
        <a:ext cx="3047999" cy="461744"/>
      </dsp:txXfrm>
    </dsp:sp>
    <dsp:sp modelId="{7B7A22D1-6176-435B-85F0-4FB9008C61B3}">
      <dsp:nvSpPr>
        <dsp:cNvPr id="0" name=""/>
        <dsp:cNvSpPr/>
      </dsp:nvSpPr>
      <dsp:spPr>
        <a:xfrm>
          <a:off x="304800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Send message to patient that request has been forwarded to nurse</a:t>
          </a:r>
          <a:endParaRPr lang="en-US" sz="1500" kern="1200" dirty="0"/>
        </a:p>
      </dsp:txBody>
      <dsp:txXfrm>
        <a:off x="3048000" y="542766"/>
        <a:ext cx="3047999" cy="4617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B9D877-0E3D-4577-B77F-91E77A7B8D52}">
      <dsp:nvSpPr>
        <dsp:cNvPr id="0" name=""/>
        <dsp:cNvSpPr/>
      </dsp:nvSpPr>
      <dsp:spPr>
        <a:xfrm>
          <a:off x="0" y="3059187"/>
          <a:ext cx="6096000" cy="1004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Provider will open T-con and VM</a:t>
          </a:r>
          <a:endParaRPr lang="en-US" sz="1700" kern="1200" dirty="0"/>
        </a:p>
      </dsp:txBody>
      <dsp:txXfrm>
        <a:off x="0" y="3059187"/>
        <a:ext cx="6096000" cy="542210"/>
      </dsp:txXfrm>
    </dsp:sp>
    <dsp:sp modelId="{2222C48B-534C-467D-B7D0-EAC26CCFB263}">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Provider will complete T-con and close out or forward to nurse for additional data collection or patient appointment</a:t>
          </a:r>
          <a:endParaRPr lang="en-US" sz="1000" kern="1200" dirty="0"/>
        </a:p>
      </dsp:txBody>
      <dsp:txXfrm>
        <a:off x="0" y="3581316"/>
        <a:ext cx="3047999" cy="461883"/>
      </dsp:txXfrm>
    </dsp:sp>
    <dsp:sp modelId="{599459B4-17FA-4180-9747-0E918639D4A4}">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If T-con completed provider will complete VM and forward answer to patient</a:t>
          </a:r>
          <a:endParaRPr lang="en-US" sz="1000" kern="1200" dirty="0"/>
        </a:p>
      </dsp:txBody>
      <dsp:txXfrm>
        <a:off x="3048000" y="3581316"/>
        <a:ext cx="3047999" cy="461883"/>
      </dsp:txXfrm>
    </dsp:sp>
    <dsp:sp modelId="{9D349DA3-124F-4EAB-9AEB-91A9F2484E07}">
      <dsp:nvSpPr>
        <dsp:cNvPr id="0" name=""/>
        <dsp:cNvSpPr/>
      </dsp:nvSpPr>
      <dsp:spPr>
        <a:xfrm rot="10800000">
          <a:off x="0" y="1498603"/>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RN will open T-con</a:t>
          </a:r>
          <a:endParaRPr lang="en-US" sz="1700" kern="1200" dirty="0"/>
        </a:p>
      </dsp:txBody>
      <dsp:txXfrm>
        <a:off x="0" y="1498603"/>
        <a:ext cx="6096000" cy="542047"/>
      </dsp:txXfrm>
    </dsp:sp>
    <dsp:sp modelId="{2455D1E8-B075-445D-833D-F2E0A2B1A4E6}">
      <dsp:nvSpPr>
        <dsp:cNvPr id="0" name=""/>
        <dsp:cNvSpPr/>
      </dsp:nvSpPr>
      <dsp:spPr>
        <a:xfrm>
          <a:off x="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If minor illness nurse may answer VM, generate T-con and then close out</a:t>
          </a:r>
        </a:p>
      </dsp:txBody>
      <dsp:txXfrm>
        <a:off x="0" y="2072001"/>
        <a:ext cx="3047999" cy="461744"/>
      </dsp:txXfrm>
    </dsp:sp>
    <dsp:sp modelId="{DBFD834D-D7DB-4591-AA16-4275A9D8E3B9}">
      <dsp:nvSpPr>
        <dsp:cNvPr id="0" name=""/>
        <dsp:cNvSpPr/>
      </dsp:nvSpPr>
      <dsp:spPr>
        <a:xfrm>
          <a:off x="304800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If it requires provider involvement pertinent data will be collected and T-con and VM will be forward to provider</a:t>
          </a:r>
          <a:endParaRPr lang="en-US" sz="1000" kern="1200" dirty="0"/>
        </a:p>
      </dsp:txBody>
      <dsp:txXfrm>
        <a:off x="3048000" y="2072001"/>
        <a:ext cx="3047999" cy="461744"/>
      </dsp:txXfrm>
    </dsp:sp>
    <dsp:sp modelId="{1233AE41-E821-4EF8-B179-70DB785CF319}">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MSA or CAN will open message and ensure it truly is a clinical questions</a:t>
          </a:r>
          <a:endParaRPr lang="en-US" sz="1700" kern="1200" dirty="0"/>
        </a:p>
      </dsp:txBody>
      <dsp:txXfrm>
        <a:off x="0" y="718"/>
        <a:ext cx="6096000" cy="542047"/>
      </dsp:txXfrm>
    </dsp:sp>
    <dsp:sp modelId="{F3AE6950-EF12-4630-842C-12BBE255D8EB}">
      <dsp:nvSpPr>
        <dsp:cNvPr id="0" name=""/>
        <dsp:cNvSpPr/>
      </dsp:nvSpPr>
      <dsp:spPr>
        <a:xfrm>
          <a:off x="0" y="505877"/>
          <a:ext cx="3047999" cy="5355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Immediate message will be sent to patient that the RN has been notified and VM will be forwarded to Provider’s RN box</a:t>
          </a:r>
          <a:endParaRPr lang="en-US" sz="1000" kern="1200" dirty="0"/>
        </a:p>
      </dsp:txBody>
      <dsp:txXfrm>
        <a:off x="0" y="505877"/>
        <a:ext cx="3047999" cy="535522"/>
      </dsp:txXfrm>
    </dsp:sp>
    <dsp:sp modelId="{D0A7BE6D-F841-4F92-8CCD-2E107F04D99C}">
      <dsp:nvSpPr>
        <dsp:cNvPr id="0" name=""/>
        <dsp:cNvSpPr/>
      </dsp:nvSpPr>
      <dsp:spPr>
        <a:xfrm>
          <a:off x="304800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T-con will be generated and pertinent data will be cut and pasted into T-con</a:t>
          </a:r>
          <a:endParaRPr lang="en-US" sz="1000" kern="1200" dirty="0"/>
        </a:p>
      </dsp:txBody>
      <dsp:txXfrm>
        <a:off x="3048000" y="542766"/>
        <a:ext cx="3047999" cy="4617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0.13081</cdr:x>
      <cdr:y>0.08826</cdr:y>
    </cdr:from>
    <cdr:to>
      <cdr:x>0.72854</cdr:x>
      <cdr:y>0.23358</cdr:y>
    </cdr:to>
    <cdr:sp macro="" textlink="">
      <cdr:nvSpPr>
        <cdr:cNvPr id="5" name="TextBox 4"/>
        <cdr:cNvSpPr txBox="1"/>
      </cdr:nvSpPr>
      <cdr:spPr>
        <a:xfrm xmlns:a="http://schemas.openxmlformats.org/drawingml/2006/main">
          <a:off x="1133956" y="555337"/>
          <a:ext cx="5181550" cy="9143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800" b="1" dirty="0"/>
            <a:t>Medical Home Utilization Statistics</a:t>
          </a:r>
        </a:p>
        <a:p xmlns:a="http://schemas.openxmlformats.org/drawingml/2006/main">
          <a:pPr algn="l"/>
          <a:r>
            <a:rPr lang="en-US" sz="1800" b="1" dirty="0"/>
            <a:t>Messaging</a:t>
          </a:r>
          <a:r>
            <a:rPr lang="en-US" sz="1800" b="1" baseline="0" dirty="0"/>
            <a:t> May 2009-July 2010</a:t>
          </a:r>
        </a:p>
      </cdr:txBody>
    </cdr:sp>
  </cdr:relSizeAnchor>
  <cdr:relSizeAnchor xmlns:cdr="http://schemas.openxmlformats.org/drawingml/2006/chartDrawing">
    <cdr:from>
      <cdr:x>0</cdr:x>
      <cdr:y>0</cdr:y>
    </cdr:from>
    <cdr:to>
      <cdr:x>0.00281</cdr:x>
      <cdr:y>0.00388</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0.36958</cdr:x>
      <cdr:y>0.5948</cdr:y>
    </cdr:from>
    <cdr:to>
      <cdr:x>0.45504</cdr:x>
      <cdr:y>0.68348</cdr:y>
    </cdr:to>
    <cdr:sp macro="" textlink="">
      <cdr:nvSpPr>
        <cdr:cNvPr id="7" name="TextBox 6"/>
        <cdr:cNvSpPr txBox="1"/>
      </cdr:nvSpPr>
      <cdr:spPr>
        <a:xfrm xmlns:a="http://schemas.openxmlformats.org/drawingml/2006/main">
          <a:off x="3203809" y="3742642"/>
          <a:ext cx="740828" cy="557999"/>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n-US" sz="1000"/>
            <a:t>H1N1</a:t>
          </a:r>
          <a:r>
            <a:rPr lang="en-US" sz="1000" baseline="0"/>
            <a:t> Broadcast Message</a:t>
          </a:r>
          <a:endParaRPr lang="en-US" sz="1000"/>
        </a:p>
      </cdr:txBody>
    </cdr:sp>
  </cdr:relSizeAnchor>
  <cdr:relSizeAnchor xmlns:cdr="http://schemas.openxmlformats.org/drawingml/2006/chartDrawing">
    <cdr:from>
      <cdr:x>0.38513</cdr:x>
      <cdr:y>0.68502</cdr:y>
    </cdr:from>
    <cdr:to>
      <cdr:x>0.40178</cdr:x>
      <cdr:y>0.77064</cdr:y>
    </cdr:to>
    <cdr:sp macro="" textlink="">
      <cdr:nvSpPr>
        <cdr:cNvPr id="8" name="Line 55"/>
        <cdr:cNvSpPr>
          <a:spLocks xmlns:a="http://schemas.openxmlformats.org/drawingml/2006/main" noChangeShapeType="1"/>
        </cdr:cNvSpPr>
      </cdr:nvSpPr>
      <cdr:spPr bwMode="auto">
        <a:xfrm xmlns:a="http://schemas.openxmlformats.org/drawingml/2006/main" flipH="1">
          <a:off x="3338559" y="4310304"/>
          <a:ext cx="144350" cy="538787"/>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ffectLst xmlns:a="http://schemas.openxmlformats.org/drawingml/2006/main"/>
      </cdr:spPr>
    </cdr:sp>
  </cdr:relSizeAnchor>
  <cdr:relSizeAnchor xmlns:cdr="http://schemas.openxmlformats.org/drawingml/2006/chartDrawing">
    <cdr:from>
      <cdr:x>0.45505</cdr:x>
      <cdr:y>0.6529</cdr:y>
    </cdr:from>
    <cdr:to>
      <cdr:x>0.52275</cdr:x>
      <cdr:y>0.68807</cdr:y>
    </cdr:to>
    <cdr:sp macro="" textlink="">
      <cdr:nvSpPr>
        <cdr:cNvPr id="9" name="Line 55"/>
        <cdr:cNvSpPr>
          <a:spLocks xmlns:a="http://schemas.openxmlformats.org/drawingml/2006/main" noChangeShapeType="1"/>
        </cdr:cNvSpPr>
      </cdr:nvSpPr>
      <cdr:spPr bwMode="auto">
        <a:xfrm xmlns:a="http://schemas.openxmlformats.org/drawingml/2006/main">
          <a:off x="3944721" y="4108215"/>
          <a:ext cx="586869" cy="22133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ffectLst xmlns:a="http://schemas.openxmlformats.org/drawingml/2006/main"/>
      </cdr:spPr>
    </cdr:sp>
  </cdr:relSizeAnchor>
  <cdr:relSizeAnchor xmlns:cdr="http://schemas.openxmlformats.org/drawingml/2006/chartDrawing">
    <cdr:from>
      <cdr:x>0</cdr:x>
      <cdr:y>0</cdr:y>
    </cdr:from>
    <cdr:to>
      <cdr:x>0.00281</cdr:x>
      <cdr:y>0.00388</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0.55383</cdr:x>
      <cdr:y>0.52906</cdr:y>
    </cdr:from>
    <cdr:to>
      <cdr:x>0.64817</cdr:x>
      <cdr:y>0.61927</cdr:y>
    </cdr:to>
    <cdr:sp macro="" textlink="">
      <cdr:nvSpPr>
        <cdr:cNvPr id="11" name="TextBox 10"/>
        <cdr:cNvSpPr txBox="1"/>
      </cdr:nvSpPr>
      <cdr:spPr>
        <a:xfrm xmlns:a="http://schemas.openxmlformats.org/drawingml/2006/main">
          <a:off x="4800991" y="3328976"/>
          <a:ext cx="817807" cy="567626"/>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000">
              <a:solidFill>
                <a:schemeClr val="dk1"/>
              </a:solidFill>
              <a:latin typeface="+mn-lt"/>
              <a:ea typeface="+mn-ea"/>
              <a:cs typeface="+mn-cs"/>
            </a:rPr>
            <a:t>Fed Gov't</a:t>
          </a:r>
          <a:r>
            <a:rPr lang="en-US" sz="1000" baseline="0">
              <a:solidFill>
                <a:schemeClr val="dk1"/>
              </a:solidFill>
              <a:latin typeface="+mn-lt"/>
              <a:ea typeface="+mn-ea"/>
              <a:cs typeface="+mn-cs"/>
            </a:rPr>
            <a:t> Closure Message</a:t>
          </a:r>
          <a:endParaRPr lang="en-US" sz="1000">
            <a:solidFill>
              <a:schemeClr val="dk1"/>
            </a:solidFill>
            <a:latin typeface="+mn-lt"/>
            <a:ea typeface="+mn-ea"/>
            <a:cs typeface="+mn-cs"/>
          </a:endParaRPr>
        </a:p>
        <a:p xmlns:a="http://schemas.openxmlformats.org/drawingml/2006/main">
          <a:endParaRPr lang="en-US" sz="1100"/>
        </a:p>
      </cdr:txBody>
    </cdr:sp>
  </cdr:relSizeAnchor>
  <cdr:relSizeAnchor xmlns:cdr="http://schemas.openxmlformats.org/drawingml/2006/chartDrawing">
    <cdr:from>
      <cdr:x>0.59489</cdr:x>
      <cdr:y>0.6208</cdr:y>
    </cdr:from>
    <cdr:to>
      <cdr:x>0.62819</cdr:x>
      <cdr:y>0.65902</cdr:y>
    </cdr:to>
    <cdr:sp macro="" textlink="">
      <cdr:nvSpPr>
        <cdr:cNvPr id="12" name="Line 55"/>
        <cdr:cNvSpPr>
          <a:spLocks xmlns:a="http://schemas.openxmlformats.org/drawingml/2006/main" noChangeShapeType="1"/>
        </cdr:cNvSpPr>
      </cdr:nvSpPr>
      <cdr:spPr bwMode="auto">
        <a:xfrm xmlns:a="http://schemas.openxmlformats.org/drawingml/2006/main">
          <a:off x="5156970" y="3906212"/>
          <a:ext cx="288636" cy="24053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ffectLst xmlns:a="http://schemas.openxmlformats.org/drawingml/2006/main"/>
      </cdr:spPr>
    </cdr:sp>
  </cdr:relSizeAnchor>
  <cdr:relSizeAnchor xmlns:cdr="http://schemas.openxmlformats.org/drawingml/2006/chartDrawing">
    <cdr:from>
      <cdr:x>0.42397</cdr:x>
      <cdr:y>0.38838</cdr:y>
    </cdr:from>
    <cdr:to>
      <cdr:x>0.53385</cdr:x>
      <cdr:y>0.53364</cdr:y>
    </cdr:to>
    <cdr:sp macro="" textlink="">
      <cdr:nvSpPr>
        <cdr:cNvPr id="13" name="TextBox 12"/>
        <cdr:cNvSpPr txBox="1"/>
      </cdr:nvSpPr>
      <cdr:spPr>
        <a:xfrm xmlns:a="http://schemas.openxmlformats.org/drawingml/2006/main">
          <a:off x="3675280" y="2443824"/>
          <a:ext cx="952518" cy="914016"/>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000">
              <a:solidFill>
                <a:schemeClr val="dk1"/>
              </a:solidFill>
              <a:latin typeface="+mn-lt"/>
              <a:ea typeface="+mn-ea"/>
              <a:cs typeface="+mn-cs"/>
            </a:rPr>
            <a:t>NNMCs 2010 Patient Services</a:t>
          </a:r>
          <a:r>
            <a:rPr lang="en-US" sz="1000" baseline="0">
              <a:solidFill>
                <a:schemeClr val="dk1"/>
              </a:solidFill>
              <a:latin typeface="+mn-lt"/>
              <a:ea typeface="+mn-ea"/>
              <a:cs typeface="+mn-cs"/>
            </a:rPr>
            <a:t> Guide/Phone Directory</a:t>
          </a:r>
          <a:endParaRPr lang="en-US" sz="1000"/>
        </a:p>
        <a:p xmlns:a="http://schemas.openxmlformats.org/drawingml/2006/main">
          <a:endParaRPr lang="en-US" sz="1100"/>
        </a:p>
      </cdr:txBody>
    </cdr:sp>
  </cdr:relSizeAnchor>
  <cdr:relSizeAnchor xmlns:cdr="http://schemas.openxmlformats.org/drawingml/2006/chartDrawing">
    <cdr:from>
      <cdr:x>0.48169</cdr:x>
      <cdr:y>0.53517</cdr:y>
    </cdr:from>
    <cdr:to>
      <cdr:x>0.58158</cdr:x>
      <cdr:y>0.71713</cdr:y>
    </cdr:to>
    <cdr:sp macro="" textlink="">
      <cdr:nvSpPr>
        <cdr:cNvPr id="14" name="Line 55"/>
        <cdr:cNvSpPr>
          <a:spLocks xmlns:a="http://schemas.openxmlformats.org/drawingml/2006/main" noChangeShapeType="1"/>
        </cdr:cNvSpPr>
      </cdr:nvSpPr>
      <cdr:spPr bwMode="auto">
        <a:xfrm xmlns:a="http://schemas.openxmlformats.org/drawingml/2006/main">
          <a:off x="4175607" y="3367424"/>
          <a:ext cx="865908" cy="114492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ffectLst xmlns:a="http://schemas.openxmlformats.org/drawingml/2006/main"/>
      </cdr:spPr>
    </cdr:sp>
  </cdr:relSizeAnchor>
  <cdr:relSizeAnchor xmlns:cdr="http://schemas.openxmlformats.org/drawingml/2006/chartDrawing">
    <cdr:from>
      <cdr:x>0</cdr:x>
      <cdr:y>0</cdr:y>
    </cdr:from>
    <cdr:to>
      <cdr:x>0.00281</cdr:x>
      <cdr:y>0.00388</cdr:y>
    </cdr:to>
    <cdr:pic>
      <cdr:nvPicPr>
        <cdr:cNvPr id="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0.6515</cdr:x>
      <cdr:y>0.43272</cdr:y>
    </cdr:from>
    <cdr:to>
      <cdr:x>0.72031</cdr:x>
      <cdr:y>0.52208</cdr:y>
    </cdr:to>
    <cdr:sp macro="" textlink="">
      <cdr:nvSpPr>
        <cdr:cNvPr id="20" name="TextBox 1"/>
        <cdr:cNvSpPr txBox="1"/>
      </cdr:nvSpPr>
      <cdr:spPr>
        <a:xfrm xmlns:a="http://schemas.openxmlformats.org/drawingml/2006/main">
          <a:off x="5647670" y="2722781"/>
          <a:ext cx="596494" cy="562278"/>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solidFill>
            <a:sysClr val="windowText" lastClr="000000"/>
          </a:solidFill>
          <a:prstDash val="solid"/>
        </a:ln>
        <a:effectLst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000" b="0" i="0" baseline="0">
              <a:solidFill>
                <a:sysClr val="windowText" lastClr="000000"/>
              </a:solidFill>
              <a:latin typeface="Calibri"/>
            </a:rPr>
            <a:t>DEERS/RAPIDS Update</a:t>
          </a:r>
          <a:endParaRPr lang="en-US" sz="1000"/>
        </a:p>
      </cdr:txBody>
    </cdr:sp>
  </cdr:relSizeAnchor>
  <cdr:relSizeAnchor xmlns:cdr="http://schemas.openxmlformats.org/drawingml/2006/chartDrawing">
    <cdr:from>
      <cdr:x>0.6859</cdr:x>
      <cdr:y>0.52294</cdr:y>
    </cdr:from>
    <cdr:to>
      <cdr:x>0.68701</cdr:x>
      <cdr:y>0.57034</cdr:y>
    </cdr:to>
    <cdr:sp macro="" textlink="">
      <cdr:nvSpPr>
        <cdr:cNvPr id="21" name="Line 55"/>
        <cdr:cNvSpPr>
          <a:spLocks xmlns:a="http://schemas.openxmlformats.org/drawingml/2006/main" noChangeShapeType="1"/>
        </cdr:cNvSpPr>
      </cdr:nvSpPr>
      <cdr:spPr bwMode="auto">
        <a:xfrm xmlns:a="http://schemas.openxmlformats.org/drawingml/2006/main">
          <a:off x="5945909" y="3290455"/>
          <a:ext cx="9620" cy="298257"/>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ffectLst xmlns:a="http://schemas.openxmlformats.org/drawingml/2006/main"/>
      </cdr:spPr>
    </cdr:sp>
  </cdr:relSizeAnchor>
  <cdr:relSizeAnchor xmlns:cdr="http://schemas.openxmlformats.org/drawingml/2006/chartDrawing">
    <cdr:from>
      <cdr:x>0</cdr:x>
      <cdr:y>0</cdr:y>
    </cdr:from>
    <cdr:to>
      <cdr:x>0.00281</cdr:x>
      <cdr:y>0.00388</cdr:y>
    </cdr:to>
    <cdr:pic>
      <cdr:nvPicPr>
        <cdr:cNvPr id="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0.5505</cdr:x>
      <cdr:y>0.23242</cdr:y>
    </cdr:from>
    <cdr:to>
      <cdr:x>0.83907</cdr:x>
      <cdr:y>0.28287</cdr:y>
    </cdr:to>
    <cdr:sp macro="" textlink="">
      <cdr:nvSpPr>
        <cdr:cNvPr id="24" name="TextBox 23"/>
        <cdr:cNvSpPr txBox="1"/>
      </cdr:nvSpPr>
      <cdr:spPr>
        <a:xfrm xmlns:a="http://schemas.openxmlformats.org/drawingml/2006/main">
          <a:off x="4772121" y="1462424"/>
          <a:ext cx="2501515" cy="317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0.53385</cdr:x>
      <cdr:y>0.24312</cdr:y>
    </cdr:from>
    <cdr:to>
      <cdr:x>0.86459</cdr:x>
      <cdr:y>0.29052</cdr:y>
    </cdr:to>
    <cdr:sp macro="" textlink="">
      <cdr:nvSpPr>
        <cdr:cNvPr id="25" name="TextBox 24"/>
        <cdr:cNvSpPr txBox="1"/>
      </cdr:nvSpPr>
      <cdr:spPr>
        <a:xfrm xmlns:a="http://schemas.openxmlformats.org/drawingml/2006/main">
          <a:off x="4627803" y="1529773"/>
          <a:ext cx="2867121" cy="298257"/>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0" i="0" baseline="0">
              <a:solidFill>
                <a:schemeClr val="dk1"/>
              </a:solidFill>
              <a:latin typeface="+mn-lt"/>
              <a:ea typeface="+mn-ea"/>
              <a:cs typeface="+mn-cs"/>
            </a:rPr>
            <a:t>Diabetes and Clinical Pharmacist are ONLINE</a:t>
          </a:r>
          <a:endParaRPr lang="en-US" sz="1100">
            <a:solidFill>
              <a:schemeClr val="dk1"/>
            </a:solidFill>
            <a:latin typeface="+mn-lt"/>
            <a:ea typeface="+mn-ea"/>
            <a:cs typeface="+mn-cs"/>
          </a:endParaRPr>
        </a:p>
        <a:p xmlns:a="http://schemas.openxmlformats.org/drawingml/2006/main">
          <a:endParaRPr lang="en-US" sz="1100"/>
        </a:p>
      </cdr:txBody>
    </cdr:sp>
  </cdr:relSizeAnchor>
  <cdr:relSizeAnchor xmlns:cdr="http://schemas.openxmlformats.org/drawingml/2006/chartDrawing">
    <cdr:from>
      <cdr:x>0.79689</cdr:x>
      <cdr:y>0.28899</cdr:y>
    </cdr:from>
    <cdr:to>
      <cdr:x>0.8313</cdr:x>
      <cdr:y>0.32263</cdr:y>
    </cdr:to>
    <cdr:sp macro="" textlink="">
      <cdr:nvSpPr>
        <cdr:cNvPr id="27" name="Line 55"/>
        <cdr:cNvSpPr>
          <a:spLocks xmlns:a="http://schemas.openxmlformats.org/drawingml/2006/main" noChangeShapeType="1"/>
        </cdr:cNvSpPr>
      </cdr:nvSpPr>
      <cdr:spPr bwMode="auto">
        <a:xfrm xmlns:a="http://schemas.openxmlformats.org/drawingml/2006/main">
          <a:off x="6908030" y="1818409"/>
          <a:ext cx="298258" cy="211667"/>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ffectLst xmlns:a="http://schemas.openxmlformats.org/drawingml/2006/main"/>
      </cdr:spPr>
    </cdr:sp>
  </cdr:relSizeAnchor>
  <cdr:relSizeAnchor xmlns:cdr="http://schemas.openxmlformats.org/drawingml/2006/chartDrawing">
    <cdr:from>
      <cdr:x>0.63041</cdr:x>
      <cdr:y>0.33945</cdr:y>
    </cdr:from>
    <cdr:to>
      <cdr:x>0.81132</cdr:x>
      <cdr:y>0.41284</cdr:y>
    </cdr:to>
    <cdr:sp macro="" textlink="">
      <cdr:nvSpPr>
        <cdr:cNvPr id="28" name="TextBox 27"/>
        <cdr:cNvSpPr txBox="1"/>
      </cdr:nvSpPr>
      <cdr:spPr>
        <a:xfrm xmlns:a="http://schemas.openxmlformats.org/drawingml/2006/main">
          <a:off x="5464848" y="2135909"/>
          <a:ext cx="1568258" cy="461818"/>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a:solidFill>
                <a:schemeClr val="dk1"/>
              </a:solidFill>
              <a:latin typeface="+mn-lt"/>
              <a:ea typeface="+mn-ea"/>
              <a:cs typeface="+mn-cs"/>
            </a:rPr>
            <a:t>Chronic</a:t>
          </a:r>
          <a:r>
            <a:rPr lang="en-US" sz="1100" baseline="0">
              <a:solidFill>
                <a:schemeClr val="dk1"/>
              </a:solidFill>
              <a:latin typeface="+mn-lt"/>
              <a:ea typeface="+mn-ea"/>
              <a:cs typeface="+mn-cs"/>
            </a:rPr>
            <a:t> Disease Mgmt Workshop</a:t>
          </a:r>
          <a:endParaRPr lang="en-US" sz="1100">
            <a:solidFill>
              <a:schemeClr val="dk1"/>
            </a:solidFill>
            <a:latin typeface="+mn-lt"/>
            <a:ea typeface="+mn-ea"/>
            <a:cs typeface="+mn-cs"/>
          </a:endParaRPr>
        </a:p>
        <a:p xmlns:a="http://schemas.openxmlformats.org/drawingml/2006/main">
          <a:endParaRPr lang="en-US" sz="1100"/>
        </a:p>
      </cdr:txBody>
    </cdr:sp>
  </cdr:relSizeAnchor>
  <cdr:relSizeAnchor xmlns:cdr="http://schemas.openxmlformats.org/drawingml/2006/chartDrawing">
    <cdr:from>
      <cdr:x>0.74917</cdr:x>
      <cdr:y>0.41131</cdr:y>
    </cdr:from>
    <cdr:to>
      <cdr:x>0.78912</cdr:x>
      <cdr:y>0.51682</cdr:y>
    </cdr:to>
    <cdr:sp macro="" textlink="">
      <cdr:nvSpPr>
        <cdr:cNvPr id="29" name="Line 55"/>
        <cdr:cNvSpPr>
          <a:spLocks xmlns:a="http://schemas.openxmlformats.org/drawingml/2006/main" noChangeShapeType="1"/>
        </cdr:cNvSpPr>
      </cdr:nvSpPr>
      <cdr:spPr bwMode="auto">
        <a:xfrm xmlns:a="http://schemas.openxmlformats.org/drawingml/2006/main">
          <a:off x="6494319" y="2588106"/>
          <a:ext cx="346362" cy="66386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ffectLst xmlns:a="http://schemas.openxmlformats.org/drawingml/2006/main"/>
      </cdr:spPr>
    </cdr:sp>
  </cdr:relSizeAnchor>
  <cdr:relSizeAnchor xmlns:cdr="http://schemas.openxmlformats.org/drawingml/2006/chartDrawing">
    <cdr:from>
      <cdr:x>0.71091</cdr:x>
      <cdr:y>0.55404</cdr:y>
    </cdr:from>
    <cdr:to>
      <cdr:x>0.81529</cdr:x>
      <cdr:y>0.62064</cdr:y>
    </cdr:to>
    <cdr:sp macro="" textlink="">
      <cdr:nvSpPr>
        <cdr:cNvPr id="30" name="TextBox 1"/>
        <cdr:cNvSpPr txBox="1"/>
      </cdr:nvSpPr>
      <cdr:spPr>
        <a:xfrm xmlns:a="http://schemas.openxmlformats.org/drawingml/2006/main">
          <a:off x="6162675" y="3486149"/>
          <a:ext cx="904875" cy="419101"/>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100" b="0" i="0" baseline="0">
              <a:solidFill>
                <a:schemeClr val="dk1"/>
              </a:solidFill>
              <a:latin typeface="+mn-lt"/>
              <a:ea typeface="+mn-ea"/>
              <a:cs typeface="+mn-cs"/>
            </a:rPr>
            <a:t>6 Pilot Sites Go-Live</a:t>
          </a:r>
          <a:endParaRPr lang="en-US" sz="1100">
            <a:solidFill>
              <a:schemeClr val="dk1"/>
            </a:solidFill>
            <a:latin typeface="+mn-lt"/>
            <a:ea typeface="+mn-ea"/>
            <a:cs typeface="+mn-cs"/>
          </a:endParaRPr>
        </a:p>
        <a:p xmlns:a="http://schemas.openxmlformats.org/drawingml/2006/main">
          <a:endParaRPr lang="en-US" sz="1100"/>
        </a:p>
      </cdr:txBody>
    </cdr:sp>
  </cdr:relSizeAnchor>
  <cdr:relSizeAnchor xmlns:cdr="http://schemas.openxmlformats.org/drawingml/2006/chartDrawing">
    <cdr:from>
      <cdr:x>0.72959</cdr:x>
      <cdr:y>0.62064</cdr:y>
    </cdr:from>
    <cdr:to>
      <cdr:x>0.73069</cdr:x>
      <cdr:y>0.69633</cdr:y>
    </cdr:to>
    <cdr:sp macro="" textlink="">
      <cdr:nvSpPr>
        <cdr:cNvPr id="31" name="Line 55"/>
        <cdr:cNvSpPr>
          <a:spLocks xmlns:a="http://schemas.openxmlformats.org/drawingml/2006/main" noChangeShapeType="1"/>
        </cdr:cNvSpPr>
      </cdr:nvSpPr>
      <cdr:spPr bwMode="auto">
        <a:xfrm xmlns:a="http://schemas.openxmlformats.org/drawingml/2006/main">
          <a:off x="6324600" y="3905250"/>
          <a:ext cx="9525" cy="47625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ffectLst xmlns:a="http://schemas.openxmlformats.org/drawingml/2006/mai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BEC37-7070-41EB-A594-C6478DA8E7DB}" type="datetimeFigureOut">
              <a:rPr lang="en-US" smtClean="0"/>
              <a:pPr/>
              <a:t>9/11/2012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8D624-7E99-4819-B915-1021F95DD183}" type="slidenum">
              <a:rPr lang="en-US" smtClean="0"/>
              <a:pPr/>
              <a:t>‹#›</a:t>
            </a:fld>
            <a:endParaRPr lang="en-US"/>
          </a:p>
        </p:txBody>
      </p:sp>
    </p:spTree>
    <p:extLst>
      <p:ext uri="{BB962C8B-B14F-4D97-AF65-F5344CB8AC3E}">
        <p14:creationId xmlns:p14="http://schemas.microsoft.com/office/powerpoint/2010/main" xmlns="" val="294197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2311400" y="685800"/>
            <a:ext cx="2641600" cy="1981200"/>
          </a:xfrm>
          <a:noFill/>
          <a:ln>
            <a:solidFill>
              <a:srgbClr val="000000"/>
            </a:solidFill>
            <a:miter lim="800000"/>
            <a:headEnd/>
            <a:tailEnd/>
          </a:ln>
        </p:spPr>
      </p:sp>
      <p:sp>
        <p:nvSpPr>
          <p:cNvPr id="47107" name="Rectangle 3"/>
          <p:cNvSpPr>
            <a:spLocks noGrp="1"/>
          </p:cNvSpPr>
          <p:nvPr>
            <p:ph type="body" idx="1"/>
          </p:nvPr>
        </p:nvSpPr>
        <p:spPr bwMode="auto">
          <a:xfrm>
            <a:off x="685800" y="2971800"/>
            <a:ext cx="5486400" cy="5486400"/>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p:txBody>
          <a:bodyPr/>
          <a:lstStyle/>
          <a:p>
            <a:pPr>
              <a:defRPr/>
            </a:pPr>
            <a:r>
              <a:rPr lang="en-US"/>
              <a:t>McKesson</a:t>
            </a:r>
          </a:p>
        </p:txBody>
      </p:sp>
      <p:sp>
        <p:nvSpPr>
          <p:cNvPr id="54275" name="Rectangle 3"/>
          <p:cNvSpPr>
            <a:spLocks noGrp="1" noChangeArrowheads="1"/>
          </p:cNvSpPr>
          <p:nvPr>
            <p:ph type="dt" sz="quarter" idx="1"/>
          </p:nvPr>
        </p:nvSpPr>
        <p:spPr/>
        <p:txBody>
          <a:bodyPr/>
          <a:lstStyle/>
          <a:p>
            <a:pPr>
              <a:defRPr/>
            </a:pPr>
            <a:fld id="{5F3D477A-4CBB-4AC8-B85A-B1D809C92BE6}" type="datetime8">
              <a:rPr lang="en-US"/>
              <a:pPr>
                <a:defRPr/>
              </a:pPr>
              <a:t>9/11/2012 12:55 PM</a:t>
            </a:fld>
            <a:endParaRPr lang="en-US"/>
          </a:p>
        </p:txBody>
      </p:sp>
      <p:sp>
        <p:nvSpPr>
          <p:cNvPr id="54276" name="Rectangle 6"/>
          <p:cNvSpPr>
            <a:spLocks noGrp="1" noChangeArrowheads="1"/>
          </p:cNvSpPr>
          <p:nvPr>
            <p:ph type="ftr" sz="quarter" idx="4"/>
          </p:nvPr>
        </p:nvSpPr>
        <p:spPr/>
        <p:txBody>
          <a:bodyPr/>
          <a:lstStyle/>
          <a:p>
            <a:pPr>
              <a:defRPr/>
            </a:pPr>
            <a:r>
              <a:rPr lang="en-US"/>
              <a:t>Copyright (C) 2004  McKesson Corporation. All Rights Reserved. Proprietary and Confidential.</a:t>
            </a:r>
          </a:p>
        </p:txBody>
      </p:sp>
      <p:sp>
        <p:nvSpPr>
          <p:cNvPr id="54277" name="Rectangle 7"/>
          <p:cNvSpPr>
            <a:spLocks noGrp="1" noChangeArrowheads="1"/>
          </p:cNvSpPr>
          <p:nvPr>
            <p:ph type="sldNum" sz="quarter" idx="5"/>
          </p:nvPr>
        </p:nvSpPr>
        <p:spPr/>
        <p:txBody>
          <a:bodyPr/>
          <a:lstStyle/>
          <a:p>
            <a:pPr>
              <a:defRPr/>
            </a:pPr>
            <a:fld id="{E5CA5415-AFE9-4686-9FCD-67D2BC076DA1}" type="slidenum">
              <a:rPr lang="en-US"/>
              <a:pPr>
                <a:defRPr/>
              </a:pPr>
              <a:t>8</a:t>
            </a:fld>
            <a:endParaRPr lang="en-US"/>
          </a:p>
        </p:txBody>
      </p:sp>
      <p:sp>
        <p:nvSpPr>
          <p:cNvPr id="18437" name="Rectangle 2"/>
          <p:cNvSpPr>
            <a:spLocks noGrp="1" noRot="1" noChangeAspect="1" noChangeArrowheads="1" noTextEdit="1"/>
          </p:cNvSpPr>
          <p:nvPr>
            <p:ph type="sldImg"/>
          </p:nvPr>
        </p:nvSpPr>
        <p:spPr bwMode="auto">
          <a:xfrm>
            <a:off x="1146175" y="684213"/>
            <a:ext cx="4567238" cy="3427412"/>
          </a:xfrm>
          <a:noFill/>
          <a:ln>
            <a:solidFill>
              <a:srgbClr val="000000"/>
            </a:solidFill>
            <a:miter lim="800000"/>
            <a:headEnd/>
            <a:tailEnd/>
          </a:ln>
        </p:spPr>
      </p:sp>
      <p:sp>
        <p:nvSpPr>
          <p:cNvPr id="18438" name="Rectangle 3"/>
          <p:cNvSpPr>
            <a:spLocks noGrp="1" noChangeArrowheads="1"/>
          </p:cNvSpPr>
          <p:nvPr>
            <p:ph type="body" idx="1"/>
          </p:nvPr>
        </p:nvSpPr>
        <p:spPr bwMode="auto">
          <a:xfrm>
            <a:off x="911225" y="4343400"/>
            <a:ext cx="503555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a:t>
            </a:r>
            <a:r>
              <a:rPr lang="en-US" dirty="0" err="1" smtClean="0"/>
              <a:t>Kotter</a:t>
            </a:r>
            <a:r>
              <a:rPr lang="en-US" dirty="0" smtClean="0"/>
              <a:t> (Harvard Professor)…organization change.</a:t>
            </a:r>
            <a:endParaRPr lang="en-US" dirty="0"/>
          </a:p>
        </p:txBody>
      </p:sp>
      <p:sp>
        <p:nvSpPr>
          <p:cNvPr id="4" name="Slide Number Placeholder 3"/>
          <p:cNvSpPr>
            <a:spLocks noGrp="1"/>
          </p:cNvSpPr>
          <p:nvPr>
            <p:ph type="sldNum" sz="quarter" idx="10"/>
          </p:nvPr>
        </p:nvSpPr>
        <p:spPr/>
        <p:txBody>
          <a:bodyPr/>
          <a:lstStyle/>
          <a:p>
            <a:pPr>
              <a:defRPr/>
            </a:pPr>
            <a:fld id="{EA392130-494E-437A-89C0-0FB388637A8B}"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B32003C-9EF3-4BE4-8C74-82E14F42BC6B}" type="slidenum">
              <a:rPr lang="en-US" smtClean="0"/>
              <a:pPr>
                <a:defRPr/>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xfrm>
            <a:off x="2311400" y="685800"/>
            <a:ext cx="2641600" cy="1981200"/>
          </a:xfrm>
          <a:noFill/>
          <a:ln>
            <a:solidFill>
              <a:srgbClr val="000000"/>
            </a:solidFill>
            <a:miter lim="800000"/>
            <a:headEnd/>
            <a:tailEnd/>
          </a:ln>
        </p:spPr>
      </p:sp>
      <p:sp>
        <p:nvSpPr>
          <p:cNvPr id="33795" name="Rectangle 3"/>
          <p:cNvSpPr>
            <a:spLocks noGrp="1"/>
          </p:cNvSpPr>
          <p:nvPr>
            <p:ph type="body" idx="1"/>
          </p:nvPr>
        </p:nvSpPr>
        <p:spPr bwMode="auto">
          <a:xfrm>
            <a:off x="685800" y="2971800"/>
            <a:ext cx="5486400" cy="5486400"/>
          </a:xfrm>
          <a:noFill/>
        </p:spPr>
        <p:txBody>
          <a:bodyPr wrap="square" lIns="91431" tIns="45716" rIns="91431" bIns="45716" numCol="1" anchor="t" anchorCtr="0" compatLnSpc="1">
            <a:prstTxWarp prst="textNoShape">
              <a:avLst/>
            </a:prstTxWarp>
          </a:bodyPr>
          <a:lstStyle/>
          <a:p>
            <a:r>
              <a:rPr lang="en-US" smtClean="0"/>
              <a:t>This is the portal or entry point that the medical center are directing patients. From here they can sign in or register.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0F29074-F5DE-45D9-91D4-E660F6298A14}" type="datetimeFigureOut">
              <a:rPr lang="en-US" smtClean="0"/>
              <a:pPr/>
              <a:t>9/11/2012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D47B65B-506A-401E-A8F3-8CB126BC63B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F29074-F5DE-45D9-91D4-E660F6298A14}"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B65B-506A-401E-A8F3-8CB126BC63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F29074-F5DE-45D9-91D4-E660F6298A14}"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B65B-506A-401E-A8F3-8CB126BC63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0F29074-F5DE-45D9-91D4-E660F6298A14}"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B65B-506A-401E-A8F3-8CB126BC63B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F29074-F5DE-45D9-91D4-E660F6298A14}" type="datetimeFigureOut">
              <a:rPr lang="en-US" smtClean="0"/>
              <a:pPr/>
              <a:t>9/11/2012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D47B65B-506A-401E-A8F3-8CB126BC63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0F29074-F5DE-45D9-91D4-E660F6298A14}"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7B65B-506A-401E-A8F3-8CB126BC63B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0F29074-F5DE-45D9-91D4-E660F6298A14}" type="datetimeFigureOut">
              <a:rPr lang="en-US" smtClean="0"/>
              <a:pPr/>
              <a:t>9/11/2012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B65B-506A-401E-A8F3-8CB126BC63B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F29074-F5DE-45D9-91D4-E660F6298A14}" type="datetimeFigureOut">
              <a:rPr lang="en-US" smtClean="0"/>
              <a:pPr/>
              <a:t>9/11/2012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B65B-506A-401E-A8F3-8CB126BC63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29074-F5DE-45D9-91D4-E660F6298A14}" type="datetimeFigureOut">
              <a:rPr lang="en-US" smtClean="0"/>
              <a:pPr/>
              <a:t>9/11/2012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7B65B-506A-401E-A8F3-8CB126BC63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F29074-F5DE-45D9-91D4-E660F6298A14}"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7B65B-506A-401E-A8F3-8CB126BC63B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F29074-F5DE-45D9-91D4-E660F6298A14}" type="datetimeFigureOut">
              <a:rPr lang="en-US" smtClean="0"/>
              <a:pPr/>
              <a:t>9/11/2012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D47B65B-506A-401E-A8F3-8CB126BC63B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0F29074-F5DE-45D9-91D4-E660F6298A14}" type="datetimeFigureOut">
              <a:rPr lang="en-US" smtClean="0"/>
              <a:pPr/>
              <a:t>9/11/2012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D47B65B-506A-401E-A8F3-8CB126BC63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114800"/>
            <a:ext cx="6400800" cy="1524000"/>
          </a:xfrm>
        </p:spPr>
        <p:txBody>
          <a:bodyPr/>
          <a:lstStyle/>
          <a:p>
            <a:r>
              <a:rPr lang="en-US" dirty="0" smtClean="0"/>
              <a:t>Bob Marshall, MD MPH MISM</a:t>
            </a:r>
            <a:br>
              <a:rPr lang="en-US" dirty="0" smtClean="0"/>
            </a:br>
            <a:r>
              <a:rPr lang="en-US" dirty="0" smtClean="0"/>
              <a:t>Chief – Clinical Informatics (CMIO)</a:t>
            </a:r>
            <a:endParaRPr lang="en-US" dirty="0"/>
          </a:p>
        </p:txBody>
      </p:sp>
      <p:sp>
        <p:nvSpPr>
          <p:cNvPr id="2" name="Title 1"/>
          <p:cNvSpPr>
            <a:spLocks noGrp="1"/>
          </p:cNvSpPr>
          <p:nvPr>
            <p:ph type="ctrTitle"/>
          </p:nvPr>
        </p:nvSpPr>
        <p:spPr/>
        <p:txBody>
          <a:bodyPr/>
          <a:lstStyle/>
          <a:p>
            <a:r>
              <a:rPr lang="en-US" dirty="0" smtClean="0"/>
              <a:t>Secure Messaging</a:t>
            </a:r>
            <a:endParaRPr lang="en-US" dirty="0"/>
          </a:p>
        </p:txBody>
      </p:sp>
    </p:spTree>
    <p:extLst>
      <p:ext uri="{BB962C8B-B14F-4D97-AF65-F5344CB8AC3E}">
        <p14:creationId xmlns:p14="http://schemas.microsoft.com/office/powerpoint/2010/main" xmlns="" val="607063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a:t>
            </a:r>
            <a:r>
              <a:rPr lang="en-US" dirty="0" smtClean="0"/>
              <a:t>Learned…</a:t>
            </a:r>
            <a:r>
              <a:rPr lang="en-US" dirty="0" err="1" smtClean="0"/>
              <a:t>cont</a:t>
            </a:r>
            <a:endParaRPr lang="en-US" dirty="0"/>
          </a:p>
        </p:txBody>
      </p:sp>
      <p:sp>
        <p:nvSpPr>
          <p:cNvPr id="4" name="Slide Number Placeholder 3"/>
          <p:cNvSpPr>
            <a:spLocks noGrp="1"/>
          </p:cNvSpPr>
          <p:nvPr>
            <p:ph type="sldNum" sz="quarter" idx="12"/>
          </p:nvPr>
        </p:nvSpPr>
        <p:spPr/>
        <p:txBody>
          <a:bodyPr/>
          <a:lstStyle/>
          <a:p>
            <a:pPr>
              <a:defRPr/>
            </a:pPr>
            <a:fld id="{CF02E873-2DC2-4C78-A647-C7EBB5D2CD10}" type="slidenum">
              <a:rPr lang="en-US" smtClean="0"/>
              <a:pPr>
                <a:defRPr/>
              </a:pPr>
              <a:t>10</a:t>
            </a:fld>
            <a:endParaRPr lang="en-US"/>
          </a:p>
        </p:txBody>
      </p:sp>
      <p:sp>
        <p:nvSpPr>
          <p:cNvPr id="3" name="Content Placeholder 2"/>
          <p:cNvSpPr>
            <a:spLocks noGrp="1"/>
          </p:cNvSpPr>
          <p:nvPr>
            <p:ph sz="quarter" idx="1"/>
          </p:nvPr>
        </p:nvSpPr>
        <p:spPr/>
        <p:txBody>
          <a:bodyPr>
            <a:normAutofit/>
          </a:bodyPr>
          <a:lstStyle/>
          <a:p>
            <a:pPr>
              <a:lnSpc>
                <a:spcPct val="115000"/>
              </a:lnSpc>
              <a:spcBef>
                <a:spcPct val="25000"/>
              </a:spcBef>
              <a:spcAft>
                <a:spcPct val="5000"/>
              </a:spcAft>
            </a:pPr>
            <a:r>
              <a:rPr lang="en-US" sz="2400" b="1" dirty="0"/>
              <a:t>Early Wins</a:t>
            </a:r>
            <a:r>
              <a:rPr lang="en-US" sz="2400" dirty="0"/>
              <a:t>: Continuous outreach and education help providers and teams understand advantages and see results</a:t>
            </a:r>
          </a:p>
          <a:p>
            <a:pPr lvl="1">
              <a:lnSpc>
                <a:spcPct val="115000"/>
              </a:lnSpc>
              <a:spcBef>
                <a:spcPct val="25000"/>
              </a:spcBef>
              <a:spcAft>
                <a:spcPct val="5000"/>
              </a:spcAft>
            </a:pPr>
            <a:r>
              <a:rPr lang="en-US" sz="2400" dirty="0"/>
              <a:t>Vital to ensure “credit” is recognized </a:t>
            </a:r>
          </a:p>
          <a:p>
            <a:pPr>
              <a:lnSpc>
                <a:spcPct val="115000"/>
              </a:lnSpc>
              <a:spcBef>
                <a:spcPct val="25000"/>
              </a:spcBef>
              <a:spcAft>
                <a:spcPct val="5000"/>
              </a:spcAft>
            </a:pPr>
            <a:r>
              <a:rPr lang="en-US" sz="2400" b="1" dirty="0"/>
              <a:t>Value Prop</a:t>
            </a:r>
            <a:r>
              <a:rPr lang="en-US" sz="2400" dirty="0"/>
              <a:t>: Referral management to network providers is a high value transaction;  users also site greater efficiency </a:t>
            </a:r>
          </a:p>
          <a:p>
            <a:pPr>
              <a:lnSpc>
                <a:spcPct val="115000"/>
              </a:lnSpc>
              <a:spcBef>
                <a:spcPct val="25000"/>
              </a:spcBef>
              <a:spcAft>
                <a:spcPct val="5000"/>
              </a:spcAft>
            </a:pPr>
            <a:r>
              <a:rPr lang="en-US" sz="2400" b="1" dirty="0"/>
              <a:t>Enhancements</a:t>
            </a:r>
            <a:r>
              <a:rPr lang="en-US" sz="2400" dirty="0"/>
              <a:t>: Data exchange and tighter integration with the ambulatory record will simplify the </a:t>
            </a:r>
            <a:r>
              <a:rPr lang="en-US" sz="2400" dirty="0" smtClean="0"/>
              <a:t>process</a:t>
            </a:r>
            <a:endParaRPr lang="en-US" sz="2400" dirty="0"/>
          </a:p>
        </p:txBody>
      </p:sp>
    </p:spTree>
    <p:extLst>
      <p:ext uri="{BB962C8B-B14F-4D97-AF65-F5344CB8AC3E}">
        <p14:creationId xmlns:p14="http://schemas.microsoft.com/office/powerpoint/2010/main" xmlns="" val="2880640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524000"/>
            <a:ext cx="7467600" cy="4893647"/>
          </a:xfrm>
          <a:prstGeom prst="rect">
            <a:avLst/>
          </a:prstGeom>
          <a:noFill/>
        </p:spPr>
        <p:txBody>
          <a:bodyPr>
            <a:spAutoFit/>
          </a:bodyPr>
          <a:lstStyle/>
          <a:p>
            <a:pPr marL="230188" indent="-230188">
              <a:spcBef>
                <a:spcPts val="600"/>
              </a:spcBef>
              <a:defRPr/>
            </a:pPr>
            <a:r>
              <a:rPr lang="en-US" b="1" i="1" dirty="0">
                <a:solidFill>
                  <a:schemeClr val="tx2"/>
                </a:solidFill>
              </a:rPr>
              <a:t>Myth 1:</a:t>
            </a:r>
            <a:r>
              <a:rPr lang="en-US" b="1" dirty="0">
                <a:solidFill>
                  <a:schemeClr val="tx2"/>
                </a:solidFill>
              </a:rPr>
              <a:t>  </a:t>
            </a:r>
            <a:r>
              <a:rPr lang="en-US" dirty="0"/>
              <a:t>It will cause a deluge of emails from patients and take too much time to respond</a:t>
            </a:r>
          </a:p>
          <a:p>
            <a:pPr marL="687388" lvl="1" indent="-230188">
              <a:spcBef>
                <a:spcPts val="600"/>
              </a:spcBef>
              <a:buFont typeface="Arial" pitchFamily="34" charset="0"/>
              <a:buChar char="•"/>
              <a:defRPr/>
            </a:pPr>
            <a:r>
              <a:rPr lang="en-US" sz="1400" dirty="0"/>
              <a:t>“Not true”</a:t>
            </a:r>
          </a:p>
          <a:p>
            <a:pPr marL="687388" lvl="1" indent="-230188">
              <a:spcBef>
                <a:spcPts val="600"/>
              </a:spcBef>
              <a:buFont typeface="Arial" pitchFamily="34" charset="0"/>
              <a:buChar char="•"/>
              <a:defRPr/>
            </a:pPr>
            <a:r>
              <a:rPr lang="en-US" sz="1400" dirty="0"/>
              <a:t>“Really not an issue here”</a:t>
            </a:r>
          </a:p>
          <a:p>
            <a:pPr marL="687388" lvl="1" indent="-230188">
              <a:spcBef>
                <a:spcPts val="600"/>
              </a:spcBef>
              <a:buFont typeface="Arial" pitchFamily="34" charset="0"/>
              <a:buChar char="•"/>
              <a:defRPr/>
            </a:pPr>
            <a:r>
              <a:rPr lang="en-US" sz="1400" dirty="0"/>
              <a:t>“Has actually saved time overall due to less telephone tag”</a:t>
            </a:r>
          </a:p>
          <a:p>
            <a:pPr marL="230188" indent="-230188">
              <a:spcBef>
                <a:spcPts val="600"/>
              </a:spcBef>
              <a:defRPr/>
            </a:pPr>
            <a:r>
              <a:rPr lang="en-US" b="1" i="1" dirty="0">
                <a:solidFill>
                  <a:schemeClr val="tx2"/>
                </a:solidFill>
              </a:rPr>
              <a:t>Myth 2:</a:t>
            </a:r>
            <a:r>
              <a:rPr lang="en-US" b="1" dirty="0"/>
              <a:t>  </a:t>
            </a:r>
            <a:r>
              <a:rPr lang="en-US" dirty="0"/>
              <a:t>It will take too much time to learn the system; I’ll never be able to do this</a:t>
            </a:r>
          </a:p>
          <a:p>
            <a:pPr marL="687388" lvl="1" indent="-230188">
              <a:spcBef>
                <a:spcPts val="600"/>
              </a:spcBef>
              <a:buFont typeface="Arial" pitchFamily="34" charset="0"/>
              <a:buChar char="•"/>
              <a:defRPr/>
            </a:pPr>
            <a:r>
              <a:rPr lang="en-US" sz="1400" dirty="0"/>
              <a:t>“Ease of logon, ease of navigation”</a:t>
            </a:r>
          </a:p>
          <a:p>
            <a:pPr marL="687388" lvl="1" indent="-230188">
              <a:spcBef>
                <a:spcPts val="600"/>
              </a:spcBef>
              <a:buFont typeface="Arial" pitchFamily="34" charset="0"/>
              <a:buChar char="•"/>
              <a:defRPr/>
            </a:pPr>
            <a:r>
              <a:rPr lang="en-US" sz="1400" dirty="0"/>
              <a:t>“Test messages worked great to show how easy it is”</a:t>
            </a:r>
          </a:p>
          <a:p>
            <a:pPr marL="687388" lvl="1" indent="-230188">
              <a:spcBef>
                <a:spcPts val="600"/>
              </a:spcBef>
              <a:buFont typeface="Arial" pitchFamily="34" charset="0"/>
              <a:buChar char="•"/>
              <a:defRPr/>
            </a:pPr>
            <a:r>
              <a:rPr lang="en-US" sz="1400" dirty="0"/>
              <a:t>“I say ‘just log on and try it’ and you will see how easy it is”</a:t>
            </a:r>
          </a:p>
          <a:p>
            <a:pPr marL="230188" indent="-230188">
              <a:spcBef>
                <a:spcPts val="600"/>
              </a:spcBef>
              <a:defRPr/>
            </a:pPr>
            <a:r>
              <a:rPr lang="en-US" b="1" i="1" dirty="0">
                <a:solidFill>
                  <a:schemeClr val="tx2"/>
                </a:solidFill>
              </a:rPr>
              <a:t>Myth 3:</a:t>
            </a:r>
            <a:r>
              <a:rPr lang="en-US" b="1" dirty="0"/>
              <a:t> </a:t>
            </a:r>
            <a:r>
              <a:rPr lang="en-US" b="1" dirty="0" smtClean="0"/>
              <a:t> </a:t>
            </a:r>
            <a:r>
              <a:rPr lang="en-US" dirty="0" smtClean="0"/>
              <a:t>It’s </a:t>
            </a:r>
            <a:r>
              <a:rPr lang="en-US" dirty="0"/>
              <a:t>just the younger providers who use this</a:t>
            </a:r>
          </a:p>
          <a:p>
            <a:pPr marL="687388" lvl="1" indent="-230188">
              <a:spcBef>
                <a:spcPts val="600"/>
              </a:spcBef>
              <a:buFont typeface="Arial" pitchFamily="34" charset="0"/>
              <a:buChar char="•"/>
              <a:defRPr/>
            </a:pPr>
            <a:r>
              <a:rPr lang="en-US" sz="1400" dirty="0"/>
              <a:t>“Most of us are already using the AHLTA, CHCS and other core systems, so we are already computer savvy.  And, this is actually easier than those systems”</a:t>
            </a:r>
          </a:p>
          <a:p>
            <a:pPr marL="230188" indent="-230188">
              <a:spcBef>
                <a:spcPts val="600"/>
              </a:spcBef>
              <a:defRPr/>
            </a:pPr>
            <a:r>
              <a:rPr lang="en-US" b="1" i="1" dirty="0">
                <a:solidFill>
                  <a:schemeClr val="tx2"/>
                </a:solidFill>
              </a:rPr>
              <a:t>Myth 4:</a:t>
            </a:r>
            <a:r>
              <a:rPr lang="en-US" b="1" dirty="0"/>
              <a:t>  </a:t>
            </a:r>
            <a:r>
              <a:rPr lang="en-US" dirty="0"/>
              <a:t>My patients are:(1) older, (2) not online (3) not tech savvy </a:t>
            </a:r>
          </a:p>
          <a:p>
            <a:pPr marL="684213" lvl="1" indent="-227013">
              <a:buFont typeface="Arial" pitchFamily="34" charset="0"/>
              <a:buChar char="•"/>
              <a:defRPr/>
            </a:pPr>
            <a:r>
              <a:rPr lang="en-US" sz="1400" dirty="0" smtClean="0"/>
              <a:t>ePatients: 72% 18-29, 71% 30-49, 59% 50-64, 27% 65+*</a:t>
            </a:r>
          </a:p>
          <a:p>
            <a:pPr marL="684213" lvl="1" indent="-227013">
              <a:buFont typeface="Arial" pitchFamily="34" charset="0"/>
              <a:buChar char="•"/>
              <a:defRPr/>
            </a:pPr>
            <a:r>
              <a:rPr lang="en-US" sz="1400" dirty="0" smtClean="0"/>
              <a:t>88</a:t>
            </a:r>
            <a:r>
              <a:rPr lang="en-US" sz="1400" dirty="0"/>
              <a:t>% of US adults with internet access research health info </a:t>
            </a:r>
            <a:r>
              <a:rPr lang="en-US" sz="1400" dirty="0" smtClean="0"/>
              <a:t>online*</a:t>
            </a:r>
          </a:p>
          <a:p>
            <a:pPr marL="684213" lvl="1" indent="-227013">
              <a:buFont typeface="Arial" pitchFamily="34" charset="0"/>
              <a:buChar char="•"/>
              <a:defRPr/>
            </a:pPr>
            <a:r>
              <a:rPr lang="en-US" sz="1400" dirty="0" smtClean="0"/>
              <a:t>61% of all Americans rely on internet for health info*</a:t>
            </a:r>
          </a:p>
        </p:txBody>
      </p:sp>
      <p:sp>
        <p:nvSpPr>
          <p:cNvPr id="8" name="TextBox 7"/>
          <p:cNvSpPr txBox="1"/>
          <p:nvPr/>
        </p:nvSpPr>
        <p:spPr>
          <a:xfrm>
            <a:off x="1676400" y="762000"/>
            <a:ext cx="4419600" cy="646331"/>
          </a:xfrm>
          <a:prstGeom prst="rect">
            <a:avLst/>
          </a:prstGeom>
          <a:noFill/>
        </p:spPr>
        <p:txBody>
          <a:bodyPr wrap="square">
            <a:spAutoFit/>
          </a:bodyPr>
          <a:lstStyle/>
          <a:p>
            <a:pPr eaLnBrk="0" hangingPunct="0">
              <a:defRPr/>
            </a:pPr>
            <a:r>
              <a:rPr lang="en-US" sz="3600" dirty="0">
                <a:latin typeface="+mj-lt"/>
                <a:ea typeface="+mj-ea"/>
                <a:cs typeface="+mj-cs"/>
              </a:rPr>
              <a:t>Secure Messaging</a:t>
            </a:r>
          </a:p>
        </p:txBody>
      </p:sp>
      <p:sp>
        <p:nvSpPr>
          <p:cNvPr id="5" name="TextBox 4"/>
          <p:cNvSpPr txBox="1"/>
          <p:nvPr/>
        </p:nvSpPr>
        <p:spPr>
          <a:xfrm>
            <a:off x="685800" y="6400800"/>
            <a:ext cx="6858000" cy="230832"/>
          </a:xfrm>
          <a:prstGeom prst="rect">
            <a:avLst/>
          </a:prstGeom>
          <a:noFill/>
        </p:spPr>
        <p:txBody>
          <a:bodyPr wrap="square" rtlCol="0">
            <a:spAutoFit/>
          </a:bodyPr>
          <a:lstStyle/>
          <a:p>
            <a:pPr lvl="0"/>
            <a:r>
              <a:rPr lang="en-US" sz="900" dirty="0" smtClean="0"/>
              <a:t>Source:  Consumers and Health Information Technology, A National Survey (CA Healthcare Foundation, 2010)</a:t>
            </a:r>
            <a:endParaRPr lang="en-US" sz="900" dirty="0"/>
          </a:p>
        </p:txBody>
      </p:sp>
      <p:pic>
        <p:nvPicPr>
          <p:cNvPr id="1026" name="Picture 2"/>
          <p:cNvPicPr>
            <a:picLocks noChangeAspect="1" noChangeArrowheads="1"/>
          </p:cNvPicPr>
          <p:nvPr/>
        </p:nvPicPr>
        <p:blipFill>
          <a:blip r:embed="rId2" cstate="print"/>
          <a:srcRect/>
          <a:stretch>
            <a:fillRect/>
          </a:stretch>
        </p:blipFill>
        <p:spPr bwMode="auto">
          <a:xfrm>
            <a:off x="5181600" y="685800"/>
            <a:ext cx="2667000" cy="743683"/>
          </a:xfrm>
          <a:prstGeom prst="rect">
            <a:avLst/>
          </a:prstGeom>
          <a:noFill/>
          <a:ln w="9525">
            <a:noFill/>
            <a:miter lim="800000"/>
            <a:headEnd/>
            <a:tailEnd/>
          </a:ln>
        </p:spPr>
      </p:pic>
    </p:spTree>
    <p:extLst>
      <p:ext uri="{BB962C8B-B14F-4D97-AF65-F5344CB8AC3E}">
        <p14:creationId xmlns:p14="http://schemas.microsoft.com/office/powerpoint/2010/main" xmlns="" val="384955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Stream     </a:t>
            </a:r>
            <a:r>
              <a:rPr lang="en-US" sz="3200" dirty="0" smtClean="0"/>
              <a:t>1 of 2</a:t>
            </a:r>
            <a:endParaRPr lang="en-US" sz="3200" dirty="0"/>
          </a:p>
        </p:txBody>
      </p:sp>
      <p:sp>
        <p:nvSpPr>
          <p:cNvPr id="3" name="Content Placeholder 2"/>
          <p:cNvSpPr>
            <a:spLocks noGrp="1"/>
          </p:cNvSpPr>
          <p:nvPr>
            <p:ph sz="quarter" idx="1"/>
          </p:nvPr>
        </p:nvSpPr>
        <p:spPr/>
        <p:txBody>
          <a:bodyPr>
            <a:normAutofit lnSpcReduction="10000"/>
          </a:bodyPr>
          <a:lstStyle/>
          <a:p>
            <a:r>
              <a:rPr lang="en-US" sz="3200" dirty="0" smtClean="0"/>
              <a:t>MSA’s</a:t>
            </a:r>
          </a:p>
          <a:p>
            <a:pPr lvl="1"/>
            <a:r>
              <a:rPr lang="en-US" dirty="0" smtClean="0"/>
              <a:t>Inclement weather notifications</a:t>
            </a:r>
          </a:p>
          <a:p>
            <a:pPr lvl="1"/>
            <a:r>
              <a:rPr lang="en-US" dirty="0" smtClean="0"/>
              <a:t>Letters informing patient panels about staffing changes</a:t>
            </a:r>
          </a:p>
          <a:p>
            <a:pPr lvl="1"/>
            <a:r>
              <a:rPr lang="en-US" dirty="0" smtClean="0"/>
              <a:t>Fewer walk-ins for appointments, complaints, result information</a:t>
            </a:r>
          </a:p>
          <a:p>
            <a:pPr lvl="1"/>
            <a:r>
              <a:rPr lang="en-US" dirty="0" smtClean="0"/>
              <a:t>Fewer complaints and improved satisfaction</a:t>
            </a:r>
            <a:endParaRPr lang="en-US" dirty="0"/>
          </a:p>
        </p:txBody>
      </p:sp>
      <p:sp>
        <p:nvSpPr>
          <p:cNvPr id="4" name="Content Placeholder 3"/>
          <p:cNvSpPr>
            <a:spLocks noGrp="1"/>
          </p:cNvSpPr>
          <p:nvPr>
            <p:ph sz="quarter" idx="2"/>
          </p:nvPr>
        </p:nvSpPr>
        <p:spPr/>
        <p:txBody>
          <a:bodyPr>
            <a:normAutofit lnSpcReduction="10000"/>
          </a:bodyPr>
          <a:lstStyle/>
          <a:p>
            <a:r>
              <a:rPr lang="en-US" sz="3200" dirty="0" smtClean="0"/>
              <a:t>RN’s</a:t>
            </a:r>
          </a:p>
          <a:p>
            <a:pPr lvl="1"/>
            <a:r>
              <a:rPr lang="en-US" dirty="0" smtClean="0"/>
              <a:t>No phone tag</a:t>
            </a:r>
          </a:p>
          <a:p>
            <a:pPr lvl="1"/>
            <a:r>
              <a:rPr lang="en-US" dirty="0" smtClean="0"/>
              <a:t>Ensured of patient verification</a:t>
            </a:r>
          </a:p>
          <a:p>
            <a:pPr lvl="1"/>
            <a:r>
              <a:rPr lang="en-US" dirty="0" smtClean="0"/>
              <a:t>Can give out more information</a:t>
            </a:r>
          </a:p>
          <a:p>
            <a:pPr lvl="1"/>
            <a:r>
              <a:rPr lang="en-US" dirty="0" smtClean="0"/>
              <a:t>Better communication</a:t>
            </a:r>
          </a:p>
          <a:p>
            <a:pPr lvl="1"/>
            <a:r>
              <a:rPr lang="en-US" dirty="0" smtClean="0"/>
              <a:t>Fewer walk-ins to handle</a:t>
            </a:r>
          </a:p>
          <a:p>
            <a:pPr lvl="1"/>
            <a:r>
              <a:rPr lang="en-US" dirty="0" smtClean="0"/>
              <a:t>Can send out handouts and better patient information to supplement phone advice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Stream       </a:t>
            </a:r>
            <a:r>
              <a:rPr lang="en-US" sz="3200" dirty="0" smtClean="0"/>
              <a:t>2 of 2</a:t>
            </a:r>
            <a:endParaRPr lang="en-US" sz="3200" dirty="0"/>
          </a:p>
        </p:txBody>
      </p:sp>
      <p:sp>
        <p:nvSpPr>
          <p:cNvPr id="3" name="Content Placeholder 2"/>
          <p:cNvSpPr>
            <a:spLocks noGrp="1"/>
          </p:cNvSpPr>
          <p:nvPr>
            <p:ph sz="quarter" idx="1"/>
          </p:nvPr>
        </p:nvSpPr>
        <p:spPr/>
        <p:txBody>
          <a:bodyPr>
            <a:normAutofit lnSpcReduction="10000"/>
          </a:bodyPr>
          <a:lstStyle/>
          <a:p>
            <a:r>
              <a:rPr lang="en-US" sz="3200" dirty="0" smtClean="0"/>
              <a:t>Populations Health</a:t>
            </a:r>
          </a:p>
          <a:p>
            <a:pPr lvl="1"/>
            <a:r>
              <a:rPr lang="en-US" dirty="0" smtClean="0"/>
              <a:t>Improved communication with patients</a:t>
            </a:r>
          </a:p>
          <a:p>
            <a:pPr lvl="1"/>
            <a:r>
              <a:rPr lang="en-US" dirty="0" smtClean="0"/>
              <a:t>Can send out all wellness letters electronically – much easier and quicker</a:t>
            </a:r>
          </a:p>
          <a:p>
            <a:pPr lvl="1"/>
            <a:r>
              <a:rPr lang="en-US" dirty="0" smtClean="0"/>
              <a:t>Can target chronic medical problems with educational materials</a:t>
            </a:r>
          </a:p>
          <a:p>
            <a:pPr lvl="1"/>
            <a:r>
              <a:rPr lang="en-US" dirty="0" smtClean="0"/>
              <a:t>Better HEDIS interventions </a:t>
            </a:r>
            <a:endParaRPr lang="en-US" dirty="0"/>
          </a:p>
        </p:txBody>
      </p:sp>
      <p:sp>
        <p:nvSpPr>
          <p:cNvPr id="4" name="Content Placeholder 3"/>
          <p:cNvSpPr>
            <a:spLocks noGrp="1"/>
          </p:cNvSpPr>
          <p:nvPr>
            <p:ph sz="quarter" idx="2"/>
          </p:nvPr>
        </p:nvSpPr>
        <p:spPr/>
        <p:txBody>
          <a:bodyPr>
            <a:normAutofit lnSpcReduction="10000"/>
          </a:bodyPr>
          <a:lstStyle/>
          <a:p>
            <a:r>
              <a:rPr lang="en-US" sz="3200" dirty="0" smtClean="0"/>
              <a:t>Providers</a:t>
            </a:r>
          </a:p>
          <a:p>
            <a:pPr lvl="1"/>
            <a:r>
              <a:rPr lang="en-US" dirty="0" smtClean="0"/>
              <a:t>No patient phone tag</a:t>
            </a:r>
          </a:p>
          <a:p>
            <a:pPr lvl="1"/>
            <a:r>
              <a:rPr lang="en-US" dirty="0" smtClean="0"/>
              <a:t>Can send out all lab letters electronically</a:t>
            </a:r>
          </a:p>
          <a:p>
            <a:pPr lvl="1"/>
            <a:r>
              <a:rPr lang="en-US" dirty="0" smtClean="0"/>
              <a:t>With fewer in office visits for routine issues can have fewer in office appointments and reach many more patients daily</a:t>
            </a:r>
          </a:p>
          <a:p>
            <a:pPr lvl="1"/>
            <a:r>
              <a:rPr lang="en-US" dirty="0" smtClean="0"/>
              <a:t>Fewer wasted appointments for routine follow ups</a:t>
            </a:r>
          </a:p>
          <a:p>
            <a:pPr lvl="1"/>
            <a:endParaRPr lang="en-US" dirty="0" smtClean="0"/>
          </a:p>
          <a:p>
            <a:pPr lvl="1">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LPN and Provider templates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447800" y="1447800"/>
            <a:ext cx="6553200" cy="5410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Messaging – What is it?</a:t>
            </a:r>
            <a:endParaRPr lang="en-US" dirty="0"/>
          </a:p>
        </p:txBody>
      </p:sp>
      <p:sp>
        <p:nvSpPr>
          <p:cNvPr id="4" name="Slide Number Placeholder 3"/>
          <p:cNvSpPr>
            <a:spLocks noGrp="1"/>
          </p:cNvSpPr>
          <p:nvPr>
            <p:ph type="sldNum" sz="quarter" idx="12"/>
          </p:nvPr>
        </p:nvSpPr>
        <p:spPr/>
        <p:txBody>
          <a:bodyPr/>
          <a:lstStyle/>
          <a:p>
            <a:pPr>
              <a:defRPr/>
            </a:pPr>
            <a:fld id="{CF02E873-2DC2-4C78-A647-C7EBB5D2CD10}" type="slidenum">
              <a:rPr lang="en-US" smtClean="0"/>
              <a:pPr>
                <a:defRPr/>
              </a:pPr>
              <a:t>2</a:t>
            </a:fld>
            <a:endParaRPr lang="en-US"/>
          </a:p>
        </p:txBody>
      </p:sp>
      <p:sp>
        <p:nvSpPr>
          <p:cNvPr id="3" name="Content Placeholder 2"/>
          <p:cNvSpPr>
            <a:spLocks noGrp="1"/>
          </p:cNvSpPr>
          <p:nvPr>
            <p:ph sz="quarter" idx="1"/>
          </p:nvPr>
        </p:nvSpPr>
        <p:spPr>
          <a:xfrm>
            <a:off x="457200" y="1447800"/>
            <a:ext cx="8229600" cy="4678363"/>
          </a:xfrm>
        </p:spPr>
        <p:txBody>
          <a:bodyPr>
            <a:normAutofit/>
          </a:bodyPr>
          <a:lstStyle/>
          <a:p>
            <a:r>
              <a:rPr lang="en-US" dirty="0" smtClean="0"/>
              <a:t>SM is a method to communicate asynchronously between patients and the health care team</a:t>
            </a:r>
          </a:p>
          <a:p>
            <a:r>
              <a:rPr lang="en-US" dirty="0" smtClean="0"/>
              <a:t>It is not e-mail</a:t>
            </a:r>
          </a:p>
          <a:p>
            <a:r>
              <a:rPr lang="en-US" dirty="0" smtClean="0"/>
              <a:t>Two major providers: RelayHealth and Medfusion</a:t>
            </a:r>
          </a:p>
          <a:p>
            <a:r>
              <a:rPr lang="en-US" dirty="0" smtClean="0"/>
              <a:t>Encrypted e-mail: Kryptiq (lacks other tools)</a:t>
            </a:r>
          </a:p>
          <a:p>
            <a:r>
              <a:rPr lang="en-US" dirty="0" smtClean="0"/>
              <a:t>SaaS, Fully HIPAA-compliant, 128 bit encryption, Web-based, 2-factor authentication</a:t>
            </a:r>
          </a:p>
          <a:p>
            <a:r>
              <a:rPr lang="en-US" dirty="0" smtClean="0"/>
              <a:t>Text-based messages or structured visits</a:t>
            </a:r>
          </a:p>
          <a:p>
            <a:r>
              <a:rPr lang="en-US" dirty="0" smtClean="0"/>
              <a:t>Patient education and preventive health reminders</a:t>
            </a:r>
          </a:p>
          <a:p>
            <a:r>
              <a:rPr lang="en-US" dirty="0" smtClean="0"/>
              <a:t>Results distribution; Network provider consults </a:t>
            </a:r>
          </a:p>
        </p:txBody>
      </p:sp>
    </p:spTree>
    <p:extLst>
      <p:ext uri="{BB962C8B-B14F-4D97-AF65-F5344CB8AC3E}">
        <p14:creationId xmlns:p14="http://schemas.microsoft.com/office/powerpoint/2010/main" xmlns="" val="3428062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Flow Process </a:t>
            </a:r>
            <a:r>
              <a:rPr lang="en-US" dirty="0" err="1" smtClean="0"/>
              <a:t>McChord</a:t>
            </a:r>
            <a:r>
              <a:rPr lang="en-US" dirty="0" smtClean="0"/>
              <a:t> Clinic</a:t>
            </a:r>
            <a:br>
              <a:rPr lang="en-US" dirty="0" smtClean="0"/>
            </a:br>
            <a:r>
              <a:rPr lang="en-US" dirty="0" smtClean="0"/>
              <a:t>begins with MSA or CNA</a:t>
            </a:r>
            <a:endParaRPr lang="en-US" dirty="0"/>
          </a:p>
        </p:txBody>
      </p:sp>
      <p:sp>
        <p:nvSpPr>
          <p:cNvPr id="3" name="TextBox 2"/>
          <p:cNvSpPr txBox="1"/>
          <p:nvPr/>
        </p:nvSpPr>
        <p:spPr>
          <a:xfrm>
            <a:off x="381000" y="1447800"/>
            <a:ext cx="8458200" cy="646331"/>
          </a:xfrm>
          <a:prstGeom prst="rect">
            <a:avLst/>
          </a:prstGeom>
          <a:noFill/>
        </p:spPr>
        <p:txBody>
          <a:bodyPr wrap="square" rtlCol="0">
            <a:spAutoFit/>
          </a:bodyPr>
          <a:lstStyle/>
          <a:p>
            <a:pPr algn="ctr"/>
            <a:r>
              <a:rPr lang="en-US" dirty="0" smtClean="0"/>
              <a:t>Patient Sends Virtual Message</a:t>
            </a:r>
          </a:p>
          <a:p>
            <a:pPr algn="ctr"/>
            <a:endParaRPr lang="en-US" dirty="0"/>
          </a:p>
        </p:txBody>
      </p:sp>
      <p:graphicFrame>
        <p:nvGraphicFramePr>
          <p:cNvPr id="4" name="Diagram 3"/>
          <p:cNvGraphicFramePr/>
          <p:nvPr/>
        </p:nvGraphicFramePr>
        <p:xfrm>
          <a:off x="1524000" y="1397000"/>
          <a:ext cx="6096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Prescription Renewal</a:t>
            </a:r>
            <a:endParaRPr lang="en-US" dirty="0"/>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Clinical Question</a:t>
            </a:r>
            <a:endParaRPr lang="en-US" dirty="0"/>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Load Credit</a:t>
            </a:r>
            <a:endParaRPr lang="en-US" dirty="0"/>
          </a:p>
        </p:txBody>
      </p:sp>
      <p:sp>
        <p:nvSpPr>
          <p:cNvPr id="3" name="Content Placeholder 2"/>
          <p:cNvSpPr>
            <a:spLocks noGrp="1"/>
          </p:cNvSpPr>
          <p:nvPr>
            <p:ph sz="quarter" idx="1"/>
          </p:nvPr>
        </p:nvSpPr>
        <p:spPr/>
        <p:txBody>
          <a:bodyPr/>
          <a:lstStyle/>
          <a:p>
            <a:r>
              <a:rPr lang="en-US" dirty="0" smtClean="0"/>
              <a:t>Non – physician RVU coding and credit</a:t>
            </a:r>
          </a:p>
          <a:p>
            <a:pPr lvl="1"/>
            <a:r>
              <a:rPr lang="en-US" dirty="0" smtClean="0"/>
              <a:t>Code is 98969</a:t>
            </a:r>
          </a:p>
          <a:p>
            <a:pPr lvl="1"/>
            <a:r>
              <a:rPr lang="en-US" dirty="0" smtClean="0"/>
              <a:t>Credit per completed VM </a:t>
            </a:r>
            <a:r>
              <a:rPr lang="en-US" dirty="0" smtClean="0"/>
              <a:t>0.39 </a:t>
            </a:r>
            <a:r>
              <a:rPr lang="en-US" dirty="0" smtClean="0"/>
              <a:t>RVU</a:t>
            </a:r>
          </a:p>
          <a:p>
            <a:r>
              <a:rPr lang="en-US" dirty="0" smtClean="0"/>
              <a:t>Physician RVU coding and credit</a:t>
            </a:r>
          </a:p>
          <a:p>
            <a:pPr lvl="1"/>
            <a:r>
              <a:rPr lang="en-US" dirty="0" smtClean="0"/>
              <a:t>Code 99444</a:t>
            </a:r>
          </a:p>
          <a:p>
            <a:pPr lvl="1"/>
            <a:r>
              <a:rPr lang="en-US" dirty="0" smtClean="0"/>
              <a:t>Credit per completed VM </a:t>
            </a:r>
            <a:r>
              <a:rPr lang="en-US" dirty="0" smtClean="0"/>
              <a:t>0.58 </a:t>
            </a:r>
            <a:r>
              <a:rPr lang="en-US" dirty="0" smtClean="0"/>
              <a:t>RVU</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Nuances</a:t>
            </a:r>
            <a:endParaRPr lang="en-US" dirty="0"/>
          </a:p>
        </p:txBody>
      </p:sp>
      <p:sp>
        <p:nvSpPr>
          <p:cNvPr id="3" name="Content Placeholder 2"/>
          <p:cNvSpPr>
            <a:spLocks noGrp="1"/>
          </p:cNvSpPr>
          <p:nvPr>
            <p:ph sz="quarter" idx="1"/>
          </p:nvPr>
        </p:nvSpPr>
        <p:spPr/>
        <p:txBody>
          <a:bodyPr>
            <a:normAutofit/>
          </a:bodyPr>
          <a:lstStyle/>
          <a:p>
            <a:r>
              <a:rPr lang="en-US" dirty="0" smtClean="0"/>
              <a:t>If you are not answering a clinical questions, acting upon labs results or making a clinical judgment this may be non-count work-load and you would code 99499</a:t>
            </a:r>
            <a:br>
              <a:rPr lang="en-US" dirty="0" smtClean="0"/>
            </a:br>
            <a:endParaRPr lang="en-US" dirty="0" smtClean="0"/>
          </a:p>
          <a:p>
            <a:r>
              <a:rPr lang="en-US" dirty="0" smtClean="0"/>
              <a:t>If you will schedule an appointment within 24 hours or have seen the patient in the past 72 hours </a:t>
            </a:r>
          </a:p>
          <a:p>
            <a:pPr lvl="1"/>
            <a:r>
              <a:rPr lang="en-US" dirty="0" smtClean="0"/>
              <a:t>non-work load T-con 99499</a:t>
            </a:r>
          </a:p>
          <a:p>
            <a:pPr lvl="1"/>
            <a:r>
              <a:rPr lang="en-US" dirty="0" smtClean="0"/>
              <a:t>Add-note to the recent appointment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533400"/>
            <a:ext cx="8229600" cy="457200"/>
          </a:xfrm>
        </p:spPr>
        <p:txBody>
          <a:bodyPr anchor="t">
            <a:normAutofit fontScale="90000"/>
          </a:bodyPr>
          <a:lstStyle/>
          <a:p>
            <a:r>
              <a:rPr lang="en-US" smtClean="0">
                <a:latin typeface="Arial" charset="0"/>
                <a:cs typeface="Arial" charset="0"/>
              </a:rPr>
              <a:t>Questions</a:t>
            </a:r>
          </a:p>
        </p:txBody>
      </p:sp>
      <p:pic>
        <p:nvPicPr>
          <p:cNvPr id="15363" name="Picture 2" descr="http://cscs.medschl.cam.ac.uk/wp-content/uploads/2009/04/about-300x300.jpg"/>
          <p:cNvPicPr>
            <a:picLocks noChangeAspect="1" noChangeArrowheads="1"/>
          </p:cNvPicPr>
          <p:nvPr/>
        </p:nvPicPr>
        <p:blipFill>
          <a:blip r:embed="rId3" cstate="print"/>
          <a:srcRect/>
          <a:stretch>
            <a:fillRect/>
          </a:stretch>
        </p:blipFill>
        <p:spPr bwMode="auto">
          <a:xfrm>
            <a:off x="1752600" y="1828800"/>
            <a:ext cx="6019800" cy="4300538"/>
          </a:xfrm>
          <a:prstGeom prst="rect">
            <a:avLst/>
          </a:prstGeom>
          <a:noFill/>
          <a:ln w="9525">
            <a:noFill/>
            <a:miter lim="800000"/>
            <a:headEnd/>
            <a:tailEnd/>
          </a:ln>
        </p:spPr>
      </p:pic>
      <p:sp>
        <p:nvSpPr>
          <p:cNvPr id="9" name="Slide Number Placeholder 5"/>
          <p:cNvSpPr txBox="1">
            <a:spLocks/>
          </p:cNvSpPr>
          <p:nvPr/>
        </p:nvSpPr>
        <p:spPr>
          <a:xfrm>
            <a:off x="6629400" y="6492875"/>
            <a:ext cx="2133600" cy="365125"/>
          </a:xfrm>
          <a:prstGeom prst="rect">
            <a:avLst/>
          </a:prstGeom>
        </p:spPr>
        <p:txBody>
          <a:bodyPr anchor="ctr"/>
          <a:lstStyle/>
          <a:p>
            <a:pPr algn="r" fontAlgn="auto">
              <a:spcBef>
                <a:spcPts val="0"/>
              </a:spcBef>
              <a:spcAft>
                <a:spcPts val="0"/>
              </a:spcAft>
              <a:defRPr/>
            </a:pPr>
            <a:fld id="{7897FA98-E5D2-4533-A25C-40E9B4255A24}" type="slidenum">
              <a:rPr lang="en-US" sz="1200">
                <a:solidFill>
                  <a:schemeClr val="tx1">
                    <a:tint val="75000"/>
                  </a:schemeClr>
                </a:solidFill>
                <a:latin typeface="+mn-lt"/>
                <a:cs typeface="+mn-cs"/>
              </a:rPr>
              <a:pPr algn="r" fontAlgn="auto">
                <a:spcBef>
                  <a:spcPts val="0"/>
                </a:spcBef>
                <a:spcAft>
                  <a:spcPts val="0"/>
                </a:spcAft>
                <a:defRPr/>
              </a:pPr>
              <a:t>25</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xmlns="" val="2033084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Backup</a:t>
            </a:r>
          </a:p>
        </p:txBody>
      </p:sp>
      <p:sp>
        <p:nvSpPr>
          <p:cNvPr id="3" name="Slide Number Placeholder 2"/>
          <p:cNvSpPr>
            <a:spLocks noGrp="1"/>
          </p:cNvSpPr>
          <p:nvPr>
            <p:ph type="sldNum" sz="quarter" idx="12"/>
          </p:nvPr>
        </p:nvSpPr>
        <p:spPr/>
        <p:txBody>
          <a:bodyPr/>
          <a:lstStyle/>
          <a:p>
            <a:pPr>
              <a:defRPr/>
            </a:pPr>
            <a:fld id="{827BCE54-FB1F-4E47-B288-64B4C377BADF}" type="slidenum">
              <a:rPr lang="en-US" smtClean="0"/>
              <a:pPr>
                <a:defRPr/>
              </a:pPr>
              <a:t>26</a:t>
            </a:fld>
            <a:endParaRPr lang="en-US" dirty="0"/>
          </a:p>
        </p:txBody>
      </p:sp>
    </p:spTree>
    <p:extLst>
      <p:ext uri="{BB962C8B-B14F-4D97-AF65-F5344CB8AC3E}">
        <p14:creationId xmlns:p14="http://schemas.microsoft.com/office/powerpoint/2010/main" xmlns="" val="4253364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7644" y="282863"/>
          <a:ext cx="8668712" cy="62922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24354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762000" y="274638"/>
            <a:ext cx="7772400" cy="1143000"/>
          </a:xfrm>
        </p:spPr>
        <p:txBody>
          <a:bodyPr/>
          <a:lstStyle/>
          <a:p>
            <a:r>
              <a:rPr lang="en-US" sz="4000" dirty="0" smtClean="0"/>
              <a:t>Marketing</a:t>
            </a:r>
          </a:p>
        </p:txBody>
      </p:sp>
      <p:pic>
        <p:nvPicPr>
          <p:cNvPr id="31747" name="Picture 3"/>
          <p:cNvPicPr>
            <a:picLocks noChangeAspect="1" noChangeArrowheads="1"/>
          </p:cNvPicPr>
          <p:nvPr/>
        </p:nvPicPr>
        <p:blipFill>
          <a:blip r:embed="rId2" cstate="print"/>
          <a:srcRect/>
          <a:stretch>
            <a:fillRect/>
          </a:stretch>
        </p:blipFill>
        <p:spPr bwMode="auto">
          <a:xfrm>
            <a:off x="304800" y="2693028"/>
            <a:ext cx="2849563" cy="370777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6019800" y="1219200"/>
            <a:ext cx="2964166" cy="366236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19463" y="447675"/>
            <a:ext cx="2505075" cy="6181725"/>
          </a:xfrm>
          <a:prstGeom prst="rect">
            <a:avLst/>
          </a:prstGeom>
          <a:noFill/>
          <a:ln w="9525">
            <a:noFill/>
            <a:miter lim="800000"/>
            <a:headEnd/>
            <a:tailEnd/>
          </a:ln>
        </p:spPr>
      </p:pic>
    </p:spTree>
    <p:extLst>
      <p:ext uri="{BB962C8B-B14F-4D97-AF65-F5344CB8AC3E}">
        <p14:creationId xmlns:p14="http://schemas.microsoft.com/office/powerpoint/2010/main" xmlns="" val="1853513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0" y="609600"/>
            <a:ext cx="8610600" cy="838200"/>
          </a:xfrm>
        </p:spPr>
        <p:txBody>
          <a:bodyPr>
            <a:normAutofit fontScale="90000"/>
          </a:bodyPr>
          <a:lstStyle/>
          <a:p>
            <a:pPr>
              <a:lnSpc>
                <a:spcPct val="85000"/>
              </a:lnSpc>
            </a:pPr>
            <a:r>
              <a:rPr lang="en-US" dirty="0" smtClean="0"/>
              <a:t>NHP Online</a:t>
            </a:r>
            <a:br>
              <a:rPr lang="en-US" dirty="0" smtClean="0"/>
            </a:br>
            <a:r>
              <a:rPr lang="en-US" dirty="0" smtClean="0"/>
              <a:t>	</a:t>
            </a:r>
          </a:p>
        </p:txBody>
      </p:sp>
      <p:pic>
        <p:nvPicPr>
          <p:cNvPr id="32771" name="Picture 3"/>
          <p:cNvPicPr>
            <a:picLocks noChangeAspect="1" noChangeArrowheads="1"/>
          </p:cNvPicPr>
          <p:nvPr/>
        </p:nvPicPr>
        <p:blipFill>
          <a:blip r:embed="rId3" cstate="print"/>
          <a:srcRect/>
          <a:stretch>
            <a:fillRect/>
          </a:stretch>
        </p:blipFill>
        <p:spPr bwMode="auto">
          <a:xfrm>
            <a:off x="219075" y="1284288"/>
            <a:ext cx="8704263" cy="4098925"/>
          </a:xfrm>
          <a:prstGeom prst="rect">
            <a:avLst/>
          </a:prstGeom>
          <a:noFill/>
          <a:ln w="9525">
            <a:solidFill>
              <a:srgbClr val="808080"/>
            </a:solidFill>
            <a:miter lim="800000"/>
            <a:headEnd/>
            <a:tailEnd/>
          </a:ln>
          <a:effectLst>
            <a:outerShdw dist="107763" dir="2700000" algn="ctr" rotWithShape="0">
              <a:srgbClr val="777777">
                <a:alpha val="50000"/>
              </a:srgbClr>
            </a:outerShdw>
          </a:effectLst>
        </p:spPr>
      </p:pic>
    </p:spTree>
    <p:extLst>
      <p:ext uri="{BB962C8B-B14F-4D97-AF65-F5344CB8AC3E}">
        <p14:creationId xmlns:p14="http://schemas.microsoft.com/office/powerpoint/2010/main" xmlns="" val="292162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NCQA PCMH Recognition </a:t>
            </a:r>
            <a:endParaRPr lang="en-US" dirty="0"/>
          </a:p>
        </p:txBody>
      </p:sp>
      <p:sp>
        <p:nvSpPr>
          <p:cNvPr id="2" name="Slide Number Placeholder 1"/>
          <p:cNvSpPr>
            <a:spLocks noGrp="1"/>
          </p:cNvSpPr>
          <p:nvPr>
            <p:ph type="sldNum" sz="quarter" idx="12"/>
          </p:nvPr>
        </p:nvSpPr>
        <p:spPr/>
        <p:txBody>
          <a:bodyPr/>
          <a:lstStyle/>
          <a:p>
            <a:pPr>
              <a:defRPr/>
            </a:pPr>
            <a:fld id="{8C0F4292-98DC-44B4-84C2-AC07DBB2BB58}" type="slidenum">
              <a:rPr lang="en-US" smtClean="0"/>
              <a:pPr>
                <a:defRPr/>
              </a:pPr>
              <a:t>3</a:t>
            </a:fld>
            <a:endParaRPr lang="en-US"/>
          </a:p>
        </p:txBody>
      </p:sp>
      <p:sp>
        <p:nvSpPr>
          <p:cNvPr id="7" name="Content Placeholder 6"/>
          <p:cNvSpPr>
            <a:spLocks noGrp="1"/>
          </p:cNvSpPr>
          <p:nvPr>
            <p:ph sz="quarter" idx="1"/>
          </p:nvPr>
        </p:nvSpPr>
        <p:spPr/>
        <p:txBody>
          <a:bodyPr>
            <a:normAutofit lnSpcReduction="10000"/>
          </a:bodyPr>
          <a:lstStyle/>
          <a:p>
            <a:r>
              <a:rPr lang="en-US" dirty="0"/>
              <a:t>PPC-PCMH Recognition is based on </a:t>
            </a:r>
            <a:r>
              <a:rPr lang="en-US" dirty="0" smtClean="0"/>
              <a:t>meeting specific </a:t>
            </a:r>
            <a:r>
              <a:rPr lang="en-US" dirty="0"/>
              <a:t>elements included in nine </a:t>
            </a:r>
            <a:r>
              <a:rPr lang="en-US" dirty="0" smtClean="0"/>
              <a:t>standard categories</a:t>
            </a:r>
            <a:r>
              <a:rPr lang="en-US" dirty="0"/>
              <a:t>:</a:t>
            </a:r>
          </a:p>
          <a:p>
            <a:pPr lvl="1"/>
            <a:r>
              <a:rPr lang="en-US" dirty="0"/>
              <a:t>1. </a:t>
            </a:r>
            <a:r>
              <a:rPr lang="en-US" b="1" dirty="0">
                <a:solidFill>
                  <a:schemeClr val="accent2">
                    <a:lumMod val="75000"/>
                  </a:schemeClr>
                </a:solidFill>
              </a:rPr>
              <a:t>Access and Communication</a:t>
            </a:r>
          </a:p>
          <a:p>
            <a:pPr lvl="1"/>
            <a:r>
              <a:rPr lang="en-US" dirty="0"/>
              <a:t>2. Patient Tracking and Registry Functions</a:t>
            </a:r>
          </a:p>
          <a:p>
            <a:pPr lvl="1"/>
            <a:r>
              <a:rPr lang="en-US" dirty="0"/>
              <a:t>3. Care Management</a:t>
            </a:r>
          </a:p>
          <a:p>
            <a:pPr lvl="1"/>
            <a:r>
              <a:rPr lang="en-US" dirty="0"/>
              <a:t>4. </a:t>
            </a:r>
            <a:r>
              <a:rPr lang="en-US" b="1" dirty="0">
                <a:solidFill>
                  <a:schemeClr val="accent2">
                    <a:lumMod val="75000"/>
                  </a:schemeClr>
                </a:solidFill>
              </a:rPr>
              <a:t>Patient Self-Management and Support</a:t>
            </a:r>
          </a:p>
          <a:p>
            <a:pPr lvl="1"/>
            <a:r>
              <a:rPr lang="en-US" dirty="0"/>
              <a:t>5. Electronic Prescribing</a:t>
            </a:r>
          </a:p>
          <a:p>
            <a:pPr lvl="1"/>
            <a:r>
              <a:rPr lang="en-US" dirty="0"/>
              <a:t>6. </a:t>
            </a:r>
            <a:r>
              <a:rPr lang="en-US" b="1" dirty="0">
                <a:solidFill>
                  <a:schemeClr val="accent2">
                    <a:lumMod val="75000"/>
                  </a:schemeClr>
                </a:solidFill>
              </a:rPr>
              <a:t>Test Tracking</a:t>
            </a:r>
          </a:p>
          <a:p>
            <a:pPr lvl="1"/>
            <a:r>
              <a:rPr lang="en-US" dirty="0"/>
              <a:t>7. Referral Tracking</a:t>
            </a:r>
          </a:p>
          <a:p>
            <a:pPr lvl="1"/>
            <a:r>
              <a:rPr lang="en-US" dirty="0"/>
              <a:t>8. Performance Reporting and Improvement</a:t>
            </a:r>
          </a:p>
          <a:p>
            <a:pPr lvl="1"/>
            <a:r>
              <a:rPr lang="en-US" dirty="0"/>
              <a:t>9. </a:t>
            </a:r>
            <a:r>
              <a:rPr lang="en-US" b="1" dirty="0">
                <a:solidFill>
                  <a:schemeClr val="accent2">
                    <a:lumMod val="75000"/>
                  </a:schemeClr>
                </a:solidFill>
              </a:rPr>
              <a:t>Advanced Electronic Communication</a:t>
            </a:r>
          </a:p>
        </p:txBody>
      </p:sp>
    </p:spTree>
    <p:extLst>
      <p:ext uri="{BB962C8B-B14F-4D97-AF65-F5344CB8AC3E}">
        <p14:creationId xmlns:p14="http://schemas.microsoft.com/office/powerpoint/2010/main" xmlns="" val="4147458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sz="4400" smtClean="0"/>
              <a:t>Secure Login</a:t>
            </a:r>
          </a:p>
        </p:txBody>
      </p:sp>
      <p:pic>
        <p:nvPicPr>
          <p:cNvPr id="34819" name="Picture 3"/>
          <p:cNvPicPr>
            <a:picLocks noChangeAspect="1" noChangeArrowheads="1"/>
          </p:cNvPicPr>
          <p:nvPr/>
        </p:nvPicPr>
        <p:blipFill>
          <a:blip r:embed="rId2" cstate="print"/>
          <a:srcRect/>
          <a:stretch>
            <a:fillRect/>
          </a:stretch>
        </p:blipFill>
        <p:spPr bwMode="auto">
          <a:xfrm>
            <a:off x="309563" y="1389063"/>
            <a:ext cx="8524875" cy="4086225"/>
          </a:xfrm>
          <a:prstGeom prst="rect">
            <a:avLst/>
          </a:prstGeom>
          <a:noFill/>
          <a:ln w="9525">
            <a:noFill/>
            <a:miter lim="800000"/>
            <a:headEnd/>
            <a:tailEnd/>
          </a:ln>
          <a:effectLst/>
        </p:spPr>
      </p:pic>
    </p:spTree>
    <p:extLst>
      <p:ext uri="{BB962C8B-B14F-4D97-AF65-F5344CB8AC3E}">
        <p14:creationId xmlns:p14="http://schemas.microsoft.com/office/powerpoint/2010/main" xmlns="" val="1667868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sz="4000" dirty="0" smtClean="0"/>
              <a:t>Provider / Staff View </a:t>
            </a:r>
          </a:p>
        </p:txBody>
      </p:sp>
      <p:pic>
        <p:nvPicPr>
          <p:cNvPr id="45059" name="Picture 3"/>
          <p:cNvPicPr>
            <a:picLocks noChangeAspect="1" noChangeArrowheads="1"/>
          </p:cNvPicPr>
          <p:nvPr/>
        </p:nvPicPr>
        <p:blipFill>
          <a:blip r:embed="rId2" cstate="print"/>
          <a:srcRect/>
          <a:stretch>
            <a:fillRect/>
          </a:stretch>
        </p:blipFill>
        <p:spPr bwMode="auto">
          <a:xfrm>
            <a:off x="1658938" y="1460500"/>
            <a:ext cx="5903912" cy="4606925"/>
          </a:xfrm>
          <a:prstGeom prst="rect">
            <a:avLst/>
          </a:prstGeom>
          <a:noFill/>
          <a:ln w="9525">
            <a:noFill/>
            <a:miter lim="800000"/>
            <a:headEnd/>
            <a:tailEnd/>
          </a:ln>
          <a:effectLst/>
        </p:spPr>
      </p:pic>
    </p:spTree>
    <p:extLst>
      <p:ext uri="{BB962C8B-B14F-4D97-AF65-F5344CB8AC3E}">
        <p14:creationId xmlns:p14="http://schemas.microsoft.com/office/powerpoint/2010/main" xmlns="" val="64672304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228600" y="304800"/>
            <a:ext cx="8229600" cy="1143000"/>
          </a:xfrm>
        </p:spPr>
        <p:txBody>
          <a:bodyPr>
            <a:normAutofit fontScale="90000"/>
          </a:bodyPr>
          <a:lstStyle/>
          <a:p>
            <a:r>
              <a:rPr lang="en-US" dirty="0" smtClean="0"/>
              <a:t>NHP Online – </a:t>
            </a:r>
            <a:br>
              <a:rPr lang="en-US" dirty="0" smtClean="0"/>
            </a:br>
            <a:r>
              <a:rPr lang="en-US" dirty="0" smtClean="0"/>
              <a:t>Patient Home Page</a:t>
            </a:r>
          </a:p>
        </p:txBody>
      </p:sp>
      <p:sp>
        <p:nvSpPr>
          <p:cNvPr id="35843" name="Text Box 3"/>
          <p:cNvSpPr txBox="1">
            <a:spLocks noChangeArrowheads="1"/>
          </p:cNvSpPr>
          <p:nvPr/>
        </p:nvSpPr>
        <p:spPr bwMode="auto">
          <a:xfrm>
            <a:off x="6783388" y="1389063"/>
            <a:ext cx="2139950" cy="4217987"/>
          </a:xfrm>
          <a:prstGeom prst="rect">
            <a:avLst/>
          </a:prstGeom>
          <a:noFill/>
          <a:ln w="9525">
            <a:noFill/>
            <a:miter lim="800000"/>
            <a:headEnd/>
            <a:tailEnd/>
          </a:ln>
          <a:effectLst/>
        </p:spPr>
        <p:txBody>
          <a:bodyPr>
            <a:spAutoFit/>
          </a:bodyPr>
          <a:lstStyle/>
          <a:p>
            <a:pPr>
              <a:spcBef>
                <a:spcPct val="50000"/>
              </a:spcBef>
            </a:pPr>
            <a:r>
              <a:rPr lang="en-US" b="1">
                <a:solidFill>
                  <a:schemeClr val="tx2"/>
                </a:solidFill>
              </a:rPr>
              <a:t>Appointment Requests</a:t>
            </a:r>
          </a:p>
          <a:p>
            <a:pPr>
              <a:spcBef>
                <a:spcPct val="50000"/>
              </a:spcBef>
            </a:pPr>
            <a:endParaRPr lang="en-US" b="1">
              <a:solidFill>
                <a:schemeClr val="tx2"/>
              </a:solidFill>
            </a:endParaRPr>
          </a:p>
          <a:p>
            <a:pPr>
              <a:spcBef>
                <a:spcPct val="50000"/>
              </a:spcBef>
            </a:pPr>
            <a:r>
              <a:rPr lang="en-US" b="1">
                <a:solidFill>
                  <a:schemeClr val="tx2"/>
                </a:solidFill>
              </a:rPr>
              <a:t>Prescription Renewals</a:t>
            </a:r>
          </a:p>
          <a:p>
            <a:pPr>
              <a:spcBef>
                <a:spcPct val="50000"/>
              </a:spcBef>
            </a:pPr>
            <a:endParaRPr lang="en-US" b="1">
              <a:solidFill>
                <a:schemeClr val="tx2"/>
              </a:solidFill>
            </a:endParaRPr>
          </a:p>
          <a:p>
            <a:pPr>
              <a:spcBef>
                <a:spcPct val="50000"/>
              </a:spcBef>
            </a:pPr>
            <a:r>
              <a:rPr lang="en-US" b="1">
                <a:solidFill>
                  <a:schemeClr val="tx2"/>
                </a:solidFill>
              </a:rPr>
              <a:t>Lab test Results</a:t>
            </a:r>
          </a:p>
          <a:p>
            <a:pPr>
              <a:spcBef>
                <a:spcPct val="50000"/>
              </a:spcBef>
            </a:pPr>
            <a:endParaRPr lang="en-US" b="1">
              <a:solidFill>
                <a:schemeClr val="tx2"/>
              </a:solidFill>
            </a:endParaRPr>
          </a:p>
          <a:p>
            <a:pPr>
              <a:spcBef>
                <a:spcPct val="50000"/>
              </a:spcBef>
            </a:pPr>
            <a:r>
              <a:rPr lang="en-US" b="1">
                <a:solidFill>
                  <a:schemeClr val="tx2"/>
                </a:solidFill>
              </a:rPr>
              <a:t>Notes to the staff</a:t>
            </a:r>
          </a:p>
          <a:p>
            <a:pPr>
              <a:spcBef>
                <a:spcPct val="50000"/>
              </a:spcBef>
            </a:pPr>
            <a:endParaRPr lang="en-US" b="1">
              <a:solidFill>
                <a:schemeClr val="tx2"/>
              </a:solidFill>
            </a:endParaRPr>
          </a:p>
          <a:p>
            <a:pPr>
              <a:spcBef>
                <a:spcPct val="50000"/>
              </a:spcBef>
            </a:pPr>
            <a:r>
              <a:rPr lang="en-US" b="1">
                <a:solidFill>
                  <a:schemeClr val="tx2"/>
                </a:solidFill>
              </a:rPr>
              <a:t>Online webVisits</a:t>
            </a:r>
          </a:p>
        </p:txBody>
      </p:sp>
      <p:pic>
        <p:nvPicPr>
          <p:cNvPr id="35844" name="Picture 4"/>
          <p:cNvPicPr>
            <a:picLocks noChangeAspect="1" noChangeArrowheads="1"/>
          </p:cNvPicPr>
          <p:nvPr/>
        </p:nvPicPr>
        <p:blipFill>
          <a:blip r:embed="rId2" cstate="print"/>
          <a:srcRect/>
          <a:stretch>
            <a:fillRect/>
          </a:stretch>
        </p:blipFill>
        <p:spPr bwMode="auto">
          <a:xfrm>
            <a:off x="603250" y="1389063"/>
            <a:ext cx="5842000" cy="5054600"/>
          </a:xfrm>
          <a:prstGeom prst="rect">
            <a:avLst/>
          </a:prstGeom>
          <a:noFill/>
          <a:ln w="9525">
            <a:solidFill>
              <a:srgbClr val="808080"/>
            </a:solidFill>
            <a:miter lim="800000"/>
            <a:headEnd/>
            <a:tailEnd/>
          </a:ln>
          <a:effectLst>
            <a:outerShdw dist="155023" dir="2099521" algn="ctr" rotWithShape="0">
              <a:srgbClr val="777777"/>
            </a:outerShdw>
          </a:effectLst>
        </p:spPr>
      </p:pic>
    </p:spTree>
    <p:extLst>
      <p:ext uri="{BB962C8B-B14F-4D97-AF65-F5344CB8AC3E}">
        <p14:creationId xmlns:p14="http://schemas.microsoft.com/office/powerpoint/2010/main" xmlns="" val="1689602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z="4000" dirty="0" smtClean="0"/>
              <a:t>Appointments</a:t>
            </a:r>
          </a:p>
        </p:txBody>
      </p:sp>
      <p:pic>
        <p:nvPicPr>
          <p:cNvPr id="36867" name="Picture 3"/>
          <p:cNvPicPr>
            <a:picLocks noGrp="1" noChangeAspect="1" noChangeArrowheads="1"/>
          </p:cNvPicPr>
          <p:nvPr>
            <p:ph sz="quarter" idx="1"/>
          </p:nvPr>
        </p:nvPicPr>
        <p:blipFill>
          <a:blip r:embed="rId2" cstate="print"/>
          <a:srcRect/>
          <a:stretch>
            <a:fillRect/>
          </a:stretch>
        </p:blipFill>
        <p:spPr>
          <a:xfrm>
            <a:off x="1220788" y="1311275"/>
            <a:ext cx="5700712" cy="5011738"/>
          </a:xfrm>
          <a:noFill/>
          <a:ln>
            <a:solidFill>
              <a:srgbClr val="808080"/>
            </a:solidFill>
          </a:ln>
          <a:effectLst>
            <a:outerShdw dist="161645" dir="2700000" algn="ctr" rotWithShape="0">
              <a:srgbClr val="777777">
                <a:alpha val="50000"/>
              </a:srgbClr>
            </a:outerShdw>
          </a:effectLst>
        </p:spPr>
      </p:pic>
    </p:spTree>
    <p:extLst>
      <p:ext uri="{BB962C8B-B14F-4D97-AF65-F5344CB8AC3E}">
        <p14:creationId xmlns:p14="http://schemas.microsoft.com/office/powerpoint/2010/main" xmlns="" val="524770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sz="4400" smtClean="0"/>
              <a:t>Request/Receive Lab Results</a:t>
            </a:r>
          </a:p>
        </p:txBody>
      </p:sp>
      <p:pic>
        <p:nvPicPr>
          <p:cNvPr id="37891" name="Picture 3"/>
          <p:cNvPicPr>
            <a:picLocks noGrp="1" noChangeAspect="1" noChangeArrowheads="1"/>
          </p:cNvPicPr>
          <p:nvPr>
            <p:ph sz="quarter" idx="1"/>
          </p:nvPr>
        </p:nvPicPr>
        <p:blipFill>
          <a:blip r:embed="rId2" cstate="print"/>
          <a:srcRect b="19080"/>
          <a:stretch>
            <a:fillRect/>
          </a:stretch>
        </p:blipFill>
        <p:spPr>
          <a:xfrm>
            <a:off x="657225" y="1333500"/>
            <a:ext cx="7065963" cy="4732338"/>
          </a:xfrm>
          <a:noFill/>
          <a:ln>
            <a:solidFill>
              <a:srgbClr val="808080"/>
            </a:solidFill>
          </a:ln>
          <a:effectLst>
            <a:outerShdw dist="143684" dir="2700000" algn="ctr" rotWithShape="0">
              <a:srgbClr val="777777">
                <a:alpha val="50000"/>
              </a:srgbClr>
            </a:outerShdw>
          </a:effectLst>
        </p:spPr>
      </p:pic>
    </p:spTree>
    <p:extLst>
      <p:ext uri="{BB962C8B-B14F-4D97-AF65-F5344CB8AC3E}">
        <p14:creationId xmlns:p14="http://schemas.microsoft.com/office/powerpoint/2010/main" xmlns="" val="266134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7200" y="381000"/>
            <a:ext cx="8229600" cy="1143000"/>
          </a:xfrm>
        </p:spPr>
        <p:txBody>
          <a:bodyPr>
            <a:normAutofit fontScale="90000"/>
          </a:bodyPr>
          <a:lstStyle/>
          <a:p>
            <a:r>
              <a:rPr lang="en-US" sz="3800" dirty="0" err="1" smtClean="0"/>
              <a:t>webVisit</a:t>
            </a:r>
            <a:r>
              <a:rPr lang="en-US" sz="3800" dirty="0" smtClean="0"/>
              <a:t> Message </a:t>
            </a:r>
            <a:br>
              <a:rPr lang="en-US" sz="3800" dirty="0" smtClean="0"/>
            </a:br>
            <a:r>
              <a:rPr lang="en-US" sz="3800" dirty="0" smtClean="0"/>
              <a:t>Templates</a:t>
            </a:r>
          </a:p>
        </p:txBody>
      </p:sp>
      <p:pic>
        <p:nvPicPr>
          <p:cNvPr id="38915" name="Picture 3"/>
          <p:cNvPicPr>
            <a:picLocks noGrp="1" noChangeAspect="1" noChangeArrowheads="1"/>
          </p:cNvPicPr>
          <p:nvPr>
            <p:ph sz="quarter" idx="1"/>
          </p:nvPr>
        </p:nvPicPr>
        <p:blipFill>
          <a:blip r:embed="rId2" cstate="print"/>
          <a:srcRect t="11189"/>
          <a:stretch>
            <a:fillRect/>
          </a:stretch>
        </p:blipFill>
        <p:spPr>
          <a:xfrm>
            <a:off x="411163" y="1612900"/>
            <a:ext cx="6570662" cy="4635500"/>
          </a:xfrm>
          <a:noFill/>
          <a:ln/>
        </p:spPr>
      </p:pic>
      <p:sp>
        <p:nvSpPr>
          <p:cNvPr id="38916" name="Text Box 4"/>
          <p:cNvSpPr txBox="1">
            <a:spLocks noChangeArrowheads="1"/>
          </p:cNvSpPr>
          <p:nvPr/>
        </p:nvSpPr>
        <p:spPr bwMode="auto">
          <a:xfrm>
            <a:off x="7121525" y="2409825"/>
            <a:ext cx="1955800" cy="3113088"/>
          </a:xfrm>
          <a:prstGeom prst="rect">
            <a:avLst/>
          </a:prstGeom>
          <a:noFill/>
          <a:ln w="9525">
            <a:noFill/>
            <a:miter lim="800000"/>
            <a:headEnd/>
            <a:tailEnd/>
          </a:ln>
          <a:effectLst/>
        </p:spPr>
        <p:txBody>
          <a:bodyPr>
            <a:spAutoFit/>
          </a:bodyPr>
          <a:lstStyle/>
          <a:p>
            <a:r>
              <a:rPr lang="en-US"/>
              <a:t>Structured templates that guide you through a series of questions to convey your concerns to your provider in a meaningful and thoughtful manner</a:t>
            </a:r>
          </a:p>
        </p:txBody>
      </p:sp>
    </p:spTree>
    <p:extLst>
      <p:ext uri="{BB962C8B-B14F-4D97-AF65-F5344CB8AC3E}">
        <p14:creationId xmlns:p14="http://schemas.microsoft.com/office/powerpoint/2010/main" xmlns="" val="125834595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en-US" sz="4000" dirty="0" err="1" smtClean="0"/>
              <a:t>WebVisit</a:t>
            </a:r>
            <a:r>
              <a:rPr lang="en-US" sz="4000" dirty="0" smtClean="0"/>
              <a:t> Heartburn</a:t>
            </a:r>
          </a:p>
        </p:txBody>
      </p:sp>
      <p:pic>
        <p:nvPicPr>
          <p:cNvPr id="39939" name="Picture 3"/>
          <p:cNvPicPr>
            <a:picLocks noGrp="1" noChangeAspect="1" noChangeArrowheads="1"/>
          </p:cNvPicPr>
          <p:nvPr>
            <p:ph sz="quarter" idx="1"/>
          </p:nvPr>
        </p:nvPicPr>
        <p:blipFill>
          <a:blip r:embed="rId2" cstate="print"/>
          <a:srcRect t="11684"/>
          <a:stretch>
            <a:fillRect/>
          </a:stretch>
        </p:blipFill>
        <p:spPr>
          <a:xfrm>
            <a:off x="784225" y="1444625"/>
            <a:ext cx="6619875" cy="4767263"/>
          </a:xfrm>
          <a:noFill/>
          <a:ln/>
        </p:spPr>
      </p:pic>
    </p:spTree>
    <p:extLst>
      <p:ext uri="{BB962C8B-B14F-4D97-AF65-F5344CB8AC3E}">
        <p14:creationId xmlns:p14="http://schemas.microsoft.com/office/powerpoint/2010/main" xmlns="" val="319157352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en-US" sz="4000" dirty="0" smtClean="0"/>
              <a:t>Integrated PHR </a:t>
            </a:r>
          </a:p>
        </p:txBody>
      </p:sp>
      <p:pic>
        <p:nvPicPr>
          <p:cNvPr id="40963" name="Picture 3"/>
          <p:cNvPicPr>
            <a:picLocks noChangeAspect="1" noChangeArrowheads="1"/>
          </p:cNvPicPr>
          <p:nvPr/>
        </p:nvPicPr>
        <p:blipFill>
          <a:blip r:embed="rId2" cstate="print"/>
          <a:srcRect/>
          <a:stretch>
            <a:fillRect/>
          </a:stretch>
        </p:blipFill>
        <p:spPr bwMode="auto">
          <a:xfrm>
            <a:off x="574675" y="1262063"/>
            <a:ext cx="6091238" cy="5027612"/>
          </a:xfrm>
          <a:prstGeom prst="rect">
            <a:avLst/>
          </a:prstGeom>
          <a:noFill/>
          <a:ln w="9525">
            <a:solidFill>
              <a:srgbClr val="808080"/>
            </a:solidFill>
            <a:miter lim="800000"/>
            <a:headEnd/>
            <a:tailEnd/>
          </a:ln>
          <a:effectLst>
            <a:outerShdw dist="143684" dir="2700000" algn="ctr" rotWithShape="0">
              <a:srgbClr val="777777">
                <a:alpha val="50000"/>
              </a:srgbClr>
            </a:outerShdw>
          </a:effectLst>
        </p:spPr>
      </p:pic>
      <p:sp>
        <p:nvSpPr>
          <p:cNvPr id="40964" name="Text Box 4"/>
          <p:cNvSpPr txBox="1">
            <a:spLocks noChangeArrowheads="1"/>
          </p:cNvSpPr>
          <p:nvPr/>
        </p:nvSpPr>
        <p:spPr bwMode="auto">
          <a:xfrm>
            <a:off x="7256463" y="2282825"/>
            <a:ext cx="1555750" cy="1465263"/>
          </a:xfrm>
          <a:prstGeom prst="rect">
            <a:avLst/>
          </a:prstGeom>
          <a:noFill/>
          <a:ln w="9525">
            <a:noFill/>
            <a:miter lim="800000"/>
            <a:headEnd/>
            <a:tailEnd/>
          </a:ln>
          <a:effectLst/>
        </p:spPr>
        <p:txBody>
          <a:bodyPr>
            <a:spAutoFit/>
          </a:bodyPr>
          <a:lstStyle/>
          <a:p>
            <a:r>
              <a:rPr lang="en-US"/>
              <a:t>Convenient secure repository for your health information </a:t>
            </a:r>
          </a:p>
        </p:txBody>
      </p:sp>
    </p:spTree>
    <p:extLst>
      <p:ext uri="{BB962C8B-B14F-4D97-AF65-F5344CB8AC3E}">
        <p14:creationId xmlns:p14="http://schemas.microsoft.com/office/powerpoint/2010/main" xmlns="" val="425202672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sz="4000" dirty="0" smtClean="0"/>
              <a:t>Educational Resources</a:t>
            </a:r>
          </a:p>
        </p:txBody>
      </p:sp>
      <p:pic>
        <p:nvPicPr>
          <p:cNvPr id="41987" name="Picture 3"/>
          <p:cNvPicPr>
            <a:picLocks noChangeAspect="1" noChangeArrowheads="1"/>
          </p:cNvPicPr>
          <p:nvPr/>
        </p:nvPicPr>
        <p:blipFill>
          <a:blip r:embed="rId2" cstate="print"/>
          <a:srcRect b="2094"/>
          <a:stretch>
            <a:fillRect/>
          </a:stretch>
        </p:blipFill>
        <p:spPr bwMode="auto">
          <a:xfrm>
            <a:off x="417513" y="1217613"/>
            <a:ext cx="7480300" cy="5211762"/>
          </a:xfrm>
          <a:prstGeom prst="rect">
            <a:avLst/>
          </a:prstGeom>
          <a:noFill/>
          <a:ln w="9525">
            <a:noFill/>
            <a:miter lim="800000"/>
            <a:headEnd/>
            <a:tailEnd/>
          </a:ln>
          <a:effectLst/>
        </p:spPr>
      </p:pic>
    </p:spTree>
    <p:extLst>
      <p:ext uri="{BB962C8B-B14F-4D97-AF65-F5344CB8AC3E}">
        <p14:creationId xmlns:p14="http://schemas.microsoft.com/office/powerpoint/2010/main" xmlns="" val="4114178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Lessons Learned</a:t>
            </a:r>
            <a:endParaRPr lang="en-US" dirty="0"/>
          </a:p>
        </p:txBody>
      </p:sp>
      <p:sp>
        <p:nvSpPr>
          <p:cNvPr id="4" name="Slide Number Placeholder 3"/>
          <p:cNvSpPr>
            <a:spLocks noGrp="1"/>
          </p:cNvSpPr>
          <p:nvPr>
            <p:ph type="sldNum" sz="quarter" idx="12"/>
          </p:nvPr>
        </p:nvSpPr>
        <p:spPr>
          <a:xfrm>
            <a:off x="146304" y="6210300"/>
            <a:ext cx="82296" cy="457200"/>
          </a:xfrm>
        </p:spPr>
        <p:txBody>
          <a:bodyPr/>
          <a:lstStyle/>
          <a:p>
            <a:pPr>
              <a:defRPr/>
            </a:pPr>
            <a:fld id="{C9C5B3D8-BDF5-451A-9589-1E27FF18DAFB}" type="slidenum">
              <a:rPr lang="en-US" smtClean="0"/>
              <a:pPr>
                <a:defRPr/>
              </a:pPr>
              <a:t>39</a:t>
            </a:fld>
            <a:endParaRPr lang="en-US" dirty="0"/>
          </a:p>
        </p:txBody>
      </p:sp>
      <p:sp>
        <p:nvSpPr>
          <p:cNvPr id="3" name="Content Placeholder 2"/>
          <p:cNvSpPr>
            <a:spLocks noGrp="1"/>
          </p:cNvSpPr>
          <p:nvPr>
            <p:ph sz="quarter" idx="1"/>
          </p:nvPr>
        </p:nvSpPr>
        <p:spPr/>
        <p:txBody>
          <a:bodyPr>
            <a:normAutofit fontScale="70000" lnSpcReduction="20000"/>
          </a:bodyPr>
          <a:lstStyle/>
          <a:p>
            <a:pPr>
              <a:lnSpc>
                <a:spcPct val="150000"/>
              </a:lnSpc>
              <a:spcBef>
                <a:spcPts val="600"/>
              </a:spcBef>
            </a:pPr>
            <a:r>
              <a:rPr lang="en-US" sz="2400" dirty="0" smtClean="0"/>
              <a:t>Importance of provider endorsements to drive </a:t>
            </a:r>
            <a:br>
              <a:rPr lang="en-US" sz="2400" dirty="0" smtClean="0"/>
            </a:br>
            <a:r>
              <a:rPr lang="en-US" sz="2400" dirty="0" smtClean="0"/>
              <a:t>credibility and adoption at the MTF</a:t>
            </a:r>
          </a:p>
          <a:p>
            <a:pPr>
              <a:lnSpc>
                <a:spcPct val="150000"/>
              </a:lnSpc>
              <a:spcBef>
                <a:spcPts val="600"/>
              </a:spcBef>
            </a:pPr>
            <a:r>
              <a:rPr lang="en-US" sz="2400" dirty="0" smtClean="0"/>
              <a:t>Patients will be most responsive to a direct </a:t>
            </a:r>
            <a:br>
              <a:rPr lang="en-US" sz="2400" dirty="0" smtClean="0"/>
            </a:br>
            <a:r>
              <a:rPr lang="en-US" sz="2400" dirty="0" smtClean="0"/>
              <a:t>physician invitation</a:t>
            </a:r>
          </a:p>
          <a:p>
            <a:pPr>
              <a:lnSpc>
                <a:spcPct val="110000"/>
              </a:lnSpc>
              <a:spcBef>
                <a:spcPts val="600"/>
              </a:spcBef>
            </a:pPr>
            <a:r>
              <a:rPr lang="en-US" sz="2400" dirty="0" smtClean="0"/>
              <a:t>Engage and include your office staff for maximum </a:t>
            </a:r>
            <a:br>
              <a:rPr lang="en-US" sz="2400" dirty="0" smtClean="0"/>
            </a:br>
            <a:r>
              <a:rPr lang="en-US" sz="2400" dirty="0" smtClean="0"/>
              <a:t>benefit</a:t>
            </a:r>
          </a:p>
          <a:p>
            <a:pPr>
              <a:lnSpc>
                <a:spcPct val="150000"/>
              </a:lnSpc>
              <a:spcBef>
                <a:spcPts val="600"/>
              </a:spcBef>
            </a:pPr>
            <a:r>
              <a:rPr lang="en-US" sz="2400" dirty="0" smtClean="0"/>
              <a:t>One of the key value propositions is the facilitation </a:t>
            </a:r>
            <a:br>
              <a:rPr lang="en-US" sz="2400" dirty="0" smtClean="0"/>
            </a:br>
            <a:r>
              <a:rPr lang="en-US" sz="2400" dirty="0" smtClean="0"/>
              <a:t>of referrals</a:t>
            </a:r>
          </a:p>
          <a:p>
            <a:pPr>
              <a:lnSpc>
                <a:spcPct val="150000"/>
              </a:lnSpc>
              <a:spcBef>
                <a:spcPts val="600"/>
              </a:spcBef>
            </a:pPr>
            <a:r>
              <a:rPr lang="en-US" sz="2400" dirty="0" smtClean="0"/>
              <a:t>Medical Home needs to be a part of the workflow and accepted before staff will engage in process</a:t>
            </a:r>
          </a:p>
          <a:p>
            <a:pPr>
              <a:lnSpc>
                <a:spcPct val="150000"/>
              </a:lnSpc>
              <a:spcBef>
                <a:spcPts val="600"/>
              </a:spcBef>
            </a:pPr>
            <a:r>
              <a:rPr lang="en-US" sz="2400" dirty="0" smtClean="0"/>
              <a:t>Collecting emails for patient invitations can be challenging, but you have to start somewhere</a:t>
            </a:r>
          </a:p>
        </p:txBody>
      </p:sp>
      <p:pic>
        <p:nvPicPr>
          <p:cNvPr id="3074" name="Picture 2"/>
          <p:cNvPicPr>
            <a:picLocks noChangeAspect="1" noChangeArrowheads="1"/>
          </p:cNvPicPr>
          <p:nvPr/>
        </p:nvPicPr>
        <p:blipFill>
          <a:blip r:embed="rId2" cstate="print"/>
          <a:srcRect/>
          <a:stretch>
            <a:fillRect/>
          </a:stretch>
        </p:blipFill>
        <p:spPr bwMode="auto">
          <a:xfrm>
            <a:off x="6705599" y="990600"/>
            <a:ext cx="2438401" cy="3335600"/>
          </a:xfrm>
          <a:prstGeom prst="rect">
            <a:avLst/>
          </a:prstGeom>
          <a:noFill/>
          <a:ln w="9525">
            <a:noFill/>
            <a:miter lim="800000"/>
            <a:headEnd/>
            <a:tailEnd/>
          </a:ln>
        </p:spPr>
      </p:pic>
    </p:spTree>
    <p:extLst>
      <p:ext uri="{BB962C8B-B14F-4D97-AF65-F5344CB8AC3E}">
        <p14:creationId xmlns:p14="http://schemas.microsoft.com/office/powerpoint/2010/main" xmlns="" val="253069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Messaging and PCMH</a:t>
            </a:r>
            <a:endParaRPr lang="en-US" dirty="0"/>
          </a:p>
        </p:txBody>
      </p:sp>
      <p:sp>
        <p:nvSpPr>
          <p:cNvPr id="4" name="Slide Number Placeholder 3"/>
          <p:cNvSpPr>
            <a:spLocks noGrp="1"/>
          </p:cNvSpPr>
          <p:nvPr>
            <p:ph type="sldNum" sz="quarter" idx="12"/>
          </p:nvPr>
        </p:nvSpPr>
        <p:spPr/>
        <p:txBody>
          <a:bodyPr/>
          <a:lstStyle/>
          <a:p>
            <a:pPr>
              <a:defRPr/>
            </a:pPr>
            <a:fld id="{CF02E873-2DC2-4C78-A647-C7EBB5D2CD10}" type="slidenum">
              <a:rPr lang="en-US" smtClean="0"/>
              <a:pPr>
                <a:defRPr/>
              </a:pPr>
              <a:t>4</a:t>
            </a:fld>
            <a:endParaRPr lang="en-US"/>
          </a:p>
        </p:txBody>
      </p:sp>
      <p:sp>
        <p:nvSpPr>
          <p:cNvPr id="3" name="Content Placeholder 2"/>
          <p:cNvSpPr>
            <a:spLocks noGrp="1"/>
          </p:cNvSpPr>
          <p:nvPr>
            <p:ph sz="quarter" idx="1"/>
          </p:nvPr>
        </p:nvSpPr>
        <p:spPr/>
        <p:txBody>
          <a:bodyPr>
            <a:normAutofit/>
          </a:bodyPr>
          <a:lstStyle/>
          <a:p>
            <a:r>
              <a:rPr lang="en-US" dirty="0" smtClean="0"/>
              <a:t>Asynchronous communication allows more efficient and more completely documented discussions between patients and health care team</a:t>
            </a:r>
          </a:p>
          <a:p>
            <a:r>
              <a:rPr lang="en-US" dirty="0" smtClean="0"/>
              <a:t>Minor problems can be discussed and managed via SM vice clinic or ED visit</a:t>
            </a:r>
          </a:p>
          <a:p>
            <a:r>
              <a:rPr lang="en-US" dirty="0" smtClean="0"/>
              <a:t>Results from lab and radiology tests can be communicated with patients and coordinated </a:t>
            </a:r>
          </a:p>
          <a:p>
            <a:r>
              <a:rPr lang="en-US" dirty="0" smtClean="0"/>
              <a:t>ED and consultant visits can be discussed without requiring clinic visit…or clinic visit confirmed</a:t>
            </a:r>
          </a:p>
          <a:p>
            <a:r>
              <a:rPr lang="en-US" dirty="0" smtClean="0"/>
              <a:t>Network consultants can send results via SM</a:t>
            </a:r>
            <a:endParaRPr lang="en-US" dirty="0"/>
          </a:p>
        </p:txBody>
      </p:sp>
    </p:spTree>
    <p:extLst>
      <p:ext uri="{BB962C8B-B14F-4D97-AF65-F5344CB8AC3E}">
        <p14:creationId xmlns:p14="http://schemas.microsoft.com/office/powerpoint/2010/main" xmlns="" val="3947502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AMEDD Advice     </a:t>
            </a:r>
            <a:r>
              <a:rPr lang="en-US" sz="3200" dirty="0" smtClean="0"/>
              <a:t>1 of 2</a:t>
            </a:r>
            <a:endParaRPr lang="en-US" sz="3200" dirty="0"/>
          </a:p>
        </p:txBody>
      </p:sp>
      <p:sp>
        <p:nvSpPr>
          <p:cNvPr id="3" name="Content Placeholder 2"/>
          <p:cNvSpPr>
            <a:spLocks noGrp="1"/>
          </p:cNvSpPr>
          <p:nvPr>
            <p:ph sz="quarter" idx="1"/>
          </p:nvPr>
        </p:nvSpPr>
        <p:spPr/>
        <p:txBody>
          <a:bodyPr>
            <a:normAutofit fontScale="77500" lnSpcReduction="20000"/>
          </a:bodyPr>
          <a:lstStyle/>
          <a:p>
            <a:r>
              <a:rPr lang="en-US" sz="2800" dirty="0" smtClean="0"/>
              <a:t>Immediately after remote training, get everyone their accounts </a:t>
            </a:r>
          </a:p>
          <a:p>
            <a:r>
              <a:rPr lang="en-US" sz="2800" dirty="0" smtClean="0"/>
              <a:t>Start to use the SM capability and learn the system (it is very intuitive) as soon as the accounts are created... </a:t>
            </a:r>
            <a:r>
              <a:rPr lang="en-US" sz="2800" dirty="0" err="1" smtClean="0"/>
              <a:t>pairteams</a:t>
            </a:r>
            <a:r>
              <a:rPr lang="en-US" sz="2800" dirty="0" smtClean="0"/>
              <a:t> and having them send each other messages so they can practice and refine workflow. </a:t>
            </a:r>
          </a:p>
          <a:p>
            <a:r>
              <a:rPr lang="en-US" sz="2800" dirty="0" smtClean="0"/>
              <a:t>Even before remote training and up to and including </a:t>
            </a:r>
            <a:r>
              <a:rPr lang="en-US" sz="2800" dirty="0" err="1" smtClean="0"/>
              <a:t>GoLive</a:t>
            </a:r>
            <a:r>
              <a:rPr lang="en-US" sz="2800" dirty="0" smtClean="0"/>
              <a:t>, collect names and e-mail addresses so that you can mass invite patients at </a:t>
            </a:r>
            <a:r>
              <a:rPr lang="en-US" sz="2800" dirty="0" err="1" smtClean="0"/>
              <a:t>GoLive</a:t>
            </a:r>
            <a:r>
              <a:rPr lang="en-US" sz="2800" dirty="0" smtClean="0"/>
              <a:t>. That will give you a bolus of patients to start with.</a:t>
            </a:r>
          </a:p>
          <a:p>
            <a:r>
              <a:rPr lang="en-US" sz="2800" dirty="0" smtClean="0"/>
              <a:t>Manage expectations. The transition from all TelCons to mostly SM will occur over time. Until then, there will be some effort to do both. Providers and non-provider clinical staff may see this as extra work, vice more efficient work.</a:t>
            </a:r>
          </a:p>
          <a:p>
            <a:r>
              <a:rPr lang="en-US" sz="2800" dirty="0" smtClean="0"/>
              <a:t>Teach everyone how to copy and paste into the AHLTA TelCon AddNote using keyboard shortcuts (Ctrl-C/Ctrl-V) with the left hand and mouse positioning with the right hand, vice just the mouse. It is faster. The How To is posted on the USAFP web site (</a:t>
            </a:r>
            <a:r>
              <a:rPr lang="en-US" sz="2800" u="sng" dirty="0" smtClean="0">
                <a:solidFill>
                  <a:srgbClr val="7030A0"/>
                </a:solidFill>
              </a:rPr>
              <a:t>www.usafp.org</a:t>
            </a:r>
            <a:r>
              <a:rPr lang="en-US" sz="2800" dirty="0" smtClean="0"/>
              <a:t>) under AHLTA 3.3.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AMEDD Advice      </a:t>
            </a:r>
            <a:r>
              <a:rPr lang="en-US" sz="3200" dirty="0" smtClean="0"/>
              <a:t>2 of 2</a:t>
            </a:r>
            <a:endParaRPr lang="en-US" sz="3200" dirty="0"/>
          </a:p>
        </p:txBody>
      </p:sp>
      <p:sp>
        <p:nvSpPr>
          <p:cNvPr id="3" name="Content Placeholder 2"/>
          <p:cNvSpPr>
            <a:spLocks noGrp="1"/>
          </p:cNvSpPr>
          <p:nvPr>
            <p:ph sz="quarter" idx="1"/>
          </p:nvPr>
        </p:nvSpPr>
        <p:spPr/>
        <p:txBody>
          <a:bodyPr>
            <a:normAutofit fontScale="77500" lnSpcReduction="20000"/>
          </a:bodyPr>
          <a:lstStyle/>
          <a:p>
            <a:r>
              <a:rPr lang="en-US" sz="2800" dirty="0" smtClean="0"/>
              <a:t>Get STRATCOM on board early and have them advertise the service in the MTF and in the base newspaper even before it goes live. Be non-specific, just that it is coming soon. A specific date can be added once solid. That builds desire and makes it easier to collect the names and e-mail addresses. </a:t>
            </a:r>
          </a:p>
          <a:p>
            <a:r>
              <a:rPr lang="en-US" sz="2800" dirty="0" smtClean="0"/>
              <a:t>Match your TelCon and SM workflows to be as similar as possible. You will never get rid of TelCons completely, so the easiest way to manage them is in the same fashion as your SM's. That will reduce variation and reduce the potential for mistakes in managing them. </a:t>
            </a:r>
          </a:p>
          <a:p>
            <a:r>
              <a:rPr lang="en-US" sz="2800" dirty="0" smtClean="0"/>
              <a:t>Remind your providers that they do not need to stay in clinic or their offices to manage SM's. They can manage them from home and simply copy/paste them into AHLTA the next morning. </a:t>
            </a:r>
          </a:p>
          <a:p>
            <a:r>
              <a:rPr lang="en-US" sz="2800" dirty="0" smtClean="0"/>
              <a:t>Keep the statistics to show the team how the shift in contacts occurs as well as the RVU's and access to care. Generally, they are very positive reinforcements.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Secure Messaging and Practice Improvement</a:t>
            </a:r>
            <a:endParaRPr lang="en-US" dirty="0"/>
          </a:p>
        </p:txBody>
      </p:sp>
      <p:sp>
        <p:nvSpPr>
          <p:cNvPr id="4" name="Slide Number Placeholder 3"/>
          <p:cNvSpPr>
            <a:spLocks noGrp="1"/>
          </p:cNvSpPr>
          <p:nvPr>
            <p:ph type="sldNum" sz="quarter" idx="12"/>
          </p:nvPr>
        </p:nvSpPr>
        <p:spPr/>
        <p:txBody>
          <a:bodyPr/>
          <a:lstStyle/>
          <a:p>
            <a:pPr>
              <a:defRPr/>
            </a:pPr>
            <a:fld id="{CF02E873-2DC2-4C78-A647-C7EBB5D2CD10}" type="slidenum">
              <a:rPr lang="en-US" smtClean="0"/>
              <a:pPr>
                <a:defRPr/>
              </a:pPr>
              <a:t>5</a:t>
            </a:fld>
            <a:endParaRPr lang="en-US"/>
          </a:p>
        </p:txBody>
      </p:sp>
      <p:sp>
        <p:nvSpPr>
          <p:cNvPr id="3" name="Content Placeholder 2"/>
          <p:cNvSpPr>
            <a:spLocks noGrp="1"/>
          </p:cNvSpPr>
          <p:nvPr>
            <p:ph sz="quarter" idx="1"/>
          </p:nvPr>
        </p:nvSpPr>
        <p:spPr/>
        <p:txBody>
          <a:bodyPr>
            <a:normAutofit/>
          </a:bodyPr>
          <a:lstStyle/>
          <a:p>
            <a:r>
              <a:rPr lang="en-US" dirty="0" smtClean="0"/>
              <a:t>How SM helps improve overall patient care</a:t>
            </a:r>
          </a:p>
          <a:p>
            <a:pPr lvl="1"/>
            <a:r>
              <a:rPr lang="en-US" dirty="0" smtClean="0"/>
              <a:t>Results distribution </a:t>
            </a:r>
          </a:p>
          <a:p>
            <a:pPr lvl="1"/>
            <a:r>
              <a:rPr lang="en-US" dirty="0" smtClean="0"/>
              <a:t>Reduce unnecessary clinic visits</a:t>
            </a:r>
          </a:p>
          <a:p>
            <a:pPr lvl="1"/>
            <a:r>
              <a:rPr lang="en-US" dirty="0" smtClean="0"/>
              <a:t>Medication reconciliation and F/U</a:t>
            </a:r>
          </a:p>
          <a:p>
            <a:pPr lvl="1"/>
            <a:r>
              <a:rPr lang="en-US" dirty="0" smtClean="0"/>
              <a:t>Better documentation of remote interactions</a:t>
            </a:r>
          </a:p>
          <a:p>
            <a:pPr lvl="1"/>
            <a:r>
              <a:rPr lang="en-US" dirty="0" smtClean="0"/>
              <a:t>Improved efficiency for health care team</a:t>
            </a:r>
          </a:p>
          <a:p>
            <a:pPr lvl="1"/>
            <a:r>
              <a:rPr lang="en-US" dirty="0" smtClean="0"/>
              <a:t>Improved patient and health care team satisfaction</a:t>
            </a:r>
          </a:p>
          <a:p>
            <a:pPr lvl="1"/>
            <a:r>
              <a:rPr lang="en-US" dirty="0" smtClean="0"/>
              <a:t>Patient engagement improved</a:t>
            </a:r>
          </a:p>
          <a:p>
            <a:pPr lvl="1"/>
            <a:r>
              <a:rPr lang="en-US" dirty="0" smtClean="0"/>
              <a:t>Overall improved care coordination</a:t>
            </a:r>
            <a:endParaRPr lang="en-US" dirty="0"/>
          </a:p>
        </p:txBody>
      </p:sp>
    </p:spTree>
    <p:extLst>
      <p:ext uri="{BB962C8B-B14F-4D97-AF65-F5344CB8AC3E}">
        <p14:creationId xmlns:p14="http://schemas.microsoft.com/office/powerpoint/2010/main" xmlns="" val="1521636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a:xfrm>
            <a:off x="0" y="304800"/>
            <a:ext cx="4724400" cy="1143000"/>
          </a:xfrm>
        </p:spPr>
        <p:txBody>
          <a:bodyPr/>
          <a:lstStyle/>
          <a:p>
            <a:r>
              <a:rPr lang="en-US" sz="3200" dirty="0" smtClean="0"/>
              <a:t>Connecting Patients with Their Care Team</a:t>
            </a:r>
          </a:p>
        </p:txBody>
      </p:sp>
      <p:pic>
        <p:nvPicPr>
          <p:cNvPr id="46083" name="Picture 4"/>
          <p:cNvPicPr>
            <a:picLocks noGrp="1" noChangeAspect="1" noChangeArrowheads="1"/>
          </p:cNvPicPr>
          <p:nvPr>
            <p:ph type="body" idx="4294967295"/>
          </p:nvPr>
        </p:nvPicPr>
        <p:blipFill>
          <a:blip r:embed="rId3" cstate="print"/>
          <a:srcRect l="27390" b="20995"/>
          <a:stretch>
            <a:fillRect/>
          </a:stretch>
        </p:blipFill>
        <p:spPr>
          <a:xfrm>
            <a:off x="5297488" y="1905000"/>
            <a:ext cx="3846512" cy="2520950"/>
          </a:xfrm>
        </p:spPr>
      </p:pic>
      <p:pic>
        <p:nvPicPr>
          <p:cNvPr id="46084" name="Picture 5"/>
          <p:cNvPicPr>
            <a:picLocks noChangeAspect="1" noChangeArrowheads="1"/>
          </p:cNvPicPr>
          <p:nvPr/>
        </p:nvPicPr>
        <p:blipFill>
          <a:blip r:embed="rId4" cstate="print"/>
          <a:srcRect/>
          <a:stretch>
            <a:fillRect/>
          </a:stretch>
        </p:blipFill>
        <p:spPr bwMode="auto">
          <a:xfrm>
            <a:off x="5029200" y="4572000"/>
            <a:ext cx="3922712" cy="419100"/>
          </a:xfrm>
          <a:prstGeom prst="rect">
            <a:avLst/>
          </a:prstGeom>
          <a:noFill/>
          <a:ln w="9525">
            <a:noFill/>
            <a:miter lim="800000"/>
            <a:headEnd/>
            <a:tailEnd/>
          </a:ln>
        </p:spPr>
      </p:pic>
      <p:sp>
        <p:nvSpPr>
          <p:cNvPr id="46085" name="Rectangle 6"/>
          <p:cNvSpPr>
            <a:spLocks noChangeArrowheads="1"/>
          </p:cNvSpPr>
          <p:nvPr/>
        </p:nvSpPr>
        <p:spPr bwMode="auto">
          <a:xfrm>
            <a:off x="577850" y="1428750"/>
            <a:ext cx="4110038" cy="5200650"/>
          </a:xfrm>
          <a:prstGeom prst="rect">
            <a:avLst/>
          </a:prstGeom>
          <a:noFill/>
          <a:ln w="9525">
            <a:noFill/>
            <a:miter lim="800000"/>
            <a:headEnd/>
            <a:tailEnd/>
          </a:ln>
        </p:spPr>
        <p:txBody>
          <a:bodyPr/>
          <a:lstStyle/>
          <a:p>
            <a:pPr marL="342900" indent="-342900" eaLnBrk="0" hangingPunct="0">
              <a:spcBef>
                <a:spcPct val="10000"/>
              </a:spcBef>
              <a:buClr>
                <a:srgbClr val="084C8D"/>
              </a:buClr>
              <a:buFont typeface="Arial" charset="0"/>
              <a:buNone/>
            </a:pPr>
            <a:r>
              <a:rPr lang="en-US" dirty="0">
                <a:latin typeface="Tahoma" pitchFamily="34" charset="0"/>
              </a:rPr>
              <a:t>Patient to Physician Secure Messaging includes: </a:t>
            </a:r>
          </a:p>
          <a:p>
            <a:pPr marL="342900" indent="-342900" eaLnBrk="0" hangingPunct="0">
              <a:spcBef>
                <a:spcPct val="10000"/>
              </a:spcBef>
              <a:buClr>
                <a:srgbClr val="084C8D"/>
              </a:buClr>
              <a:buFont typeface="Arial" charset="0"/>
              <a:buChar char="•"/>
            </a:pPr>
            <a:r>
              <a:rPr lang="en-US" dirty="0">
                <a:latin typeface="Tahoma" pitchFamily="34" charset="0"/>
              </a:rPr>
              <a:t>Administrative Messaging</a:t>
            </a:r>
          </a:p>
          <a:p>
            <a:pPr marL="742950" lvl="1" indent="-285750" eaLnBrk="0" hangingPunct="0">
              <a:spcBef>
                <a:spcPct val="10000"/>
              </a:spcBef>
              <a:buClr>
                <a:srgbClr val="E96B10"/>
              </a:buClr>
              <a:buFont typeface="Arial" charset="0"/>
              <a:buChar char="•"/>
            </a:pPr>
            <a:r>
              <a:rPr lang="en-US" dirty="0">
                <a:latin typeface="Tahoma" pitchFamily="34" charset="0"/>
              </a:rPr>
              <a:t>Note to Office</a:t>
            </a:r>
          </a:p>
          <a:p>
            <a:pPr marL="742950" lvl="1" indent="-285750" eaLnBrk="0" hangingPunct="0">
              <a:spcBef>
                <a:spcPct val="10000"/>
              </a:spcBef>
              <a:buClr>
                <a:srgbClr val="E96B10"/>
              </a:buClr>
              <a:buFont typeface="Arial" charset="0"/>
              <a:buChar char="•"/>
            </a:pPr>
            <a:r>
              <a:rPr lang="en-US" dirty="0">
                <a:latin typeface="Tahoma" pitchFamily="34" charset="0"/>
              </a:rPr>
              <a:t>Appointments: Request and Reminder</a:t>
            </a:r>
          </a:p>
          <a:p>
            <a:pPr marL="742950" lvl="1" indent="-285750" eaLnBrk="0" hangingPunct="0">
              <a:spcBef>
                <a:spcPct val="10000"/>
              </a:spcBef>
              <a:buClr>
                <a:srgbClr val="E96B10"/>
              </a:buClr>
              <a:buFont typeface="Arial" charset="0"/>
              <a:buChar char="•"/>
            </a:pPr>
            <a:r>
              <a:rPr lang="en-US" dirty="0">
                <a:latin typeface="Tahoma" pitchFamily="34" charset="0"/>
              </a:rPr>
              <a:t>Referral Request</a:t>
            </a:r>
          </a:p>
          <a:p>
            <a:pPr marL="742950" lvl="1" indent="-285750" eaLnBrk="0" hangingPunct="0">
              <a:spcBef>
                <a:spcPct val="10000"/>
              </a:spcBef>
              <a:buClr>
                <a:srgbClr val="E96B10"/>
              </a:buClr>
              <a:buFont typeface="Arial" charset="0"/>
              <a:buChar char="•"/>
            </a:pPr>
            <a:r>
              <a:rPr lang="en-US" dirty="0">
                <a:latin typeface="Tahoma" pitchFamily="34" charset="0"/>
              </a:rPr>
              <a:t>Rx Renewal Request</a:t>
            </a:r>
          </a:p>
          <a:p>
            <a:pPr marL="742950" lvl="1" indent="-285750" eaLnBrk="0" hangingPunct="0">
              <a:spcBef>
                <a:spcPct val="10000"/>
              </a:spcBef>
              <a:buClr>
                <a:srgbClr val="E96B10"/>
              </a:buClr>
              <a:buFont typeface="Arial" charset="0"/>
              <a:buChar char="•"/>
            </a:pPr>
            <a:r>
              <a:rPr lang="en-US" dirty="0">
                <a:latin typeface="Tahoma" pitchFamily="34" charset="0"/>
              </a:rPr>
              <a:t>Lab Tests: Request and Result Delivery</a:t>
            </a:r>
          </a:p>
          <a:p>
            <a:pPr marL="342900" indent="-342900" eaLnBrk="0" hangingPunct="0">
              <a:spcBef>
                <a:spcPct val="10000"/>
              </a:spcBef>
              <a:buClr>
                <a:srgbClr val="084C8D"/>
              </a:buClr>
              <a:buFont typeface="Arial" charset="0"/>
              <a:buChar char="•"/>
            </a:pPr>
            <a:r>
              <a:rPr lang="en-US" dirty="0">
                <a:latin typeface="Tahoma" pitchFamily="34" charset="0"/>
              </a:rPr>
              <a:t>Clinical Messaging</a:t>
            </a:r>
          </a:p>
          <a:p>
            <a:pPr marL="742950" lvl="1" indent="-285750" eaLnBrk="0" hangingPunct="0">
              <a:spcBef>
                <a:spcPct val="10000"/>
              </a:spcBef>
              <a:buClr>
                <a:srgbClr val="E96B10"/>
              </a:buClr>
              <a:buFont typeface="Arial" charset="0"/>
              <a:buChar char="•"/>
            </a:pPr>
            <a:r>
              <a:rPr lang="en-US" dirty="0">
                <a:latin typeface="Tahoma" pitchFamily="34" charset="0"/>
              </a:rPr>
              <a:t>Note to Provider</a:t>
            </a:r>
          </a:p>
          <a:p>
            <a:pPr marL="742950" lvl="1" indent="-285750" eaLnBrk="0" hangingPunct="0">
              <a:spcBef>
                <a:spcPct val="10000"/>
              </a:spcBef>
              <a:buClr>
                <a:srgbClr val="E96B10"/>
              </a:buClr>
              <a:buFont typeface="Arial" charset="0"/>
              <a:buChar char="•"/>
            </a:pPr>
            <a:r>
              <a:rPr lang="en-US" dirty="0">
                <a:latin typeface="Tahoma" pitchFamily="34" charset="0"/>
              </a:rPr>
              <a:t>Structured </a:t>
            </a:r>
            <a:r>
              <a:rPr lang="en-US" dirty="0" err="1">
                <a:latin typeface="Tahoma" pitchFamily="34" charset="0"/>
              </a:rPr>
              <a:t>WebVisit</a:t>
            </a:r>
            <a:r>
              <a:rPr lang="en-US" dirty="0">
                <a:latin typeface="Tahoma" pitchFamily="34" charset="0"/>
              </a:rPr>
              <a:t>®</a:t>
            </a:r>
          </a:p>
          <a:p>
            <a:pPr marL="742950" lvl="1" indent="-285750" eaLnBrk="0" hangingPunct="0">
              <a:spcBef>
                <a:spcPct val="10000"/>
              </a:spcBef>
              <a:buClr>
                <a:srgbClr val="E96B10"/>
              </a:buClr>
              <a:buFont typeface="Arial" charset="0"/>
              <a:buChar char="•"/>
            </a:pPr>
            <a:r>
              <a:rPr lang="en-US" dirty="0">
                <a:latin typeface="Tahoma" pitchFamily="34" charset="0"/>
              </a:rPr>
              <a:t>Template Management for Patient </a:t>
            </a:r>
            <a:r>
              <a:rPr lang="en-US" dirty="0" smtClean="0">
                <a:latin typeface="Tahoma" pitchFamily="34" charset="0"/>
              </a:rPr>
              <a:t>Messaging</a:t>
            </a:r>
            <a:endParaRPr lang="en-US" dirty="0">
              <a:latin typeface="Tahoma" pitchFamily="34" charset="0"/>
            </a:endParaRPr>
          </a:p>
        </p:txBody>
      </p:sp>
    </p:spTree>
    <p:extLst>
      <p:ext uri="{BB962C8B-B14F-4D97-AF65-F5344CB8AC3E}">
        <p14:creationId xmlns:p14="http://schemas.microsoft.com/office/powerpoint/2010/main" xmlns="" val="3114867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2362200" y="381000"/>
            <a:ext cx="4876800" cy="1143000"/>
          </a:xfrm>
        </p:spPr>
        <p:txBody>
          <a:bodyPr/>
          <a:lstStyle/>
          <a:p>
            <a:r>
              <a:rPr lang="en-US" sz="3200" dirty="0" smtClean="0"/>
              <a:t>Connecting Patients with Their Care Team…</a:t>
            </a:r>
            <a:r>
              <a:rPr lang="en-US" sz="3200" dirty="0" err="1" smtClean="0"/>
              <a:t>cont</a:t>
            </a:r>
            <a:endParaRPr lang="en-US" sz="3200" dirty="0" smtClean="0"/>
          </a:p>
        </p:txBody>
      </p:sp>
      <p:sp>
        <p:nvSpPr>
          <p:cNvPr id="2" name="Slide Number Placeholder 1"/>
          <p:cNvSpPr>
            <a:spLocks noGrp="1"/>
          </p:cNvSpPr>
          <p:nvPr>
            <p:ph type="sldNum" sz="quarter" idx="12"/>
          </p:nvPr>
        </p:nvSpPr>
        <p:spPr/>
        <p:txBody>
          <a:bodyPr/>
          <a:lstStyle/>
          <a:p>
            <a:pPr>
              <a:defRPr/>
            </a:pPr>
            <a:fld id="{8C0F4292-98DC-44B4-84C2-AC07DBB2BB58}" type="slidenum">
              <a:rPr lang="en-US" smtClean="0"/>
              <a:pPr>
                <a:defRPr/>
              </a:pPr>
              <a:t>7</a:t>
            </a:fld>
            <a:endParaRPr lang="en-US"/>
          </a:p>
        </p:txBody>
      </p:sp>
      <p:sp>
        <p:nvSpPr>
          <p:cNvPr id="4" name="Content Placeholder 3"/>
          <p:cNvSpPr>
            <a:spLocks noGrp="1"/>
          </p:cNvSpPr>
          <p:nvPr>
            <p:ph sz="quarter" idx="1"/>
          </p:nvPr>
        </p:nvSpPr>
        <p:spPr>
          <a:xfrm>
            <a:off x="457200" y="1722437"/>
            <a:ext cx="4038600" cy="4525963"/>
          </a:xfrm>
        </p:spPr>
        <p:txBody>
          <a:bodyPr/>
          <a:lstStyle/>
          <a:p>
            <a:pPr marL="0" indent="0" eaLnBrk="0" hangingPunct="0">
              <a:spcBef>
                <a:spcPct val="10000"/>
              </a:spcBef>
              <a:buClr>
                <a:srgbClr val="084C8D"/>
              </a:buClr>
              <a:buNone/>
            </a:pPr>
            <a:r>
              <a:rPr lang="en-US" sz="1800" dirty="0">
                <a:latin typeface="Tahoma" pitchFamily="34" charset="0"/>
              </a:rPr>
              <a:t>Patient to Physician Secure Messaging </a:t>
            </a:r>
            <a:r>
              <a:rPr lang="en-US" sz="1800" dirty="0" smtClean="0">
                <a:latin typeface="Tahoma" pitchFamily="34" charset="0"/>
              </a:rPr>
              <a:t>includes…</a:t>
            </a:r>
            <a:r>
              <a:rPr lang="en-US" sz="1800" dirty="0" err="1" smtClean="0">
                <a:latin typeface="Tahoma" pitchFamily="34" charset="0"/>
              </a:rPr>
              <a:t>cont</a:t>
            </a:r>
            <a:r>
              <a:rPr lang="en-US" sz="1800" dirty="0" smtClean="0">
                <a:latin typeface="Tahoma" pitchFamily="34" charset="0"/>
              </a:rPr>
              <a:t>: </a:t>
            </a:r>
          </a:p>
          <a:p>
            <a:pPr eaLnBrk="0" hangingPunct="0">
              <a:spcBef>
                <a:spcPct val="10000"/>
              </a:spcBef>
              <a:buClr>
                <a:srgbClr val="084C8D"/>
              </a:buClr>
            </a:pPr>
            <a:r>
              <a:rPr lang="en-US" sz="1800" dirty="0" smtClean="0">
                <a:latin typeface="Tahoma" pitchFamily="34" charset="0"/>
              </a:rPr>
              <a:t>Broadcast </a:t>
            </a:r>
            <a:r>
              <a:rPr lang="en-US" sz="1800" dirty="0">
                <a:latin typeface="Tahoma" pitchFamily="34" charset="0"/>
              </a:rPr>
              <a:t>messaging</a:t>
            </a:r>
          </a:p>
          <a:p>
            <a:pPr eaLnBrk="0" hangingPunct="0">
              <a:spcBef>
                <a:spcPct val="10000"/>
              </a:spcBef>
              <a:buClr>
                <a:srgbClr val="084C8D"/>
              </a:buClr>
            </a:pPr>
            <a:r>
              <a:rPr lang="en-US" sz="1800" dirty="0">
                <a:latin typeface="Tahoma" pitchFamily="34" charset="0"/>
              </a:rPr>
              <a:t>Reminder Messaging</a:t>
            </a:r>
          </a:p>
          <a:p>
            <a:pPr eaLnBrk="0" hangingPunct="0">
              <a:spcBef>
                <a:spcPct val="10000"/>
              </a:spcBef>
              <a:buClr>
                <a:srgbClr val="084C8D"/>
              </a:buClr>
            </a:pPr>
            <a:r>
              <a:rPr lang="en-US" sz="1800" dirty="0">
                <a:latin typeface="Tahoma" pitchFamily="34" charset="0"/>
              </a:rPr>
              <a:t>Patient Education Library</a:t>
            </a:r>
          </a:p>
          <a:p>
            <a:pPr eaLnBrk="0" hangingPunct="0">
              <a:spcBef>
                <a:spcPct val="10000"/>
              </a:spcBef>
              <a:buClr>
                <a:srgbClr val="084C8D"/>
              </a:buClr>
            </a:pPr>
            <a:r>
              <a:rPr lang="en-US" sz="1800" dirty="0">
                <a:latin typeface="Tahoma" pitchFamily="34" charset="0"/>
              </a:rPr>
              <a:t>Physician to Physician Connectivity:</a:t>
            </a:r>
          </a:p>
          <a:p>
            <a:pPr lvl="1" eaLnBrk="0" hangingPunct="0">
              <a:spcBef>
                <a:spcPct val="10000"/>
              </a:spcBef>
              <a:buClr>
                <a:srgbClr val="E96B10"/>
              </a:buClr>
              <a:buFont typeface="Arial" charset="0"/>
              <a:buChar char="•"/>
            </a:pPr>
            <a:r>
              <a:rPr lang="en-US" sz="1800" dirty="0">
                <a:latin typeface="Tahoma" pitchFamily="34" charset="0"/>
              </a:rPr>
              <a:t>Clinical Messaging for Referrals and Care Collaboration </a:t>
            </a:r>
          </a:p>
          <a:p>
            <a:pPr lvl="1" eaLnBrk="0" hangingPunct="0">
              <a:spcBef>
                <a:spcPct val="10000"/>
              </a:spcBef>
              <a:buClr>
                <a:srgbClr val="E96B10"/>
              </a:buClr>
              <a:buFont typeface="Arial" charset="0"/>
              <a:buChar char="•"/>
            </a:pPr>
            <a:r>
              <a:rPr lang="en-US" sz="1800" dirty="0">
                <a:latin typeface="Tahoma" pitchFamily="34" charset="0"/>
              </a:rPr>
              <a:t>Health Records Sharing</a:t>
            </a:r>
          </a:p>
          <a:p>
            <a:pPr eaLnBrk="0" hangingPunct="0">
              <a:spcBef>
                <a:spcPct val="10000"/>
              </a:spcBef>
              <a:buClr>
                <a:srgbClr val="084C8D"/>
              </a:buClr>
            </a:pPr>
            <a:r>
              <a:rPr lang="en-US" sz="1800" dirty="0">
                <a:latin typeface="Tahoma" pitchFamily="34" charset="0"/>
              </a:rPr>
              <a:t>Colleague to Colleague Messaging</a:t>
            </a:r>
          </a:p>
          <a:p>
            <a:pPr eaLnBrk="0" hangingPunct="0">
              <a:spcBef>
                <a:spcPct val="10000"/>
              </a:spcBef>
              <a:buClr>
                <a:srgbClr val="084C8D"/>
              </a:buClr>
            </a:pPr>
            <a:r>
              <a:rPr lang="en-US" sz="1800" dirty="0">
                <a:latin typeface="Tahoma" pitchFamily="34" charset="0"/>
              </a:rPr>
              <a:t>Integrated Personal Health Records</a:t>
            </a:r>
          </a:p>
          <a:p>
            <a:endParaRPr lang="en-US" dirty="0"/>
          </a:p>
        </p:txBody>
      </p:sp>
      <p:pic>
        <p:nvPicPr>
          <p:cNvPr id="3" name="Content Placeholder 2"/>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5339513" y="2570018"/>
            <a:ext cx="2938549" cy="2327564"/>
          </a:xfrm>
        </p:spPr>
      </p:pic>
    </p:spTree>
    <p:extLst>
      <p:ext uri="{BB962C8B-B14F-4D97-AF65-F5344CB8AC3E}">
        <p14:creationId xmlns:p14="http://schemas.microsoft.com/office/powerpoint/2010/main" xmlns="" val="368740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04800" y="228600"/>
            <a:ext cx="8399463" cy="1057275"/>
          </a:xfrm>
        </p:spPr>
        <p:txBody>
          <a:bodyPr>
            <a:normAutofit fontScale="90000"/>
          </a:bodyPr>
          <a:lstStyle/>
          <a:p>
            <a:r>
              <a:rPr lang="en-US" smtClean="0"/>
              <a:t>Secure Messaging</a:t>
            </a:r>
            <a:br>
              <a:rPr lang="en-US" smtClean="0"/>
            </a:br>
            <a:r>
              <a:rPr lang="en-US" smtClean="0"/>
              <a:t>Physician/Staff Home Page </a:t>
            </a:r>
          </a:p>
        </p:txBody>
      </p:sp>
      <p:sp>
        <p:nvSpPr>
          <p:cNvPr id="18436" name="Text Box 4"/>
          <p:cNvSpPr txBox="1">
            <a:spLocks noChangeArrowheads="1"/>
          </p:cNvSpPr>
          <p:nvPr/>
        </p:nvSpPr>
        <p:spPr bwMode="auto">
          <a:xfrm>
            <a:off x="5486400" y="1447800"/>
            <a:ext cx="3581400" cy="5238357"/>
          </a:xfrm>
          <a:prstGeom prst="rect">
            <a:avLst/>
          </a:prstGeom>
          <a:noFill/>
          <a:ln w="9525">
            <a:noFill/>
            <a:miter lim="800000"/>
            <a:headEnd/>
            <a:tailEnd/>
          </a:ln>
        </p:spPr>
        <p:txBody>
          <a:bodyPr wrap="square">
            <a:spAutoFit/>
          </a:bodyPr>
          <a:lstStyle/>
          <a:p>
            <a:pPr>
              <a:spcBef>
                <a:spcPct val="50000"/>
              </a:spcBef>
            </a:pPr>
            <a:r>
              <a:rPr lang="en-US" sz="1600" dirty="0" smtClean="0"/>
              <a:t>The system provides physicians &amp; staff with a suite of secure internet based applications &amp; services to communicate with patients, connect with colleagues, and coordinate care across the care team and community.</a:t>
            </a:r>
          </a:p>
          <a:p>
            <a:pPr>
              <a:spcBef>
                <a:spcPct val="50000"/>
              </a:spcBef>
            </a:pPr>
            <a:r>
              <a:rPr lang="en-US" sz="1600" b="1" dirty="0" smtClean="0"/>
              <a:t>Providers </a:t>
            </a:r>
            <a:r>
              <a:rPr lang="en-US" sz="1600" b="1" dirty="0"/>
              <a:t>and staff can:</a:t>
            </a:r>
          </a:p>
          <a:p>
            <a:pPr marL="230188" indent="-230188">
              <a:spcBef>
                <a:spcPct val="20000"/>
              </a:spcBef>
              <a:buFontTx/>
              <a:buChar char="•"/>
            </a:pPr>
            <a:r>
              <a:rPr lang="en-US" sz="1600" dirty="0"/>
              <a:t>Offer patients improved access and service</a:t>
            </a:r>
          </a:p>
          <a:p>
            <a:pPr marL="230188" indent="-230188">
              <a:spcBef>
                <a:spcPct val="20000"/>
              </a:spcBef>
              <a:buFontTx/>
              <a:buChar char="•"/>
            </a:pPr>
            <a:r>
              <a:rPr lang="en-US" sz="1600" dirty="0"/>
              <a:t>Send patient lab results electronically</a:t>
            </a:r>
          </a:p>
          <a:p>
            <a:pPr marL="230188" indent="-230188">
              <a:spcBef>
                <a:spcPct val="20000"/>
              </a:spcBef>
              <a:buFontTx/>
              <a:buChar char="•"/>
            </a:pPr>
            <a:r>
              <a:rPr lang="en-US" sz="1600" dirty="0"/>
              <a:t>Conduct online </a:t>
            </a:r>
            <a:r>
              <a:rPr lang="en-US" sz="1600" dirty="0" err="1"/>
              <a:t>W</a:t>
            </a:r>
            <a:r>
              <a:rPr lang="en-US" sz="1600" dirty="0" err="1" smtClean="0"/>
              <a:t>ebVisit</a:t>
            </a:r>
            <a:r>
              <a:rPr lang="en-US" sz="1600" baseline="38000" dirty="0"/>
              <a:t>®</a:t>
            </a:r>
            <a:r>
              <a:rPr lang="en-US" sz="1600" dirty="0"/>
              <a:t> </a:t>
            </a:r>
          </a:p>
          <a:p>
            <a:pPr marL="230188" indent="-230188">
              <a:spcBef>
                <a:spcPct val="20000"/>
              </a:spcBef>
              <a:buFontTx/>
              <a:buChar char="•"/>
            </a:pPr>
            <a:r>
              <a:rPr lang="en-US" sz="1600" dirty="0"/>
              <a:t>Push reminders and alerts</a:t>
            </a:r>
          </a:p>
          <a:p>
            <a:pPr marL="230188" indent="-230188">
              <a:spcBef>
                <a:spcPct val="20000"/>
              </a:spcBef>
              <a:buFontTx/>
              <a:buChar char="•"/>
            </a:pPr>
            <a:r>
              <a:rPr lang="en-US" sz="1600" dirty="0"/>
              <a:t>Access and share a patient’s Personal Health Record</a:t>
            </a:r>
          </a:p>
          <a:p>
            <a:pPr marL="230188" indent="-230188">
              <a:spcBef>
                <a:spcPct val="20000"/>
              </a:spcBef>
              <a:buFontTx/>
              <a:buChar char="•"/>
            </a:pPr>
            <a:r>
              <a:rPr lang="en-US" sz="1600" dirty="0"/>
              <a:t>Integrate these services with workflow and process to gain efficiency and improve productivity</a:t>
            </a:r>
          </a:p>
          <a:p>
            <a:pPr marL="230188" indent="-230188">
              <a:spcBef>
                <a:spcPct val="20000"/>
              </a:spcBef>
              <a:buFontTx/>
              <a:buChar char="•"/>
            </a:pPr>
            <a:r>
              <a:rPr lang="en-US" sz="1600" dirty="0"/>
              <a:t>Demonstrate measurable </a:t>
            </a:r>
            <a:r>
              <a:rPr lang="en-US" sz="1600" dirty="0" smtClean="0"/>
              <a:t>returns</a:t>
            </a:r>
            <a:endParaRPr lang="en-US" sz="1600" dirty="0"/>
          </a:p>
        </p:txBody>
      </p:sp>
      <p:pic>
        <p:nvPicPr>
          <p:cNvPr id="17414" name="Picture 6"/>
          <p:cNvPicPr>
            <a:picLocks noChangeAspect="1" noChangeArrowheads="1"/>
          </p:cNvPicPr>
          <p:nvPr/>
        </p:nvPicPr>
        <p:blipFill>
          <a:blip r:embed="rId3" cstate="print"/>
          <a:srcRect/>
          <a:stretch>
            <a:fillRect/>
          </a:stretch>
        </p:blipFill>
        <p:spPr bwMode="auto">
          <a:xfrm>
            <a:off x="0" y="1536031"/>
            <a:ext cx="5410200" cy="4221163"/>
          </a:xfrm>
          <a:prstGeom prst="rect">
            <a:avLst/>
          </a:prstGeom>
          <a:noFill/>
          <a:ln w="9525">
            <a:noFill/>
            <a:miter lim="800000"/>
            <a:headEnd/>
            <a:tailEnd/>
          </a:ln>
          <a:effectLst/>
        </p:spPr>
      </p:pic>
    </p:spTree>
    <p:extLst>
      <p:ext uri="{BB962C8B-B14F-4D97-AF65-F5344CB8AC3E}">
        <p14:creationId xmlns:p14="http://schemas.microsoft.com/office/powerpoint/2010/main" xmlns="" val="21294136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Lessons Learned</a:t>
            </a:r>
            <a:endParaRPr lang="en-US" dirty="0"/>
          </a:p>
        </p:txBody>
      </p:sp>
      <p:sp>
        <p:nvSpPr>
          <p:cNvPr id="2" name="Slide Number Placeholder 1"/>
          <p:cNvSpPr>
            <a:spLocks noGrp="1"/>
          </p:cNvSpPr>
          <p:nvPr>
            <p:ph type="sldNum" sz="quarter" idx="12"/>
          </p:nvPr>
        </p:nvSpPr>
        <p:spPr/>
        <p:txBody>
          <a:bodyPr/>
          <a:lstStyle/>
          <a:p>
            <a:pPr>
              <a:defRPr/>
            </a:pPr>
            <a:fld id="{E5CA0055-C2F3-4B7C-8B4C-112446481809}" type="slidenum">
              <a:rPr lang="en-US" smtClean="0"/>
              <a:pPr>
                <a:defRPr/>
              </a:pPr>
              <a:t>9</a:t>
            </a:fld>
            <a:endParaRPr lang="en-US" dirty="0"/>
          </a:p>
        </p:txBody>
      </p:sp>
      <p:sp>
        <p:nvSpPr>
          <p:cNvPr id="4" name="Content Placeholder 3"/>
          <p:cNvSpPr>
            <a:spLocks noGrp="1"/>
          </p:cNvSpPr>
          <p:nvPr>
            <p:ph sz="quarter" idx="1"/>
          </p:nvPr>
        </p:nvSpPr>
        <p:spPr>
          <a:xfrm>
            <a:off x="457200" y="1600200"/>
            <a:ext cx="5867400" cy="4525963"/>
          </a:xfrm>
        </p:spPr>
        <p:txBody>
          <a:bodyPr>
            <a:normAutofit/>
          </a:bodyPr>
          <a:lstStyle/>
          <a:p>
            <a:pPr>
              <a:lnSpc>
                <a:spcPct val="115000"/>
              </a:lnSpc>
              <a:spcBef>
                <a:spcPct val="25000"/>
              </a:spcBef>
              <a:spcAft>
                <a:spcPct val="5000"/>
              </a:spcAft>
            </a:pPr>
            <a:r>
              <a:rPr lang="en-US" sz="2400" b="1" dirty="0" smtClean="0"/>
              <a:t>Create the vision</a:t>
            </a:r>
            <a:r>
              <a:rPr lang="en-US" sz="2400" dirty="0" smtClean="0"/>
              <a:t>: First months of implementation are culture change</a:t>
            </a:r>
          </a:p>
          <a:p>
            <a:pPr>
              <a:lnSpc>
                <a:spcPct val="115000"/>
              </a:lnSpc>
              <a:spcBef>
                <a:spcPct val="25000"/>
              </a:spcBef>
              <a:spcAft>
                <a:spcPct val="5000"/>
              </a:spcAft>
            </a:pPr>
            <a:r>
              <a:rPr lang="en-US" sz="2400" b="1" dirty="0" smtClean="0"/>
              <a:t>Build a Coalition</a:t>
            </a:r>
            <a:r>
              <a:rPr lang="en-US" sz="2400" dirty="0" smtClean="0"/>
              <a:t>: Leverage early adopters/physician champions </a:t>
            </a:r>
          </a:p>
          <a:p>
            <a:pPr>
              <a:lnSpc>
                <a:spcPct val="115000"/>
              </a:lnSpc>
              <a:spcBef>
                <a:spcPct val="25000"/>
              </a:spcBef>
              <a:spcAft>
                <a:spcPct val="5000"/>
              </a:spcAft>
            </a:pPr>
            <a:r>
              <a:rPr lang="en-US" sz="2400" b="1" dirty="0" smtClean="0"/>
              <a:t>Communicate the Vision</a:t>
            </a:r>
            <a:r>
              <a:rPr lang="en-US" sz="2400" dirty="0" smtClean="0"/>
              <a:t>: Frequent Marketing &amp; Communications are key to BOTH physician/ staff awareness &amp; patient adoption</a:t>
            </a:r>
          </a:p>
        </p:txBody>
      </p:sp>
      <p:pic>
        <p:nvPicPr>
          <p:cNvPr id="5" name="Picture 2" descr="C:\Documents and Settings\enzzopg\Local Settings\Temporary Internet Files\Content.IE5\32FA4EZC\MC900057314[1].wmf"/>
          <p:cNvPicPr>
            <a:picLocks noChangeAspect="1" noChangeArrowheads="1"/>
          </p:cNvPicPr>
          <p:nvPr/>
        </p:nvPicPr>
        <p:blipFill>
          <a:blip r:embed="rId3" cstate="print"/>
          <a:srcRect/>
          <a:stretch>
            <a:fillRect/>
          </a:stretch>
        </p:blipFill>
        <p:spPr bwMode="auto">
          <a:xfrm>
            <a:off x="6528262" y="1676400"/>
            <a:ext cx="2180788" cy="2133600"/>
          </a:xfrm>
          <a:prstGeom prst="rect">
            <a:avLst/>
          </a:prstGeom>
          <a:noFill/>
        </p:spPr>
      </p:pic>
    </p:spTree>
    <p:extLst>
      <p:ext uri="{BB962C8B-B14F-4D97-AF65-F5344CB8AC3E}">
        <p14:creationId xmlns:p14="http://schemas.microsoft.com/office/powerpoint/2010/main" xmlns="" val="2065755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788A5325B0614D8C6AAB96AB2C2F6F" ma:contentTypeVersion="0" ma:contentTypeDescription="Create a new document." ma:contentTypeScope="" ma:versionID="92789bdbbe1855ba4ff55e7c480be92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7167D06-71AB-492B-9B1F-D71929A649C3}">
  <ds:schemaRefs>
    <ds:schemaRef ds:uri="http://schemas.microsoft.com/sharepoint/v3/contenttype/forms"/>
  </ds:schemaRefs>
</ds:datastoreItem>
</file>

<file path=customXml/itemProps2.xml><?xml version="1.0" encoding="utf-8"?>
<ds:datastoreItem xmlns:ds="http://schemas.openxmlformats.org/officeDocument/2006/customXml" ds:itemID="{15779427-D1F7-48FD-87F2-F6F67111A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EC22131-22C7-46E8-8B18-1E00DFF5028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Equity</Template>
  <TotalTime>133</TotalTime>
  <Words>1780</Words>
  <Application>Microsoft Office PowerPoint</Application>
  <PresentationFormat>On-screen Show (4:3)</PresentationFormat>
  <Paragraphs>231</Paragraphs>
  <Slides>41</Slides>
  <Notes>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Equity</vt:lpstr>
      <vt:lpstr>Secure Messaging</vt:lpstr>
      <vt:lpstr>Secure Messaging – What is it?</vt:lpstr>
      <vt:lpstr>NCQA PCMH Recognition </vt:lpstr>
      <vt:lpstr>Secure Messaging and PCMH</vt:lpstr>
      <vt:lpstr>Secure Messaging and Practice Improvement</vt:lpstr>
      <vt:lpstr>Connecting Patients with Their Care Team</vt:lpstr>
      <vt:lpstr>Connecting Patients with Their Care Team…cont</vt:lpstr>
      <vt:lpstr>Secure Messaging Physician/Staff Home Page </vt:lpstr>
      <vt:lpstr>Lessons Learned</vt:lpstr>
      <vt:lpstr>Lessons Learned…cont</vt:lpstr>
      <vt:lpstr>Slide 11</vt:lpstr>
      <vt:lpstr>Value Stream     1 of 2</vt:lpstr>
      <vt:lpstr>Value Stream       2 of 2</vt:lpstr>
      <vt:lpstr>LPN and Provider templates</vt:lpstr>
      <vt:lpstr>Slide 15</vt:lpstr>
      <vt:lpstr>Slide 16</vt:lpstr>
      <vt:lpstr>Slide 17</vt:lpstr>
      <vt:lpstr>Slide 18</vt:lpstr>
      <vt:lpstr>Slide 19</vt:lpstr>
      <vt:lpstr>Work Flow Process McChord Clinic begins with MSA or CNA</vt:lpstr>
      <vt:lpstr>If Prescription Renewal</vt:lpstr>
      <vt:lpstr>If Clinical Question</vt:lpstr>
      <vt:lpstr>Work Load Credit</vt:lpstr>
      <vt:lpstr>Coding Nuances</vt:lpstr>
      <vt:lpstr>Questions</vt:lpstr>
      <vt:lpstr>Backup</vt:lpstr>
      <vt:lpstr>Slide 27</vt:lpstr>
      <vt:lpstr>Marketing</vt:lpstr>
      <vt:lpstr>NHP Online  </vt:lpstr>
      <vt:lpstr>Secure Login</vt:lpstr>
      <vt:lpstr>Provider / Staff View </vt:lpstr>
      <vt:lpstr>NHP Online –  Patient Home Page</vt:lpstr>
      <vt:lpstr>Appointments</vt:lpstr>
      <vt:lpstr>Request/Receive Lab Results</vt:lpstr>
      <vt:lpstr>webVisit Message  Templates</vt:lpstr>
      <vt:lpstr>WebVisit Heartburn</vt:lpstr>
      <vt:lpstr>Integrated PHR </vt:lpstr>
      <vt:lpstr>Educational Resources</vt:lpstr>
      <vt:lpstr>Lessons Learned</vt:lpstr>
      <vt:lpstr>AMEDD Advice     1 of 2</vt:lpstr>
      <vt:lpstr>AMEDD Advice      2 of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Messaging</dc:title>
  <dc:creator>BobM</dc:creator>
  <cp:lastModifiedBy>Bob Marshall</cp:lastModifiedBy>
  <cp:revision>14</cp:revision>
  <dcterms:created xsi:type="dcterms:W3CDTF">2011-11-03T04:19:08Z</dcterms:created>
  <dcterms:modified xsi:type="dcterms:W3CDTF">2012-09-11T19:56:40Z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0x010100D3788A5325B0614D8C6AAB96AB2C2F6F</vt:lpwstr>
  </property>
</Properties>
</file>