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305" r:id="rId2"/>
    <p:sldId id="306" r:id="rId3"/>
    <p:sldId id="309" r:id="rId4"/>
    <p:sldId id="307" r:id="rId5"/>
    <p:sldId id="308" r:id="rId6"/>
    <p:sldId id="274" r:id="rId7"/>
    <p:sldId id="268" r:id="rId8"/>
    <p:sldId id="273" r:id="rId9"/>
    <p:sldId id="270" r:id="rId10"/>
    <p:sldId id="269" r:id="rId11"/>
    <p:sldId id="276" r:id="rId12"/>
    <p:sldId id="278" r:id="rId13"/>
    <p:sldId id="279" r:id="rId14"/>
    <p:sldId id="280" r:id="rId15"/>
    <p:sldId id="310" r:id="rId16"/>
    <p:sldId id="281" r:id="rId17"/>
    <p:sldId id="282" r:id="rId18"/>
    <p:sldId id="283" r:id="rId19"/>
    <p:sldId id="284" r:id="rId20"/>
    <p:sldId id="285" r:id="rId21"/>
    <p:sldId id="286" r:id="rId22"/>
    <p:sldId id="311" r:id="rId23"/>
    <p:sldId id="287" r:id="rId24"/>
    <p:sldId id="288" r:id="rId25"/>
    <p:sldId id="289" r:id="rId26"/>
    <p:sldId id="304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6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95" autoAdjust="0"/>
  </p:normalViewPr>
  <p:slideViewPr>
    <p:cSldViewPr>
      <p:cViewPr varScale="1">
        <p:scale>
          <a:sx n="50" d="100"/>
          <a:sy n="50" d="100"/>
        </p:scale>
        <p:origin x="-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4xnqif\Local%20Settings\Temporary%20Internet%20Files\Content.Outlook\592HMJXI\Message%20Stats%20through%20November%202010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4xnqif\Local%20Settings\Temporary%20Internet%20Files\Content.Outlook\592HMJXI\Message%20Stats%20through%20November%202010%20(2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e4xnqif\Local%20Settings\Temporary%20Internet%20Files\Content.Outlook\592HMJXI\Message%20Stats%20through%20November%202010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Navy Medical Home</a:t>
            </a:r>
          </a:p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Enrollment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2009 - Nov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2010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0291989543433286"/>
          <c:y val="6.2568814571270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01828947004808"/>
          <c:y val="0.19758618190694918"/>
          <c:w val="0.73159761605695861"/>
          <c:h val="0.61686223990317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Patients Enrolled</c:v>
                </c:pt>
              </c:strCache>
            </c:strRef>
          </c:tx>
          <c:invertIfNegative val="0"/>
          <c:cat>
            <c:numRef>
              <c:f>Sheet1!$B$2:$T$2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Sheet1!$B$3:$T$3</c:f>
              <c:numCache>
                <c:formatCode>_(* #,##0_);_(* \(#,##0\);_(* "-"??_);_(@_)</c:formatCode>
                <c:ptCount val="19"/>
                <c:pt idx="0">
                  <c:v>174</c:v>
                </c:pt>
                <c:pt idx="1">
                  <c:v>991</c:v>
                </c:pt>
                <c:pt idx="2">
                  <c:v>1679</c:v>
                </c:pt>
                <c:pt idx="3">
                  <c:v>1999</c:v>
                </c:pt>
                <c:pt idx="4">
                  <c:v>2682</c:v>
                </c:pt>
                <c:pt idx="5">
                  <c:v>3424</c:v>
                </c:pt>
                <c:pt idx="6">
                  <c:v>3869</c:v>
                </c:pt>
                <c:pt idx="7">
                  <c:v>4227</c:v>
                </c:pt>
                <c:pt idx="8">
                  <c:v>4483</c:v>
                </c:pt>
                <c:pt idx="9">
                  <c:v>4670</c:v>
                </c:pt>
                <c:pt idx="10">
                  <c:v>4920</c:v>
                </c:pt>
                <c:pt idx="11">
                  <c:v>5132</c:v>
                </c:pt>
                <c:pt idx="12">
                  <c:v>5406</c:v>
                </c:pt>
                <c:pt idx="13">
                  <c:v>5738</c:v>
                </c:pt>
                <c:pt idx="14">
                  <c:v>6037</c:v>
                </c:pt>
                <c:pt idx="15">
                  <c:v>6761</c:v>
                </c:pt>
                <c:pt idx="16">
                  <c:v>7525</c:v>
                </c:pt>
                <c:pt idx="17">
                  <c:v>9432</c:v>
                </c:pt>
                <c:pt idx="18">
                  <c:v>11914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2057600"/>
        <c:axId val="162059392"/>
      </c:barChart>
      <c:barChart>
        <c:barDir val="col"/>
        <c:grouping val="clustered"/>
        <c:varyColors val="0"/>
        <c:ser>
          <c:idx val="3"/>
          <c:order val="1"/>
          <c:tx>
            <c:strRef>
              <c:f>Sheet1!$A$4</c:f>
              <c:strCache>
                <c:ptCount val="1"/>
                <c:pt idx="0">
                  <c:v>Providers Enrolled</c:v>
                </c:pt>
              </c:strCache>
            </c:strRef>
          </c:tx>
          <c:invertIfNegative val="0"/>
          <c:cat>
            <c:numRef>
              <c:f>Sheet1!$B$2:$T$2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Sheet1!$B$4:$T$4</c:f>
              <c:numCache>
                <c:formatCode>_(* #,##0_);_(* \(#,##0\);_(* "-"??_);_(@_)</c:formatCode>
                <c:ptCount val="19"/>
                <c:pt idx="0">
                  <c:v>52</c:v>
                </c:pt>
                <c:pt idx="1">
                  <c:v>52</c:v>
                </c:pt>
                <c:pt idx="2">
                  <c:v>53</c:v>
                </c:pt>
                <c:pt idx="3">
                  <c:v>55</c:v>
                </c:pt>
                <c:pt idx="4">
                  <c:v>76</c:v>
                </c:pt>
                <c:pt idx="5">
                  <c:v>76</c:v>
                </c:pt>
                <c:pt idx="6">
                  <c:v>79</c:v>
                </c:pt>
                <c:pt idx="7">
                  <c:v>79</c:v>
                </c:pt>
                <c:pt idx="8">
                  <c:v>79</c:v>
                </c:pt>
                <c:pt idx="9">
                  <c:v>79</c:v>
                </c:pt>
                <c:pt idx="10">
                  <c:v>78</c:v>
                </c:pt>
                <c:pt idx="11">
                  <c:v>78</c:v>
                </c:pt>
                <c:pt idx="12">
                  <c:v>80</c:v>
                </c:pt>
                <c:pt idx="13">
                  <c:v>82</c:v>
                </c:pt>
                <c:pt idx="14">
                  <c:v>84</c:v>
                </c:pt>
                <c:pt idx="15">
                  <c:v>398</c:v>
                </c:pt>
                <c:pt idx="16">
                  <c:v>419</c:v>
                </c:pt>
                <c:pt idx="17">
                  <c:v>473</c:v>
                </c:pt>
                <c:pt idx="18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62137216"/>
        <c:axId val="162061312"/>
      </c:barChart>
      <c:catAx>
        <c:axId val="162057600"/>
        <c:scaling>
          <c:orientation val="minMax"/>
        </c:scaling>
        <c:delete val="0"/>
        <c:axPos val="b"/>
        <c:numFmt formatCode="mmmyy" sourceLinked="1"/>
        <c:majorTickMark val="none"/>
        <c:minorTickMark val="none"/>
        <c:tickLblPos val="nextTo"/>
        <c:crossAx val="162059392"/>
        <c:crosses val="autoZero"/>
        <c:auto val="0"/>
        <c:lblAlgn val="ctr"/>
        <c:lblOffset val="100"/>
        <c:noMultiLvlLbl val="0"/>
      </c:catAx>
      <c:valAx>
        <c:axId val="16205939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Providers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40508343697397"/>
              <c:y val="0.42414298046874038"/>
            </c:manualLayout>
          </c:layout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62057600"/>
        <c:crosses val="autoZero"/>
        <c:crossBetween val="between"/>
      </c:valAx>
      <c:valAx>
        <c:axId val="1620613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Patients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762375127899295E-2"/>
              <c:y val="0.39856032924196655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62137216"/>
        <c:crosses val="max"/>
        <c:crossBetween val="between"/>
      </c:valAx>
      <c:catAx>
        <c:axId val="162137216"/>
        <c:scaling>
          <c:orientation val="minMax"/>
        </c:scaling>
        <c:delete val="1"/>
        <c:axPos val="b"/>
        <c:numFmt formatCode="mmmyy" sourceLinked="1"/>
        <c:majorTickMark val="out"/>
        <c:minorTickMark val="none"/>
        <c:tickLblPos val="none"/>
        <c:crossAx val="162061312"/>
        <c:crosses val="autoZero"/>
        <c:auto val="0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493183579927815"/>
          <c:y val="0.89848579336684764"/>
          <c:w val="0.32283003696646834"/>
          <c:h val="3.649762756600503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Navy Medical Home</a:t>
            </a:r>
          </a:p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Messaging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Breakdown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2009 - Nov 2010</a:t>
            </a:r>
          </a:p>
          <a:p>
            <a:pPr algn="ctr">
              <a:defRPr/>
            </a:pPr>
            <a:endParaRPr lang="en-US" dirty="0"/>
          </a:p>
        </c:rich>
      </c:tx>
      <c:layout>
        <c:manualLayout>
          <c:xMode val="edge"/>
          <c:yMode val="edge"/>
          <c:x val="0.18519244842832525"/>
          <c:y val="2.4220182436458175E-2"/>
        </c:manualLayout>
      </c:layout>
      <c:overlay val="0"/>
    </c:title>
    <c:autoTitleDeleted val="0"/>
    <c:plotArea>
      <c:layout/>
      <c:pieChart>
        <c:varyColors val="1"/>
        <c:ser>
          <c:idx val="19"/>
          <c:order val="0"/>
          <c:tx>
            <c:strRef>
              <c:f>Sheet1!$U$52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4.6124845305738606E-2"/>
                  <c:y val="2.170932507219569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28574394904341E-2"/>
                  <c:y val="1.0084273203022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8494936733392532E-3"/>
                  <c:y val="-3.3667960687656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8176201954800204E-2"/>
                  <c:y val="4.20150238236644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827406885821522E-2"/>
                  <c:y val="-2.13851179057236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2442752741122323E-2"/>
                  <c:y val="1.4180885031529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1373417411952524E-3"/>
                  <c:y val="-5.90025257963220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Sheet1!$A$53:$A$59</c:f>
              <c:strCache>
                <c:ptCount val="7"/>
                <c:pt idx="0">
                  <c:v>Appointment Request</c:v>
                </c:pt>
                <c:pt idx="1">
                  <c:v>Rx Refill Request</c:v>
                </c:pt>
                <c:pt idx="2">
                  <c:v>Lab Result Request</c:v>
                </c:pt>
                <c:pt idx="3">
                  <c:v>Referrals</c:v>
                </c:pt>
                <c:pt idx="4">
                  <c:v>Note to Doc</c:v>
                </c:pt>
                <c:pt idx="5">
                  <c:v>Admin</c:v>
                </c:pt>
                <c:pt idx="6">
                  <c:v>Web-Vsits</c:v>
                </c:pt>
              </c:strCache>
            </c:strRef>
          </c:cat>
          <c:val>
            <c:numRef>
              <c:f>Sheet1!$U$53:$U$59</c:f>
              <c:numCache>
                <c:formatCode>General</c:formatCode>
                <c:ptCount val="7"/>
                <c:pt idx="0">
                  <c:v>2434</c:v>
                </c:pt>
                <c:pt idx="1">
                  <c:v>2037</c:v>
                </c:pt>
                <c:pt idx="2">
                  <c:v>1771</c:v>
                </c:pt>
                <c:pt idx="3">
                  <c:v>137</c:v>
                </c:pt>
                <c:pt idx="4">
                  <c:v>10151</c:v>
                </c:pt>
                <c:pt idx="5">
                  <c:v>1837</c:v>
                </c:pt>
                <c:pt idx="6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1503337520149"/>
          <c:y val="0.22217488020624662"/>
          <c:w val="0.76329240145479993"/>
          <c:h val="0.62690000894748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Provider Message</c:v>
                </c:pt>
              </c:strCache>
            </c:strRef>
          </c:tx>
          <c:invertIfNegative val="0"/>
          <c:cat>
            <c:numRef>
              <c:f>Sheet1!$B$8:$T$8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Sheet1!$B$9:$T$9</c:f>
              <c:numCache>
                <c:formatCode>_(* #,##0_);_(* \(#,##0\);_(* "-"??_);_(@_)</c:formatCode>
                <c:ptCount val="19"/>
                <c:pt idx="0">
                  <c:v>15</c:v>
                </c:pt>
                <c:pt idx="1">
                  <c:v>17</c:v>
                </c:pt>
                <c:pt idx="2">
                  <c:v>50</c:v>
                </c:pt>
                <c:pt idx="3">
                  <c:v>315</c:v>
                </c:pt>
                <c:pt idx="4">
                  <c:v>778</c:v>
                </c:pt>
                <c:pt idx="5">
                  <c:v>89</c:v>
                </c:pt>
                <c:pt idx="6">
                  <c:v>93</c:v>
                </c:pt>
                <c:pt idx="7">
                  <c:v>714</c:v>
                </c:pt>
                <c:pt idx="8">
                  <c:v>103</c:v>
                </c:pt>
                <c:pt idx="9">
                  <c:v>90</c:v>
                </c:pt>
                <c:pt idx="10">
                  <c:v>172</c:v>
                </c:pt>
                <c:pt idx="11">
                  <c:v>124</c:v>
                </c:pt>
                <c:pt idx="12">
                  <c:v>183</c:v>
                </c:pt>
                <c:pt idx="13">
                  <c:v>153</c:v>
                </c:pt>
                <c:pt idx="14">
                  <c:v>610</c:v>
                </c:pt>
                <c:pt idx="15">
                  <c:v>190</c:v>
                </c:pt>
                <c:pt idx="16">
                  <c:v>210</c:v>
                </c:pt>
                <c:pt idx="17">
                  <c:v>179</c:v>
                </c:pt>
                <c:pt idx="18">
                  <c:v>592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Patient Message</c:v>
                </c:pt>
              </c:strCache>
            </c:strRef>
          </c:tx>
          <c:invertIfNegative val="0"/>
          <c:cat>
            <c:numRef>
              <c:f>Sheet1!$B$8:$T$8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Sheet1!$B$10:$T$10</c:f>
              <c:numCache>
                <c:formatCode>_(* #,##0_);_(* \(#,##0\);_(* "-"??_);_(@_)</c:formatCode>
                <c:ptCount val="19"/>
                <c:pt idx="0">
                  <c:v>350</c:v>
                </c:pt>
                <c:pt idx="1">
                  <c:v>1382</c:v>
                </c:pt>
                <c:pt idx="2">
                  <c:v>1378</c:v>
                </c:pt>
                <c:pt idx="3">
                  <c:v>1062</c:v>
                </c:pt>
                <c:pt idx="4">
                  <c:v>1849</c:v>
                </c:pt>
                <c:pt idx="5">
                  <c:v>1823</c:v>
                </c:pt>
                <c:pt idx="6">
                  <c:v>1372</c:v>
                </c:pt>
                <c:pt idx="7">
                  <c:v>1194</c:v>
                </c:pt>
                <c:pt idx="8">
                  <c:v>1373</c:v>
                </c:pt>
                <c:pt idx="9">
                  <c:v>1031</c:v>
                </c:pt>
                <c:pt idx="10">
                  <c:v>1599</c:v>
                </c:pt>
                <c:pt idx="11">
                  <c:v>1261</c:v>
                </c:pt>
                <c:pt idx="12">
                  <c:v>1518</c:v>
                </c:pt>
                <c:pt idx="13">
                  <c:v>1891</c:v>
                </c:pt>
                <c:pt idx="14">
                  <c:v>1681</c:v>
                </c:pt>
                <c:pt idx="15">
                  <c:v>2210</c:v>
                </c:pt>
                <c:pt idx="16">
                  <c:v>2924</c:v>
                </c:pt>
                <c:pt idx="17">
                  <c:v>4481</c:v>
                </c:pt>
                <c:pt idx="18">
                  <c:v>5759</c:v>
                </c:pt>
              </c:numCache>
            </c:numRef>
          </c:val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Staff Messages</c:v>
                </c:pt>
              </c:strCache>
            </c:strRef>
          </c:tx>
          <c:invertIfNegative val="0"/>
          <c:cat>
            <c:numRef>
              <c:f>Sheet1!$B$8:$T$8</c:f>
              <c:numCache>
                <c:formatCode>mmmyy</c:formatCode>
                <c:ptCount val="19"/>
                <c:pt idx="0">
                  <c:v>39934</c:v>
                </c:pt>
                <c:pt idx="1">
                  <c:v>39965</c:v>
                </c:pt>
                <c:pt idx="2">
                  <c:v>39995</c:v>
                </c:pt>
                <c:pt idx="3">
                  <c:v>40026</c:v>
                </c:pt>
                <c:pt idx="4">
                  <c:v>40057</c:v>
                </c:pt>
                <c:pt idx="5">
                  <c:v>40087</c:v>
                </c:pt>
                <c:pt idx="6">
                  <c:v>40118</c:v>
                </c:pt>
                <c:pt idx="7">
                  <c:v>40148</c:v>
                </c:pt>
                <c:pt idx="8">
                  <c:v>40179</c:v>
                </c:pt>
                <c:pt idx="9">
                  <c:v>40210</c:v>
                </c:pt>
                <c:pt idx="10">
                  <c:v>40238</c:v>
                </c:pt>
                <c:pt idx="11">
                  <c:v>40269</c:v>
                </c:pt>
                <c:pt idx="12">
                  <c:v>40299</c:v>
                </c:pt>
                <c:pt idx="13">
                  <c:v>40330</c:v>
                </c:pt>
                <c:pt idx="14">
                  <c:v>40360</c:v>
                </c:pt>
                <c:pt idx="15">
                  <c:v>40400</c:v>
                </c:pt>
                <c:pt idx="16">
                  <c:v>40431</c:v>
                </c:pt>
                <c:pt idx="17">
                  <c:v>40461</c:v>
                </c:pt>
                <c:pt idx="18">
                  <c:v>40492</c:v>
                </c:pt>
              </c:numCache>
            </c:numRef>
          </c:cat>
          <c:val>
            <c:numRef>
              <c:f>Sheet1!$B$11:$T$11</c:f>
              <c:numCache>
                <c:formatCode>_(* #,##0_);_(* \(#,##0\);_(* "-"??_);_(@_)</c:formatCode>
                <c:ptCount val="19"/>
                <c:pt idx="0">
                  <c:v>2</c:v>
                </c:pt>
                <c:pt idx="1">
                  <c:v>191</c:v>
                </c:pt>
                <c:pt idx="2">
                  <c:v>497</c:v>
                </c:pt>
                <c:pt idx="3">
                  <c:v>814</c:v>
                </c:pt>
                <c:pt idx="4">
                  <c:v>3732</c:v>
                </c:pt>
                <c:pt idx="5">
                  <c:v>2765</c:v>
                </c:pt>
                <c:pt idx="6">
                  <c:v>1352</c:v>
                </c:pt>
                <c:pt idx="7">
                  <c:v>4905</c:v>
                </c:pt>
                <c:pt idx="8">
                  <c:v>2082</c:v>
                </c:pt>
                <c:pt idx="9">
                  <c:v>3213</c:v>
                </c:pt>
                <c:pt idx="10">
                  <c:v>5144</c:v>
                </c:pt>
                <c:pt idx="11">
                  <c:v>276</c:v>
                </c:pt>
                <c:pt idx="12">
                  <c:v>7618</c:v>
                </c:pt>
                <c:pt idx="13">
                  <c:v>11329</c:v>
                </c:pt>
                <c:pt idx="14">
                  <c:v>4463</c:v>
                </c:pt>
                <c:pt idx="15">
                  <c:v>3227</c:v>
                </c:pt>
                <c:pt idx="16">
                  <c:v>7191</c:v>
                </c:pt>
                <c:pt idx="17">
                  <c:v>17788</c:v>
                </c:pt>
                <c:pt idx="18">
                  <c:v>10689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3232128"/>
        <c:axId val="173233664"/>
      </c:barChart>
      <c:dateAx>
        <c:axId val="173232128"/>
        <c:scaling>
          <c:orientation val="minMax"/>
        </c:scaling>
        <c:delete val="0"/>
        <c:axPos val="b"/>
        <c:numFmt formatCode="mmmyy" sourceLinked="1"/>
        <c:majorTickMark val="none"/>
        <c:minorTickMark val="none"/>
        <c:tickLblPos val="nextTo"/>
        <c:crossAx val="173233664"/>
        <c:crosses val="autoZero"/>
        <c:auto val="1"/>
        <c:lblOffset val="100"/>
        <c:baseTimeUnit val="months"/>
      </c:dateAx>
      <c:valAx>
        <c:axId val="173233664"/>
        <c:scaling>
          <c:orientation val="minMax"/>
        </c:scaling>
        <c:delete val="0"/>
        <c:axPos val="l"/>
        <c:majorGridlines/>
        <c:minorGridlines/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73232128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  <a:alpha val="33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27852026921646866"/>
          <c:y val="0.91261424925460166"/>
          <c:w val="0.45174957940695226"/>
          <c:h val="3.8945385872482009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0.13081</cdr:x>
      <cdr:y>0.08826</cdr:y>
    </cdr:from>
    <cdr:to>
      <cdr:x>0.72854</cdr:x>
      <cdr:y>0.23358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33956" y="555337"/>
          <a:ext cx="5181550" cy="91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/>
            <a:t>Medical Home Utilization Statistics</a:t>
          </a:r>
        </a:p>
        <a:p xmlns:a="http://schemas.openxmlformats.org/drawingml/2006/main">
          <a:pPr algn="l"/>
          <a:r>
            <a:rPr lang="en-US" sz="1800" b="1" dirty="0"/>
            <a:t>Messaging</a:t>
          </a:r>
          <a:r>
            <a:rPr lang="en-US" sz="1800" b="1" baseline="0" dirty="0"/>
            <a:t> May 2009-July 2010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0.36958</cdr:x>
      <cdr:y>0.5948</cdr:y>
    </cdr:from>
    <cdr:to>
      <cdr:x>0.45504</cdr:x>
      <cdr:y>0.68348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3809" y="3742642"/>
          <a:ext cx="740828" cy="5579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H1N1</a:t>
          </a:r>
          <a:r>
            <a:rPr lang="en-US" sz="1000" baseline="0"/>
            <a:t> Broadcast Message</a:t>
          </a:r>
          <a:endParaRPr lang="en-US" sz="1000"/>
        </a:p>
      </cdr:txBody>
    </cdr:sp>
  </cdr:relSizeAnchor>
  <cdr:relSizeAnchor xmlns:cdr="http://schemas.openxmlformats.org/drawingml/2006/chartDrawing">
    <cdr:from>
      <cdr:x>0.38513</cdr:x>
      <cdr:y>0.68502</cdr:y>
    </cdr:from>
    <cdr:to>
      <cdr:x>0.40178</cdr:x>
      <cdr:y>0.77064</cdr:y>
    </cdr:to>
    <cdr:sp macro="" textlink="">
      <cdr:nvSpPr>
        <cdr:cNvPr id="8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338559" y="4310304"/>
          <a:ext cx="144350" cy="5387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0.45505</cdr:x>
      <cdr:y>0.6529</cdr:y>
    </cdr:from>
    <cdr:to>
      <cdr:x>0.52275</cdr:x>
      <cdr:y>0.68807</cdr:y>
    </cdr:to>
    <cdr:sp macro="" textlink="">
      <cdr:nvSpPr>
        <cdr:cNvPr id="9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944721" y="4108215"/>
          <a:ext cx="586869" cy="2213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0.55383</cdr:x>
      <cdr:y>0.52906</cdr:y>
    </cdr:from>
    <cdr:to>
      <cdr:x>0.64817</cdr:x>
      <cdr:y>0.61927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00991" y="3328976"/>
          <a:ext cx="817807" cy="5676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>
              <a:solidFill>
                <a:schemeClr val="dk1"/>
              </a:solidFill>
              <a:latin typeface="+mn-lt"/>
              <a:ea typeface="+mn-ea"/>
              <a:cs typeface="+mn-cs"/>
            </a:rPr>
            <a:t>Fed Gov't</a:t>
          </a:r>
          <a:r>
            <a:rPr lang="en-US" sz="1000" baseline="0">
              <a:solidFill>
                <a:schemeClr val="dk1"/>
              </a:solidFill>
              <a:latin typeface="+mn-lt"/>
              <a:ea typeface="+mn-ea"/>
              <a:cs typeface="+mn-cs"/>
            </a:rPr>
            <a:t> Closure Message</a:t>
          </a:r>
          <a:endParaRPr lang="en-US" sz="10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0.59489</cdr:x>
      <cdr:y>0.6208</cdr:y>
    </cdr:from>
    <cdr:to>
      <cdr:x>0.62819</cdr:x>
      <cdr:y>0.65902</cdr:y>
    </cdr:to>
    <cdr:sp macro="" textlink="">
      <cdr:nvSpPr>
        <cdr:cNvPr id="12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156970" y="3906212"/>
          <a:ext cx="288636" cy="2405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0.42397</cdr:x>
      <cdr:y>0.38838</cdr:y>
    </cdr:from>
    <cdr:to>
      <cdr:x>0.53385</cdr:x>
      <cdr:y>0.53364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675280" y="2443824"/>
          <a:ext cx="952518" cy="9140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>
              <a:solidFill>
                <a:schemeClr val="dk1"/>
              </a:solidFill>
              <a:latin typeface="+mn-lt"/>
              <a:ea typeface="+mn-ea"/>
              <a:cs typeface="+mn-cs"/>
            </a:rPr>
            <a:t>NNMCs 2010 Patient Services</a:t>
          </a:r>
          <a:r>
            <a:rPr lang="en-US" sz="1000" baseline="0">
              <a:solidFill>
                <a:schemeClr val="dk1"/>
              </a:solidFill>
              <a:latin typeface="+mn-lt"/>
              <a:ea typeface="+mn-ea"/>
              <a:cs typeface="+mn-cs"/>
            </a:rPr>
            <a:t> Guide/Phone Directory</a:t>
          </a:r>
          <a:endParaRPr lang="en-US" sz="1000"/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0.48169</cdr:x>
      <cdr:y>0.53517</cdr:y>
    </cdr:from>
    <cdr:to>
      <cdr:x>0.58158</cdr:x>
      <cdr:y>0.71713</cdr:y>
    </cdr:to>
    <cdr:sp macro="" textlink="">
      <cdr:nvSpPr>
        <cdr:cNvPr id="14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175607" y="3367424"/>
          <a:ext cx="865908" cy="11449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0.6515</cdr:x>
      <cdr:y>0.43272</cdr:y>
    </cdr:from>
    <cdr:to>
      <cdr:x>0.72031</cdr:x>
      <cdr:y>0.52208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647670" y="2722781"/>
          <a:ext cx="596494" cy="56227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b="0" i="0" baseline="0">
              <a:solidFill>
                <a:sysClr val="windowText" lastClr="000000"/>
              </a:solidFill>
              <a:latin typeface="Calibri"/>
            </a:rPr>
            <a:t>DEERS/RAPIDS Update</a:t>
          </a:r>
          <a:endParaRPr lang="en-US" sz="1000"/>
        </a:p>
      </cdr:txBody>
    </cdr:sp>
  </cdr:relSizeAnchor>
  <cdr:relSizeAnchor xmlns:cdr="http://schemas.openxmlformats.org/drawingml/2006/chartDrawing">
    <cdr:from>
      <cdr:x>0.6859</cdr:x>
      <cdr:y>0.52294</cdr:y>
    </cdr:from>
    <cdr:to>
      <cdr:x>0.68701</cdr:x>
      <cdr:y>0.57034</cdr:y>
    </cdr:to>
    <cdr:sp macro="" textlink="">
      <cdr:nvSpPr>
        <cdr:cNvPr id="21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945909" y="3290455"/>
          <a:ext cx="9620" cy="29825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0.5505</cdr:x>
      <cdr:y>0.23242</cdr:y>
    </cdr:from>
    <cdr:to>
      <cdr:x>0.83907</cdr:x>
      <cdr:y>0.28287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772121" y="1462424"/>
          <a:ext cx="2501515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0.53385</cdr:x>
      <cdr:y>0.24312</cdr:y>
    </cdr:from>
    <cdr:to>
      <cdr:x>0.86459</cdr:x>
      <cdr:y>0.29052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4627803" y="1529773"/>
          <a:ext cx="2867121" cy="2982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solidFill>
                <a:schemeClr val="dk1"/>
              </a:solidFill>
              <a:latin typeface="+mn-lt"/>
              <a:ea typeface="+mn-ea"/>
              <a:cs typeface="+mn-cs"/>
            </a:rPr>
            <a:t>Diabetes and Clinical Pharmacist are ONLINE</a:t>
          </a:r>
          <a:endParaRPr lang="en-US" sz="11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0.79689</cdr:x>
      <cdr:y>0.28899</cdr:y>
    </cdr:from>
    <cdr:to>
      <cdr:x>0.8313</cdr:x>
      <cdr:y>0.32263</cdr:y>
    </cdr:to>
    <cdr:sp macro="" textlink="">
      <cdr:nvSpPr>
        <cdr:cNvPr id="27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908030" y="1818409"/>
          <a:ext cx="298258" cy="21166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0.63041</cdr:x>
      <cdr:y>0.33945</cdr:y>
    </cdr:from>
    <cdr:to>
      <cdr:x>0.81132</cdr:x>
      <cdr:y>0.41284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464848" y="2135909"/>
          <a:ext cx="1568258" cy="4618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solidFill>
                <a:schemeClr val="dk1"/>
              </a:solidFill>
              <a:latin typeface="+mn-lt"/>
              <a:ea typeface="+mn-ea"/>
              <a:cs typeface="+mn-cs"/>
            </a:rPr>
            <a:t>Chronic</a:t>
          </a:r>
          <a:r>
            <a:rPr lang="en-US" sz="1100" baseline="0">
              <a:solidFill>
                <a:schemeClr val="dk1"/>
              </a:solidFill>
              <a:latin typeface="+mn-lt"/>
              <a:ea typeface="+mn-ea"/>
              <a:cs typeface="+mn-cs"/>
            </a:rPr>
            <a:t> Disease Mgmt Workshop</a:t>
          </a:r>
          <a:endParaRPr lang="en-US" sz="11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0.74917</cdr:x>
      <cdr:y>0.41131</cdr:y>
    </cdr:from>
    <cdr:to>
      <cdr:x>0.78912</cdr:x>
      <cdr:y>0.51682</cdr:y>
    </cdr:to>
    <cdr:sp macro="" textlink="">
      <cdr:nvSpPr>
        <cdr:cNvPr id="29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494319" y="2588106"/>
          <a:ext cx="346362" cy="66386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0.71091</cdr:x>
      <cdr:y>0.55404</cdr:y>
    </cdr:from>
    <cdr:to>
      <cdr:x>0.81529</cdr:x>
      <cdr:y>0.62064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6162675" y="3486149"/>
          <a:ext cx="904875" cy="4191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solidFill>
                <a:schemeClr val="dk1"/>
              </a:solidFill>
              <a:latin typeface="+mn-lt"/>
              <a:ea typeface="+mn-ea"/>
              <a:cs typeface="+mn-cs"/>
            </a:rPr>
            <a:t>6 Pilot Sites Go-Live</a:t>
          </a:r>
          <a:endParaRPr lang="en-US" sz="110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0.72959</cdr:x>
      <cdr:y>0.62064</cdr:y>
    </cdr:from>
    <cdr:to>
      <cdr:x>0.73069</cdr:x>
      <cdr:y>0.69633</cdr:y>
    </cdr:to>
    <cdr:sp macro="" textlink="">
      <cdr:nvSpPr>
        <cdr:cNvPr id="31" name="Line 5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324600" y="3905250"/>
          <a:ext cx="9525" cy="47625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EF93F2-AB03-4BE3-BBF5-392713AFD60B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32003C-9EF3-4BE4-8C74-82E14F42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portal or entry point that the medical center are directing patients. From here they can sign in or register.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paradigm</a:t>
            </a:r>
            <a:r>
              <a:rPr lang="en-US" baseline="0" dirty="0" smtClean="0"/>
              <a:t> with a hosted model…IA references.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92130-494E-437A-89C0-0FB388637A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McKesson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F3D477A-4CBB-4AC8-B85A-B1D809C92BE6}" type="datetime8">
              <a:rPr lang="en-US"/>
              <a:pPr>
                <a:defRPr/>
              </a:pPr>
              <a:t>9/17/2011 3:12 PM</a:t>
            </a:fld>
            <a:endParaRPr lang="en-US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2004  McKesson Corporation. All Rights Reserved. Proprietary and Confidential.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A5415-AFE9-4686-9FCD-67D2BC076DA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3400"/>
            <a:ext cx="503555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portal or entry point that the medical center are directing patients. From here they can sign in or register.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685800"/>
            <a:ext cx="2641600" cy="1981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2971800"/>
            <a:ext cx="5486400" cy="5486400"/>
          </a:xfrm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portal or entry point that the medical center are directing patients. From here they can sign in or register.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Kotter</a:t>
            </a:r>
            <a:r>
              <a:rPr lang="en-US" dirty="0" smtClean="0"/>
              <a:t> (Harvard Professor)…organization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92130-494E-437A-89C0-0FB388637A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32003C-9EF3-4BE4-8C74-82E14F42BC6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VMISSA%20high%20res%20Color%20small%20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143000"/>
            <a:ext cx="830263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2624138" cy="895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E873-2DC2-4C78-A647-C7EBB5D2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00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NAVMISSA%20high%20res%20Color%20small%20thumbn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1295400"/>
            <a:ext cx="1433512" cy="1447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2903538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206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144000" cy="16764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772400" cy="1362075"/>
          </a:xfrm>
        </p:spPr>
        <p:txBody>
          <a:bodyPr anchor="t"/>
          <a:lstStyle>
            <a:lvl1pPr algn="ctr">
              <a:defRPr sz="2800" b="0" i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FE79-26B1-4FEA-BD01-CDA338B99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11A7-4718-41D7-BBF6-8D4B0F3D4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3391-3E47-4B1C-BB99-399AC877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4292-98DC-44B4-84C2-AC07DBB2B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&lt;&lt;Insert  Navy Days Dates here&gt;&gt;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&lt;&lt;Insert Navy Days Them here&gt;&gt;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pic>
        <p:nvPicPr>
          <p:cNvPr id="1031" name="Picture 6" descr="NAVMISSA%20high%20res%20Color%20small%20thumbnai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2625" y="304800"/>
            <a:ext cx="528638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304800"/>
            <a:ext cx="16002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Marshall@med.navy.mi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avis.Szabo@med.navy.mi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Patient-Centered Medical Home and Secure Messaging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2057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CAPT Bob Marshall, MC </a:t>
            </a:r>
            <a:r>
              <a:rPr lang="en-US" dirty="0" smtClean="0"/>
              <a:t>USN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Chief Medical Informatics </a:t>
            </a:r>
            <a:r>
              <a:rPr lang="en-US" dirty="0" smtClean="0"/>
              <a:t>Officer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Travis </a:t>
            </a:r>
            <a:r>
              <a:rPr lang="en-US" dirty="0" err="1" smtClean="0"/>
              <a:t>Szabo</a:t>
            </a:r>
            <a:r>
              <a:rPr lang="en-US" dirty="0" smtClean="0"/>
              <a:t>, PMP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Secure </a:t>
            </a:r>
            <a:r>
              <a:rPr lang="en-US" dirty="0" smtClean="0"/>
              <a:t>Messaging </a:t>
            </a:r>
            <a:r>
              <a:rPr lang="en-US" dirty="0"/>
              <a:t>Project Manager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Secure Messaging and Practice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SM helps improve overall patient care</a:t>
            </a:r>
          </a:p>
          <a:p>
            <a:pPr lvl="1"/>
            <a:r>
              <a:rPr lang="en-US" dirty="0" smtClean="0"/>
              <a:t>Results distribution </a:t>
            </a:r>
          </a:p>
          <a:p>
            <a:pPr lvl="1"/>
            <a:r>
              <a:rPr lang="en-US" dirty="0" smtClean="0"/>
              <a:t>Reduce unnecessary clinic visits</a:t>
            </a:r>
          </a:p>
          <a:p>
            <a:pPr lvl="1"/>
            <a:r>
              <a:rPr lang="en-US" dirty="0" smtClean="0"/>
              <a:t>Medication reconciliation and F/U</a:t>
            </a:r>
          </a:p>
          <a:p>
            <a:pPr lvl="1"/>
            <a:r>
              <a:rPr lang="en-US" dirty="0" smtClean="0"/>
              <a:t>Better documentation of remote interactions</a:t>
            </a:r>
          </a:p>
          <a:p>
            <a:pPr lvl="1"/>
            <a:r>
              <a:rPr lang="en-US" dirty="0" smtClean="0"/>
              <a:t>Improved efficiency for health care team</a:t>
            </a:r>
          </a:p>
          <a:p>
            <a:pPr lvl="1"/>
            <a:r>
              <a:rPr lang="en-US" dirty="0" smtClean="0"/>
              <a:t>Improved patient and health care team satisfaction</a:t>
            </a:r>
          </a:p>
          <a:p>
            <a:pPr lvl="1"/>
            <a:r>
              <a:rPr lang="en-US" dirty="0" smtClean="0"/>
              <a:t>Patient engagement improved</a:t>
            </a:r>
          </a:p>
          <a:p>
            <a:pPr lvl="1"/>
            <a:r>
              <a:rPr lang="en-US" dirty="0" smtClean="0"/>
              <a:t>Overall improved care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 txBox="1">
            <a:spLocks noGrp="1"/>
          </p:cNvSpPr>
          <p:nvPr/>
        </p:nvSpPr>
        <p:spPr bwMode="auto">
          <a:xfrm>
            <a:off x="8356600" y="6623050"/>
            <a:ext cx="495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algn="r"/>
            <a:fld id="{071FACAA-5E51-4E65-A87C-9FFA5A4C8363}" type="slidenum">
              <a:rPr lang="en-US" sz="1100">
                <a:solidFill>
                  <a:srgbClr val="787878"/>
                </a:solidFill>
              </a:rPr>
              <a:pPr algn="r"/>
              <a:t>11</a:t>
            </a:fld>
            <a:endParaRPr lang="en-US" sz="1100">
              <a:solidFill>
                <a:srgbClr val="787878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03437"/>
            <a:ext cx="8229600" cy="4754563"/>
          </a:xfrm>
        </p:spPr>
        <p:txBody>
          <a:bodyPr lIns="0" tIns="0" rIns="0" bIns="0"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endParaRPr lang="en-US" sz="3300" dirty="0" smtClean="0"/>
          </a:p>
          <a:p>
            <a:pPr algn="ctr" eaLnBrk="1" hangingPunct="1">
              <a:buFont typeface="Arial" charset="0"/>
              <a:buNone/>
            </a:pPr>
            <a:endParaRPr lang="en-US" sz="3300" dirty="0" smtClean="0"/>
          </a:p>
          <a:p>
            <a:pPr algn="ctr" eaLnBrk="1" hangingPunct="1">
              <a:buFont typeface="Arial" charset="0"/>
              <a:buNone/>
            </a:pPr>
            <a:endParaRPr lang="en-US" sz="33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How Secure Messaging 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Supports Medical Home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z="3300" dirty="0" smtClean="0"/>
              <a:t> </a:t>
            </a:r>
            <a:endParaRPr lang="en-US" sz="1800" dirty="0" smtClean="0"/>
          </a:p>
          <a:p>
            <a:pPr algn="ctr" eaLnBrk="1" hangingPunct="1">
              <a:buFont typeface="Arial" charset="0"/>
              <a:buNone/>
            </a:pPr>
            <a:endParaRPr lang="en-US" sz="20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255588" y="457200"/>
            <a:ext cx="8229600" cy="1143000"/>
          </a:xfrm>
        </p:spPr>
        <p:txBody>
          <a:bodyPr/>
          <a:lstStyle/>
          <a:p>
            <a:r>
              <a:rPr lang="en-US" dirty="0" smtClean="0"/>
              <a:t>Medical Home </a:t>
            </a:r>
            <a:br>
              <a:rPr lang="en-US" dirty="0" smtClean="0"/>
            </a:br>
            <a:r>
              <a:rPr lang="en-US" dirty="0" smtClean="0"/>
              <a:t>Secure Messaging Pilots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35250" y="5068888"/>
            <a:ext cx="730250" cy="565150"/>
            <a:chOff x="1776" y="3034"/>
            <a:chExt cx="336" cy="214"/>
          </a:xfrm>
        </p:grpSpPr>
        <p:sp>
          <p:nvSpPr>
            <p:cNvPr id="51204" name="Freeform 1027"/>
            <p:cNvSpPr>
              <a:spLocks/>
            </p:cNvSpPr>
            <p:nvPr/>
          </p:nvSpPr>
          <p:spPr bwMode="auto">
            <a:xfrm>
              <a:off x="1776" y="3034"/>
              <a:ext cx="34" cy="22"/>
            </a:xfrm>
            <a:custGeom>
              <a:avLst/>
              <a:gdLst>
                <a:gd name="T0" fmla="*/ 0 w 25"/>
                <a:gd name="T1" fmla="*/ 2147483647 h 18"/>
                <a:gd name="T2" fmla="*/ 2147483647 w 25"/>
                <a:gd name="T3" fmla="*/ 0 h 18"/>
                <a:gd name="T4" fmla="*/ 2147483647 w 25"/>
                <a:gd name="T5" fmla="*/ 2147483647 h 18"/>
                <a:gd name="T6" fmla="*/ 2147483647 w 25"/>
                <a:gd name="T7" fmla="*/ 2147483647 h 18"/>
                <a:gd name="T8" fmla="*/ 2147483647 w 25"/>
                <a:gd name="T9" fmla="*/ 2147483647 h 18"/>
                <a:gd name="T10" fmla="*/ 0 w 25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8"/>
                <a:gd name="T20" fmla="*/ 25 w 25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8">
                  <a:moveTo>
                    <a:pt x="0" y="9"/>
                  </a:moveTo>
                  <a:cubicBezTo>
                    <a:pt x="0" y="9"/>
                    <a:pt x="6" y="0"/>
                    <a:pt x="22" y="0"/>
                  </a:cubicBezTo>
                  <a:cubicBezTo>
                    <a:pt x="23" y="0"/>
                    <a:pt x="25" y="7"/>
                    <a:pt x="25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1028"/>
            <p:cNvSpPr>
              <a:spLocks/>
            </p:cNvSpPr>
            <p:nvPr/>
          </p:nvSpPr>
          <p:spPr bwMode="auto">
            <a:xfrm>
              <a:off x="1880" y="3056"/>
              <a:ext cx="46" cy="43"/>
            </a:xfrm>
            <a:custGeom>
              <a:avLst/>
              <a:gdLst>
                <a:gd name="T0" fmla="*/ 0 w 37"/>
                <a:gd name="T1" fmla="*/ 2147483647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2147483647 w 37"/>
                <a:gd name="T7" fmla="*/ 2147483647 h 38"/>
                <a:gd name="T8" fmla="*/ 2147483647 w 37"/>
                <a:gd name="T9" fmla="*/ 2147483647 h 38"/>
                <a:gd name="T10" fmla="*/ 2147483647 w 37"/>
                <a:gd name="T11" fmla="*/ 2147483647 h 38"/>
                <a:gd name="T12" fmla="*/ 2147483647 w 37"/>
                <a:gd name="T13" fmla="*/ 2147483647 h 38"/>
                <a:gd name="T14" fmla="*/ 0 w 37"/>
                <a:gd name="T15" fmla="*/ 214748364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8"/>
                <a:gd name="T26" fmla="*/ 37 w 3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8">
                  <a:moveTo>
                    <a:pt x="0" y="12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9" y="0"/>
                    <a:pt x="15" y="13"/>
                  </a:cubicBezTo>
                  <a:cubicBezTo>
                    <a:pt x="16" y="15"/>
                    <a:pt x="16" y="17"/>
                    <a:pt x="25" y="23"/>
                  </a:cubicBezTo>
                  <a:cubicBezTo>
                    <a:pt x="25" y="23"/>
                    <a:pt x="37" y="38"/>
                    <a:pt x="14" y="27"/>
                  </a:cubicBezTo>
                  <a:cubicBezTo>
                    <a:pt x="12" y="26"/>
                    <a:pt x="7" y="29"/>
                    <a:pt x="7" y="29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1029"/>
            <p:cNvSpPr>
              <a:spLocks/>
            </p:cNvSpPr>
            <p:nvPr/>
          </p:nvSpPr>
          <p:spPr bwMode="auto">
            <a:xfrm>
              <a:off x="1971" y="3099"/>
              <a:ext cx="62" cy="40"/>
            </a:xfrm>
            <a:custGeom>
              <a:avLst/>
              <a:gdLst>
                <a:gd name="T0" fmla="*/ 2147483647 w 49"/>
                <a:gd name="T1" fmla="*/ 2147483647 h 35"/>
                <a:gd name="T2" fmla="*/ 2147483647 w 49"/>
                <a:gd name="T3" fmla="*/ 2147483647 h 35"/>
                <a:gd name="T4" fmla="*/ 2147483647 w 49"/>
                <a:gd name="T5" fmla="*/ 2147483647 h 35"/>
                <a:gd name="T6" fmla="*/ 2147483647 w 49"/>
                <a:gd name="T7" fmla="*/ 2147483647 h 35"/>
                <a:gd name="T8" fmla="*/ 2147483647 w 49"/>
                <a:gd name="T9" fmla="*/ 2147483647 h 35"/>
                <a:gd name="T10" fmla="*/ 2147483647 w 49"/>
                <a:gd name="T11" fmla="*/ 2147483647 h 35"/>
                <a:gd name="T12" fmla="*/ 2147483647 w 49"/>
                <a:gd name="T13" fmla="*/ 2147483647 h 35"/>
                <a:gd name="T14" fmla="*/ 2147483647 w 49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35"/>
                <a:gd name="T26" fmla="*/ 49 w 4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35">
                  <a:moveTo>
                    <a:pt x="7" y="13"/>
                  </a:moveTo>
                  <a:cubicBezTo>
                    <a:pt x="7" y="13"/>
                    <a:pt x="0" y="0"/>
                    <a:pt x="14" y="7"/>
                  </a:cubicBezTo>
                  <a:cubicBezTo>
                    <a:pt x="16" y="8"/>
                    <a:pt x="20" y="9"/>
                    <a:pt x="20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49" y="25"/>
                    <a:pt x="30" y="25"/>
                  </a:cubicBezTo>
                  <a:cubicBezTo>
                    <a:pt x="28" y="25"/>
                    <a:pt x="22" y="35"/>
                    <a:pt x="17" y="20"/>
                  </a:cubicBezTo>
                  <a:cubicBezTo>
                    <a:pt x="17" y="19"/>
                    <a:pt x="7" y="13"/>
                    <a:pt x="7" y="13"/>
                  </a:cubicBez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Freeform 1030"/>
            <p:cNvSpPr>
              <a:spLocks/>
            </p:cNvSpPr>
            <p:nvPr/>
          </p:nvSpPr>
          <p:spPr bwMode="auto">
            <a:xfrm>
              <a:off x="2012" y="3168"/>
              <a:ext cx="100" cy="80"/>
            </a:xfrm>
            <a:custGeom>
              <a:avLst/>
              <a:gdLst>
                <a:gd name="T0" fmla="*/ 2147483647 w 77"/>
                <a:gd name="T1" fmla="*/ 2147483647 h 72"/>
                <a:gd name="T2" fmla="*/ 2147483647 w 77"/>
                <a:gd name="T3" fmla="*/ 0 h 72"/>
                <a:gd name="T4" fmla="*/ 2147483647 w 77"/>
                <a:gd name="T5" fmla="*/ 2147483647 h 72"/>
                <a:gd name="T6" fmla="*/ 2147483647 w 77"/>
                <a:gd name="T7" fmla="*/ 2147483647 h 72"/>
                <a:gd name="T8" fmla="*/ 2147483647 w 77"/>
                <a:gd name="T9" fmla="*/ 2147483647 h 72"/>
                <a:gd name="T10" fmla="*/ 2147483647 w 77"/>
                <a:gd name="T11" fmla="*/ 2147483647 h 72"/>
                <a:gd name="T12" fmla="*/ 2147483647 w 77"/>
                <a:gd name="T13" fmla="*/ 2147483647 h 72"/>
                <a:gd name="T14" fmla="*/ 2147483647 w 77"/>
                <a:gd name="T15" fmla="*/ 2147483647 h 72"/>
                <a:gd name="T16" fmla="*/ 2147483647 w 77"/>
                <a:gd name="T17" fmla="*/ 2147483647 h 72"/>
                <a:gd name="T18" fmla="*/ 2147483647 w 77"/>
                <a:gd name="T19" fmla="*/ 2147483647 h 72"/>
                <a:gd name="T20" fmla="*/ 2147483647 w 77"/>
                <a:gd name="T21" fmla="*/ 2147483647 h 72"/>
                <a:gd name="T22" fmla="*/ 2147483647 w 77"/>
                <a:gd name="T23" fmla="*/ 2147483647 h 72"/>
                <a:gd name="T24" fmla="*/ 2147483647 w 77"/>
                <a:gd name="T25" fmla="*/ 2147483647 h 72"/>
                <a:gd name="T26" fmla="*/ 2147483647 w 77"/>
                <a:gd name="T27" fmla="*/ 214748364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72"/>
                <a:gd name="T44" fmla="*/ 77 w 77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72">
                  <a:moveTo>
                    <a:pt x="13" y="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77" y="40"/>
                    <a:pt x="60" y="50"/>
                  </a:cubicBezTo>
                  <a:cubicBezTo>
                    <a:pt x="59" y="51"/>
                    <a:pt x="36" y="50"/>
                    <a:pt x="27" y="72"/>
                  </a:cubicBezTo>
                  <a:cubicBezTo>
                    <a:pt x="27" y="72"/>
                    <a:pt x="12" y="69"/>
                    <a:pt x="12" y="52"/>
                  </a:cubicBezTo>
                  <a:cubicBezTo>
                    <a:pt x="12" y="50"/>
                    <a:pt x="16" y="45"/>
                    <a:pt x="7" y="35"/>
                  </a:cubicBezTo>
                  <a:cubicBezTo>
                    <a:pt x="7" y="35"/>
                    <a:pt x="0" y="23"/>
                    <a:pt x="11" y="23"/>
                  </a:cubicBezTo>
                  <a:cubicBezTo>
                    <a:pt x="12" y="23"/>
                    <a:pt x="15" y="30"/>
                    <a:pt x="15" y="10"/>
                  </a:cubicBezTo>
                  <a:cubicBezTo>
                    <a:pt x="15" y="8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8" name="Freeform 1031"/>
          <p:cNvSpPr>
            <a:spLocks/>
          </p:cNvSpPr>
          <p:nvPr/>
        </p:nvSpPr>
        <p:spPr bwMode="gray">
          <a:xfrm>
            <a:off x="2671763" y="2849563"/>
            <a:ext cx="638175" cy="776287"/>
          </a:xfrm>
          <a:custGeom>
            <a:avLst/>
            <a:gdLst>
              <a:gd name="T0" fmla="*/ 2147483647 w 586"/>
              <a:gd name="T1" fmla="*/ 0 h 714"/>
              <a:gd name="T2" fmla="*/ 2147483647 w 586"/>
              <a:gd name="T3" fmla="*/ 2147483647 h 714"/>
              <a:gd name="T4" fmla="*/ 2147483647 w 586"/>
              <a:gd name="T5" fmla="*/ 2147483647 h 714"/>
              <a:gd name="T6" fmla="*/ 2147483647 w 586"/>
              <a:gd name="T7" fmla="*/ 2147483647 h 714"/>
              <a:gd name="T8" fmla="*/ 2147483647 w 586"/>
              <a:gd name="T9" fmla="*/ 2147483647 h 714"/>
              <a:gd name="T10" fmla="*/ 0 w 586"/>
              <a:gd name="T11" fmla="*/ 2147483647 h 714"/>
              <a:gd name="T12" fmla="*/ 2147483647 w 586"/>
              <a:gd name="T13" fmla="*/ 0 h 714"/>
              <a:gd name="T14" fmla="*/ 2147483647 w 586"/>
              <a:gd name="T15" fmla="*/ 0 h 7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6"/>
              <a:gd name="T25" fmla="*/ 0 h 714"/>
              <a:gd name="T26" fmla="*/ 586 w 586"/>
              <a:gd name="T27" fmla="*/ 714 h 7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6" h="714">
                <a:moveTo>
                  <a:pt x="128" y="0"/>
                </a:moveTo>
                <a:lnTo>
                  <a:pt x="411" y="52"/>
                </a:lnTo>
                <a:lnTo>
                  <a:pt x="389" y="177"/>
                </a:lnTo>
                <a:lnTo>
                  <a:pt x="586" y="207"/>
                </a:lnTo>
                <a:lnTo>
                  <a:pt x="510" y="714"/>
                </a:lnTo>
                <a:lnTo>
                  <a:pt x="0" y="629"/>
                </a:lnTo>
                <a:lnTo>
                  <a:pt x="128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Freeform 1032"/>
          <p:cNvSpPr>
            <a:spLocks/>
          </p:cNvSpPr>
          <p:nvPr/>
        </p:nvSpPr>
        <p:spPr bwMode="gray">
          <a:xfrm>
            <a:off x="1778000" y="2039938"/>
            <a:ext cx="898525" cy="744537"/>
          </a:xfrm>
          <a:custGeom>
            <a:avLst/>
            <a:gdLst>
              <a:gd name="T0" fmla="*/ 0 w 826"/>
              <a:gd name="T1" fmla="*/ 2147483647 h 683"/>
              <a:gd name="T2" fmla="*/ 2147483647 w 826"/>
              <a:gd name="T3" fmla="*/ 2147483647 h 683"/>
              <a:gd name="T4" fmla="*/ 2147483647 w 826"/>
              <a:gd name="T5" fmla="*/ 2147483647 h 683"/>
              <a:gd name="T6" fmla="*/ 2147483647 w 826"/>
              <a:gd name="T7" fmla="*/ 0 h 683"/>
              <a:gd name="T8" fmla="*/ 2147483647 w 826"/>
              <a:gd name="T9" fmla="*/ 2147483647 h 683"/>
              <a:gd name="T10" fmla="*/ 2147483647 w 826"/>
              <a:gd name="T11" fmla="*/ 2147483647 h 683"/>
              <a:gd name="T12" fmla="*/ 2147483647 w 826"/>
              <a:gd name="T13" fmla="*/ 2147483647 h 683"/>
              <a:gd name="T14" fmla="*/ 2147483647 w 826"/>
              <a:gd name="T15" fmla="*/ 2147483647 h 683"/>
              <a:gd name="T16" fmla="*/ 2147483647 w 826"/>
              <a:gd name="T17" fmla="*/ 2147483647 h 683"/>
              <a:gd name="T18" fmla="*/ 2147483647 w 826"/>
              <a:gd name="T19" fmla="*/ 2147483647 h 683"/>
              <a:gd name="T20" fmla="*/ 2147483647 w 826"/>
              <a:gd name="T21" fmla="*/ 2147483647 h 683"/>
              <a:gd name="T22" fmla="*/ 2147483647 w 826"/>
              <a:gd name="T23" fmla="*/ 2147483647 h 683"/>
              <a:gd name="T24" fmla="*/ 2147483647 w 826"/>
              <a:gd name="T25" fmla="*/ 2147483647 h 683"/>
              <a:gd name="T26" fmla="*/ 2147483647 w 826"/>
              <a:gd name="T27" fmla="*/ 2147483647 h 683"/>
              <a:gd name="T28" fmla="*/ 2147483647 w 826"/>
              <a:gd name="T29" fmla="*/ 2147483647 h 683"/>
              <a:gd name="T30" fmla="*/ 2147483647 w 826"/>
              <a:gd name="T31" fmla="*/ 2147483647 h 683"/>
              <a:gd name="T32" fmla="*/ 2147483647 w 826"/>
              <a:gd name="T33" fmla="*/ 2147483647 h 683"/>
              <a:gd name="T34" fmla="*/ 2147483647 w 826"/>
              <a:gd name="T35" fmla="*/ 2147483647 h 683"/>
              <a:gd name="T36" fmla="*/ 2147483647 w 826"/>
              <a:gd name="T37" fmla="*/ 2147483647 h 683"/>
              <a:gd name="T38" fmla="*/ 2147483647 w 826"/>
              <a:gd name="T39" fmla="*/ 2147483647 h 683"/>
              <a:gd name="T40" fmla="*/ 2147483647 w 826"/>
              <a:gd name="T41" fmla="*/ 2147483647 h 683"/>
              <a:gd name="T42" fmla="*/ 2147483647 w 826"/>
              <a:gd name="T43" fmla="*/ 2147483647 h 683"/>
              <a:gd name="T44" fmla="*/ 0 w 826"/>
              <a:gd name="T45" fmla="*/ 2147483647 h 683"/>
              <a:gd name="T46" fmla="*/ 0 w 826"/>
              <a:gd name="T47" fmla="*/ 2147483647 h 68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6"/>
              <a:gd name="T73" fmla="*/ 0 h 683"/>
              <a:gd name="T74" fmla="*/ 826 w 826"/>
              <a:gd name="T75" fmla="*/ 683 h 68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6" h="683">
                <a:moveTo>
                  <a:pt x="0" y="510"/>
                </a:moveTo>
                <a:lnTo>
                  <a:pt x="37" y="337"/>
                </a:lnTo>
                <a:lnTo>
                  <a:pt x="78" y="286"/>
                </a:lnTo>
                <a:lnTo>
                  <a:pt x="179" y="0"/>
                </a:lnTo>
                <a:lnTo>
                  <a:pt x="231" y="14"/>
                </a:lnTo>
                <a:lnTo>
                  <a:pt x="233" y="27"/>
                </a:lnTo>
                <a:lnTo>
                  <a:pt x="246" y="29"/>
                </a:lnTo>
                <a:lnTo>
                  <a:pt x="309" y="128"/>
                </a:lnTo>
                <a:lnTo>
                  <a:pt x="379" y="126"/>
                </a:lnTo>
                <a:lnTo>
                  <a:pt x="431" y="150"/>
                </a:lnTo>
                <a:lnTo>
                  <a:pt x="456" y="144"/>
                </a:lnTo>
                <a:lnTo>
                  <a:pt x="615" y="150"/>
                </a:lnTo>
                <a:lnTo>
                  <a:pt x="795" y="189"/>
                </a:lnTo>
                <a:lnTo>
                  <a:pt x="804" y="213"/>
                </a:lnTo>
                <a:lnTo>
                  <a:pt x="826" y="243"/>
                </a:lnTo>
                <a:lnTo>
                  <a:pt x="764" y="335"/>
                </a:lnTo>
                <a:lnTo>
                  <a:pt x="727" y="369"/>
                </a:lnTo>
                <a:lnTo>
                  <a:pt x="721" y="395"/>
                </a:lnTo>
                <a:lnTo>
                  <a:pt x="743" y="422"/>
                </a:lnTo>
                <a:lnTo>
                  <a:pt x="718" y="477"/>
                </a:lnTo>
                <a:lnTo>
                  <a:pt x="667" y="683"/>
                </a:lnTo>
                <a:lnTo>
                  <a:pt x="390" y="616"/>
                </a:lnTo>
                <a:lnTo>
                  <a:pt x="0" y="51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Freeform 1033"/>
          <p:cNvSpPr>
            <a:spLocks/>
          </p:cNvSpPr>
          <p:nvPr/>
        </p:nvSpPr>
        <p:spPr bwMode="gray">
          <a:xfrm>
            <a:off x="1676400" y="2590800"/>
            <a:ext cx="892175" cy="1490662"/>
          </a:xfrm>
          <a:custGeom>
            <a:avLst/>
            <a:gdLst>
              <a:gd name="T0" fmla="*/ 2147483647 w 820"/>
              <a:gd name="T1" fmla="*/ 2147483647 h 1367"/>
              <a:gd name="T2" fmla="*/ 2147483647 w 820"/>
              <a:gd name="T3" fmla="*/ 2147483647 h 1367"/>
              <a:gd name="T4" fmla="*/ 2147483647 w 820"/>
              <a:gd name="T5" fmla="*/ 2147483647 h 1367"/>
              <a:gd name="T6" fmla="*/ 2147483647 w 820"/>
              <a:gd name="T7" fmla="*/ 2147483647 h 1367"/>
              <a:gd name="T8" fmla="*/ 2147483647 w 820"/>
              <a:gd name="T9" fmla="*/ 2147483647 h 1367"/>
              <a:gd name="T10" fmla="*/ 2147483647 w 820"/>
              <a:gd name="T11" fmla="*/ 2147483647 h 1367"/>
              <a:gd name="T12" fmla="*/ 2147483647 w 820"/>
              <a:gd name="T13" fmla="*/ 2147483647 h 1367"/>
              <a:gd name="T14" fmla="*/ 2147483647 w 820"/>
              <a:gd name="T15" fmla="*/ 2147483647 h 1367"/>
              <a:gd name="T16" fmla="*/ 2147483647 w 820"/>
              <a:gd name="T17" fmla="*/ 2147483647 h 1367"/>
              <a:gd name="T18" fmla="*/ 2147483647 w 820"/>
              <a:gd name="T19" fmla="*/ 2147483647 h 1367"/>
              <a:gd name="T20" fmla="*/ 2147483647 w 820"/>
              <a:gd name="T21" fmla="*/ 2147483647 h 1367"/>
              <a:gd name="T22" fmla="*/ 2147483647 w 820"/>
              <a:gd name="T23" fmla="*/ 2147483647 h 1367"/>
              <a:gd name="T24" fmla="*/ 2147483647 w 820"/>
              <a:gd name="T25" fmla="*/ 2147483647 h 1367"/>
              <a:gd name="T26" fmla="*/ 2147483647 w 820"/>
              <a:gd name="T27" fmla="*/ 2147483647 h 1367"/>
              <a:gd name="T28" fmla="*/ 2147483647 w 820"/>
              <a:gd name="T29" fmla="*/ 2147483647 h 1367"/>
              <a:gd name="T30" fmla="*/ 2147483647 w 820"/>
              <a:gd name="T31" fmla="*/ 2147483647 h 1367"/>
              <a:gd name="T32" fmla="*/ 2147483647 w 820"/>
              <a:gd name="T33" fmla="*/ 2147483647 h 1367"/>
              <a:gd name="T34" fmla="*/ 2147483647 w 820"/>
              <a:gd name="T35" fmla="*/ 2147483647 h 1367"/>
              <a:gd name="T36" fmla="*/ 2147483647 w 820"/>
              <a:gd name="T37" fmla="*/ 2147483647 h 1367"/>
              <a:gd name="T38" fmla="*/ 2147483647 w 820"/>
              <a:gd name="T39" fmla="*/ 2147483647 h 1367"/>
              <a:gd name="T40" fmla="*/ 2147483647 w 820"/>
              <a:gd name="T41" fmla="*/ 2147483647 h 1367"/>
              <a:gd name="T42" fmla="*/ 2147483647 w 820"/>
              <a:gd name="T43" fmla="*/ 2147483647 h 1367"/>
              <a:gd name="T44" fmla="*/ 2147483647 w 820"/>
              <a:gd name="T45" fmla="*/ 2147483647 h 1367"/>
              <a:gd name="T46" fmla="*/ 2147483647 w 820"/>
              <a:gd name="T47" fmla="*/ 2147483647 h 1367"/>
              <a:gd name="T48" fmla="*/ 2147483647 w 820"/>
              <a:gd name="T49" fmla="*/ 2147483647 h 1367"/>
              <a:gd name="T50" fmla="*/ 2147483647 w 820"/>
              <a:gd name="T51" fmla="*/ 2147483647 h 1367"/>
              <a:gd name="T52" fmla="*/ 2147483647 w 820"/>
              <a:gd name="T53" fmla="*/ 2147483647 h 1367"/>
              <a:gd name="T54" fmla="*/ 2147483647 w 820"/>
              <a:gd name="T55" fmla="*/ 0 h 1367"/>
              <a:gd name="T56" fmla="*/ 2147483647 w 820"/>
              <a:gd name="T57" fmla="*/ 2147483647 h 1367"/>
              <a:gd name="T58" fmla="*/ 0 w 820"/>
              <a:gd name="T59" fmla="*/ 2147483647 h 1367"/>
              <a:gd name="T60" fmla="*/ 2147483647 w 820"/>
              <a:gd name="T61" fmla="*/ 2147483647 h 1367"/>
              <a:gd name="T62" fmla="*/ 2147483647 w 820"/>
              <a:gd name="T63" fmla="*/ 2147483647 h 13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0"/>
              <a:gd name="T97" fmla="*/ 0 h 1367"/>
              <a:gd name="T98" fmla="*/ 820 w 820"/>
              <a:gd name="T99" fmla="*/ 1367 h 13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0" h="1367">
                <a:moveTo>
                  <a:pt x="27" y="277"/>
                </a:moveTo>
                <a:lnTo>
                  <a:pt x="4" y="384"/>
                </a:lnTo>
                <a:lnTo>
                  <a:pt x="83" y="555"/>
                </a:lnTo>
                <a:lnTo>
                  <a:pt x="97" y="544"/>
                </a:lnTo>
                <a:lnTo>
                  <a:pt x="123" y="616"/>
                </a:lnTo>
                <a:lnTo>
                  <a:pt x="83" y="565"/>
                </a:lnTo>
                <a:lnTo>
                  <a:pt x="74" y="645"/>
                </a:lnTo>
                <a:lnTo>
                  <a:pt x="119" y="693"/>
                </a:lnTo>
                <a:lnTo>
                  <a:pt x="88" y="760"/>
                </a:lnTo>
                <a:lnTo>
                  <a:pt x="175" y="942"/>
                </a:lnTo>
                <a:lnTo>
                  <a:pt x="155" y="1009"/>
                </a:lnTo>
                <a:lnTo>
                  <a:pt x="268" y="1061"/>
                </a:lnTo>
                <a:lnTo>
                  <a:pt x="310" y="1115"/>
                </a:lnTo>
                <a:lnTo>
                  <a:pt x="359" y="1133"/>
                </a:lnTo>
                <a:lnTo>
                  <a:pt x="359" y="1165"/>
                </a:lnTo>
                <a:lnTo>
                  <a:pt x="389" y="1173"/>
                </a:lnTo>
                <a:lnTo>
                  <a:pt x="456" y="1277"/>
                </a:lnTo>
                <a:lnTo>
                  <a:pt x="456" y="1351"/>
                </a:lnTo>
                <a:lnTo>
                  <a:pt x="748" y="1367"/>
                </a:lnTo>
                <a:lnTo>
                  <a:pt x="730" y="1338"/>
                </a:lnTo>
                <a:lnTo>
                  <a:pt x="739" y="1293"/>
                </a:lnTo>
                <a:lnTo>
                  <a:pt x="786" y="1219"/>
                </a:lnTo>
                <a:lnTo>
                  <a:pt x="820" y="1198"/>
                </a:lnTo>
                <a:lnTo>
                  <a:pt x="800" y="1171"/>
                </a:lnTo>
                <a:lnTo>
                  <a:pt x="787" y="1099"/>
                </a:lnTo>
                <a:lnTo>
                  <a:pt x="368" y="470"/>
                </a:lnTo>
                <a:lnTo>
                  <a:pt x="467" y="106"/>
                </a:lnTo>
                <a:lnTo>
                  <a:pt x="77" y="0"/>
                </a:lnTo>
                <a:lnTo>
                  <a:pt x="67" y="21"/>
                </a:lnTo>
                <a:lnTo>
                  <a:pt x="0" y="182"/>
                </a:lnTo>
                <a:lnTo>
                  <a:pt x="27" y="277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034"/>
          <p:cNvSpPr>
            <a:spLocks/>
          </p:cNvSpPr>
          <p:nvPr/>
        </p:nvSpPr>
        <p:spPr bwMode="gray">
          <a:xfrm>
            <a:off x="2093913" y="2711450"/>
            <a:ext cx="717550" cy="1082675"/>
          </a:xfrm>
          <a:custGeom>
            <a:avLst/>
            <a:gdLst>
              <a:gd name="T0" fmla="*/ 0 w 659"/>
              <a:gd name="T1" fmla="*/ 2147483647 h 993"/>
              <a:gd name="T2" fmla="*/ 2147483647 w 659"/>
              <a:gd name="T3" fmla="*/ 2147483647 h 993"/>
              <a:gd name="T4" fmla="*/ 2147483647 w 659"/>
              <a:gd name="T5" fmla="*/ 2147483647 h 993"/>
              <a:gd name="T6" fmla="*/ 2147483647 w 659"/>
              <a:gd name="T7" fmla="*/ 2147483647 h 993"/>
              <a:gd name="T8" fmla="*/ 2147483647 w 659"/>
              <a:gd name="T9" fmla="*/ 2147483647 h 993"/>
              <a:gd name="T10" fmla="*/ 2147483647 w 659"/>
              <a:gd name="T11" fmla="*/ 2147483647 h 993"/>
              <a:gd name="T12" fmla="*/ 2147483647 w 659"/>
              <a:gd name="T13" fmla="*/ 2147483647 h 993"/>
              <a:gd name="T14" fmla="*/ 2147483647 w 659"/>
              <a:gd name="T15" fmla="*/ 2147483647 h 993"/>
              <a:gd name="T16" fmla="*/ 2147483647 w 659"/>
              <a:gd name="T17" fmla="*/ 0 h 993"/>
              <a:gd name="T18" fmla="*/ 0 w 659"/>
              <a:gd name="T19" fmla="*/ 2147483647 h 993"/>
              <a:gd name="T20" fmla="*/ 0 w 659"/>
              <a:gd name="T21" fmla="*/ 2147483647 h 9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9"/>
              <a:gd name="T34" fmla="*/ 0 h 993"/>
              <a:gd name="T35" fmla="*/ 659 w 659"/>
              <a:gd name="T36" fmla="*/ 993 h 9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9" h="993">
                <a:moveTo>
                  <a:pt x="0" y="364"/>
                </a:moveTo>
                <a:lnTo>
                  <a:pt x="419" y="993"/>
                </a:lnTo>
                <a:lnTo>
                  <a:pt x="434" y="858"/>
                </a:lnTo>
                <a:lnTo>
                  <a:pt x="457" y="850"/>
                </a:lnTo>
                <a:lnTo>
                  <a:pt x="497" y="874"/>
                </a:lnTo>
                <a:lnTo>
                  <a:pt x="531" y="755"/>
                </a:lnTo>
                <a:lnTo>
                  <a:pt x="659" y="126"/>
                </a:lnTo>
                <a:lnTo>
                  <a:pt x="376" y="67"/>
                </a:lnTo>
                <a:lnTo>
                  <a:pt x="99" y="0"/>
                </a:lnTo>
                <a:lnTo>
                  <a:pt x="0" y="36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035"/>
          <p:cNvSpPr>
            <a:spLocks/>
          </p:cNvSpPr>
          <p:nvPr/>
        </p:nvSpPr>
        <p:spPr bwMode="gray">
          <a:xfrm>
            <a:off x="2503488" y="1844675"/>
            <a:ext cx="674687" cy="1060450"/>
          </a:xfrm>
          <a:custGeom>
            <a:avLst/>
            <a:gdLst>
              <a:gd name="T0" fmla="*/ 0 w 620"/>
              <a:gd name="T1" fmla="*/ 2147483647 h 972"/>
              <a:gd name="T2" fmla="*/ 2147483647 w 620"/>
              <a:gd name="T3" fmla="*/ 2147483647 h 972"/>
              <a:gd name="T4" fmla="*/ 2147483647 w 620"/>
              <a:gd name="T5" fmla="*/ 2147483647 h 972"/>
              <a:gd name="T6" fmla="*/ 2147483647 w 620"/>
              <a:gd name="T7" fmla="*/ 2147483647 h 972"/>
              <a:gd name="T8" fmla="*/ 2147483647 w 620"/>
              <a:gd name="T9" fmla="*/ 2147483647 h 972"/>
              <a:gd name="T10" fmla="*/ 2147483647 w 620"/>
              <a:gd name="T11" fmla="*/ 2147483647 h 972"/>
              <a:gd name="T12" fmla="*/ 2147483647 w 620"/>
              <a:gd name="T13" fmla="*/ 2147483647 h 972"/>
              <a:gd name="T14" fmla="*/ 2147483647 w 620"/>
              <a:gd name="T15" fmla="*/ 2147483647 h 972"/>
              <a:gd name="T16" fmla="*/ 2147483647 w 620"/>
              <a:gd name="T17" fmla="*/ 2147483647 h 972"/>
              <a:gd name="T18" fmla="*/ 2147483647 w 620"/>
              <a:gd name="T19" fmla="*/ 2147483647 h 972"/>
              <a:gd name="T20" fmla="*/ 2147483647 w 620"/>
              <a:gd name="T21" fmla="*/ 0 h 972"/>
              <a:gd name="T22" fmla="*/ 2147483647 w 620"/>
              <a:gd name="T23" fmla="*/ 2147483647 h 972"/>
              <a:gd name="T24" fmla="*/ 2147483647 w 620"/>
              <a:gd name="T25" fmla="*/ 2147483647 h 972"/>
              <a:gd name="T26" fmla="*/ 2147483647 w 620"/>
              <a:gd name="T27" fmla="*/ 2147483647 h 972"/>
              <a:gd name="T28" fmla="*/ 2147483647 w 620"/>
              <a:gd name="T29" fmla="*/ 2147483647 h 972"/>
              <a:gd name="T30" fmla="*/ 2147483647 w 620"/>
              <a:gd name="T31" fmla="*/ 2147483647 h 972"/>
              <a:gd name="T32" fmla="*/ 2147483647 w 620"/>
              <a:gd name="T33" fmla="*/ 2147483647 h 972"/>
              <a:gd name="T34" fmla="*/ 2147483647 w 620"/>
              <a:gd name="T35" fmla="*/ 2147483647 h 972"/>
              <a:gd name="T36" fmla="*/ 2147483647 w 620"/>
              <a:gd name="T37" fmla="*/ 2147483647 h 972"/>
              <a:gd name="T38" fmla="*/ 2147483647 w 620"/>
              <a:gd name="T39" fmla="*/ 2147483647 h 972"/>
              <a:gd name="T40" fmla="*/ 2147483647 w 620"/>
              <a:gd name="T41" fmla="*/ 2147483647 h 972"/>
              <a:gd name="T42" fmla="*/ 2147483647 w 620"/>
              <a:gd name="T43" fmla="*/ 2147483647 h 972"/>
              <a:gd name="T44" fmla="*/ 2147483647 w 620"/>
              <a:gd name="T45" fmla="*/ 2147483647 h 972"/>
              <a:gd name="T46" fmla="*/ 2147483647 w 620"/>
              <a:gd name="T47" fmla="*/ 2147483647 h 972"/>
              <a:gd name="T48" fmla="*/ 2147483647 w 620"/>
              <a:gd name="T49" fmla="*/ 2147483647 h 972"/>
              <a:gd name="T50" fmla="*/ 2147483647 w 620"/>
              <a:gd name="T51" fmla="*/ 2147483647 h 972"/>
              <a:gd name="T52" fmla="*/ 2147483647 w 620"/>
              <a:gd name="T53" fmla="*/ 2147483647 h 972"/>
              <a:gd name="T54" fmla="*/ 2147483647 w 620"/>
              <a:gd name="T55" fmla="*/ 2147483647 h 972"/>
              <a:gd name="T56" fmla="*/ 2147483647 w 620"/>
              <a:gd name="T57" fmla="*/ 2147483647 h 972"/>
              <a:gd name="T58" fmla="*/ 2147483647 w 620"/>
              <a:gd name="T59" fmla="*/ 2147483647 h 972"/>
              <a:gd name="T60" fmla="*/ 2147483647 w 620"/>
              <a:gd name="T61" fmla="*/ 2147483647 h 972"/>
              <a:gd name="T62" fmla="*/ 0 w 620"/>
              <a:gd name="T63" fmla="*/ 2147483647 h 972"/>
              <a:gd name="T64" fmla="*/ 0 w 620"/>
              <a:gd name="T65" fmla="*/ 2147483647 h 9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0"/>
              <a:gd name="T100" fmla="*/ 0 h 972"/>
              <a:gd name="T101" fmla="*/ 620 w 620"/>
              <a:gd name="T102" fmla="*/ 972 h 9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0" h="972">
                <a:moveTo>
                  <a:pt x="0" y="861"/>
                </a:moveTo>
                <a:lnTo>
                  <a:pt x="51" y="655"/>
                </a:lnTo>
                <a:lnTo>
                  <a:pt x="76" y="600"/>
                </a:lnTo>
                <a:lnTo>
                  <a:pt x="54" y="573"/>
                </a:lnTo>
                <a:lnTo>
                  <a:pt x="60" y="547"/>
                </a:lnTo>
                <a:lnTo>
                  <a:pt x="97" y="513"/>
                </a:lnTo>
                <a:lnTo>
                  <a:pt x="159" y="421"/>
                </a:lnTo>
                <a:lnTo>
                  <a:pt x="137" y="391"/>
                </a:lnTo>
                <a:lnTo>
                  <a:pt x="128" y="367"/>
                </a:lnTo>
                <a:lnTo>
                  <a:pt x="132" y="315"/>
                </a:lnTo>
                <a:lnTo>
                  <a:pt x="207" y="0"/>
                </a:lnTo>
                <a:lnTo>
                  <a:pt x="288" y="18"/>
                </a:lnTo>
                <a:lnTo>
                  <a:pt x="261" y="140"/>
                </a:lnTo>
                <a:lnTo>
                  <a:pt x="279" y="183"/>
                </a:lnTo>
                <a:lnTo>
                  <a:pt x="281" y="210"/>
                </a:lnTo>
                <a:lnTo>
                  <a:pt x="272" y="216"/>
                </a:lnTo>
                <a:lnTo>
                  <a:pt x="303" y="245"/>
                </a:lnTo>
                <a:lnTo>
                  <a:pt x="335" y="324"/>
                </a:lnTo>
                <a:lnTo>
                  <a:pt x="346" y="394"/>
                </a:lnTo>
                <a:lnTo>
                  <a:pt x="351" y="432"/>
                </a:lnTo>
                <a:lnTo>
                  <a:pt x="328" y="468"/>
                </a:lnTo>
                <a:lnTo>
                  <a:pt x="344" y="484"/>
                </a:lnTo>
                <a:lnTo>
                  <a:pt x="388" y="461"/>
                </a:lnTo>
                <a:lnTo>
                  <a:pt x="416" y="585"/>
                </a:lnTo>
                <a:lnTo>
                  <a:pt x="436" y="592"/>
                </a:lnTo>
                <a:lnTo>
                  <a:pt x="440" y="628"/>
                </a:lnTo>
                <a:lnTo>
                  <a:pt x="496" y="643"/>
                </a:lnTo>
                <a:lnTo>
                  <a:pt x="584" y="643"/>
                </a:lnTo>
                <a:lnTo>
                  <a:pt x="620" y="659"/>
                </a:lnTo>
                <a:lnTo>
                  <a:pt x="568" y="972"/>
                </a:lnTo>
                <a:lnTo>
                  <a:pt x="283" y="920"/>
                </a:lnTo>
                <a:lnTo>
                  <a:pt x="0" y="86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Freeform 1036"/>
          <p:cNvSpPr>
            <a:spLocks/>
          </p:cNvSpPr>
          <p:nvPr/>
        </p:nvSpPr>
        <p:spPr bwMode="gray">
          <a:xfrm>
            <a:off x="2787650" y="1865313"/>
            <a:ext cx="1154113" cy="714375"/>
          </a:xfrm>
          <a:custGeom>
            <a:avLst/>
            <a:gdLst>
              <a:gd name="T0" fmla="*/ 2147483647 w 1060"/>
              <a:gd name="T1" fmla="*/ 2147483647 h 655"/>
              <a:gd name="T2" fmla="*/ 2147483647 w 1060"/>
              <a:gd name="T3" fmla="*/ 2147483647 h 655"/>
              <a:gd name="T4" fmla="*/ 2147483647 w 1060"/>
              <a:gd name="T5" fmla="*/ 2147483647 h 655"/>
              <a:gd name="T6" fmla="*/ 2147483647 w 1060"/>
              <a:gd name="T7" fmla="*/ 2147483647 h 655"/>
              <a:gd name="T8" fmla="*/ 2147483647 w 1060"/>
              <a:gd name="T9" fmla="*/ 2147483647 h 655"/>
              <a:gd name="T10" fmla="*/ 2147483647 w 1060"/>
              <a:gd name="T11" fmla="*/ 2147483647 h 655"/>
              <a:gd name="T12" fmla="*/ 2147483647 w 1060"/>
              <a:gd name="T13" fmla="*/ 2147483647 h 655"/>
              <a:gd name="T14" fmla="*/ 2147483647 w 1060"/>
              <a:gd name="T15" fmla="*/ 2147483647 h 655"/>
              <a:gd name="T16" fmla="*/ 2147483647 w 1060"/>
              <a:gd name="T17" fmla="*/ 2147483647 h 655"/>
              <a:gd name="T18" fmla="*/ 2147483647 w 1060"/>
              <a:gd name="T19" fmla="*/ 2147483647 h 655"/>
              <a:gd name="T20" fmla="*/ 2147483647 w 1060"/>
              <a:gd name="T21" fmla="*/ 2147483647 h 655"/>
              <a:gd name="T22" fmla="*/ 2147483647 w 1060"/>
              <a:gd name="T23" fmla="*/ 2147483647 h 655"/>
              <a:gd name="T24" fmla="*/ 2147483647 w 1060"/>
              <a:gd name="T25" fmla="*/ 2147483647 h 655"/>
              <a:gd name="T26" fmla="*/ 2147483647 w 1060"/>
              <a:gd name="T27" fmla="*/ 2147483647 h 655"/>
              <a:gd name="T28" fmla="*/ 2147483647 w 1060"/>
              <a:gd name="T29" fmla="*/ 2147483647 h 655"/>
              <a:gd name="T30" fmla="*/ 2147483647 w 1060"/>
              <a:gd name="T31" fmla="*/ 2147483647 h 655"/>
              <a:gd name="T32" fmla="*/ 2147483647 w 1060"/>
              <a:gd name="T33" fmla="*/ 2147483647 h 655"/>
              <a:gd name="T34" fmla="*/ 2147483647 w 1060"/>
              <a:gd name="T35" fmla="*/ 2147483647 h 655"/>
              <a:gd name="T36" fmla="*/ 2147483647 w 1060"/>
              <a:gd name="T37" fmla="*/ 2147483647 h 655"/>
              <a:gd name="T38" fmla="*/ 2147483647 w 1060"/>
              <a:gd name="T39" fmla="*/ 2147483647 h 655"/>
              <a:gd name="T40" fmla="*/ 2147483647 w 1060"/>
              <a:gd name="T41" fmla="*/ 2147483647 h 655"/>
              <a:gd name="T42" fmla="*/ 2147483647 w 1060"/>
              <a:gd name="T43" fmla="*/ 2147483647 h 655"/>
              <a:gd name="T44" fmla="*/ 2147483647 w 1060"/>
              <a:gd name="T45" fmla="*/ 2147483647 h 655"/>
              <a:gd name="T46" fmla="*/ 2147483647 w 1060"/>
              <a:gd name="T47" fmla="*/ 2147483647 h 655"/>
              <a:gd name="T48" fmla="*/ 2147483647 w 1060"/>
              <a:gd name="T49" fmla="*/ 0 h 655"/>
              <a:gd name="T50" fmla="*/ 0 w 1060"/>
              <a:gd name="T51" fmla="*/ 2147483647 h 655"/>
              <a:gd name="T52" fmla="*/ 2147483647 w 1060"/>
              <a:gd name="T53" fmla="*/ 2147483647 h 655"/>
              <a:gd name="T54" fmla="*/ 2147483647 w 1060"/>
              <a:gd name="T55" fmla="*/ 2147483647 h 6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60"/>
              <a:gd name="T85" fmla="*/ 0 h 655"/>
              <a:gd name="T86" fmla="*/ 1060 w 1060"/>
              <a:gd name="T87" fmla="*/ 655 h 6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60" h="655">
                <a:moveTo>
                  <a:pt x="18" y="165"/>
                </a:moveTo>
                <a:lnTo>
                  <a:pt x="20" y="192"/>
                </a:lnTo>
                <a:lnTo>
                  <a:pt x="11" y="198"/>
                </a:lnTo>
                <a:lnTo>
                  <a:pt x="42" y="227"/>
                </a:lnTo>
                <a:lnTo>
                  <a:pt x="74" y="306"/>
                </a:lnTo>
                <a:lnTo>
                  <a:pt x="85" y="376"/>
                </a:lnTo>
                <a:lnTo>
                  <a:pt x="90" y="414"/>
                </a:lnTo>
                <a:lnTo>
                  <a:pt x="67" y="450"/>
                </a:lnTo>
                <a:lnTo>
                  <a:pt x="83" y="466"/>
                </a:lnTo>
                <a:lnTo>
                  <a:pt x="127" y="443"/>
                </a:lnTo>
                <a:lnTo>
                  <a:pt x="155" y="567"/>
                </a:lnTo>
                <a:lnTo>
                  <a:pt x="175" y="574"/>
                </a:lnTo>
                <a:lnTo>
                  <a:pt x="179" y="610"/>
                </a:lnTo>
                <a:lnTo>
                  <a:pt x="195" y="627"/>
                </a:lnTo>
                <a:lnTo>
                  <a:pt x="235" y="625"/>
                </a:lnTo>
                <a:lnTo>
                  <a:pt x="323" y="625"/>
                </a:lnTo>
                <a:lnTo>
                  <a:pt x="359" y="641"/>
                </a:lnTo>
                <a:lnTo>
                  <a:pt x="370" y="576"/>
                </a:lnTo>
                <a:lnTo>
                  <a:pt x="658" y="619"/>
                </a:lnTo>
                <a:lnTo>
                  <a:pt x="1013" y="655"/>
                </a:lnTo>
                <a:lnTo>
                  <a:pt x="1024" y="537"/>
                </a:lnTo>
                <a:lnTo>
                  <a:pt x="1060" y="153"/>
                </a:lnTo>
                <a:lnTo>
                  <a:pt x="590" y="99"/>
                </a:lnTo>
                <a:lnTo>
                  <a:pt x="357" y="63"/>
                </a:lnTo>
                <a:lnTo>
                  <a:pt x="27" y="0"/>
                </a:lnTo>
                <a:lnTo>
                  <a:pt x="0" y="122"/>
                </a:lnTo>
                <a:lnTo>
                  <a:pt x="18" y="16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Freeform 1037"/>
          <p:cNvSpPr>
            <a:spLocks/>
          </p:cNvSpPr>
          <p:nvPr/>
        </p:nvSpPr>
        <p:spPr bwMode="gray">
          <a:xfrm>
            <a:off x="2459038" y="3533775"/>
            <a:ext cx="768350" cy="869950"/>
          </a:xfrm>
          <a:custGeom>
            <a:avLst/>
            <a:gdLst>
              <a:gd name="T0" fmla="*/ 2147483647 w 706"/>
              <a:gd name="T1" fmla="*/ 2147483647 h 796"/>
              <a:gd name="T2" fmla="*/ 2147483647 w 706"/>
              <a:gd name="T3" fmla="*/ 2147483647 h 796"/>
              <a:gd name="T4" fmla="*/ 2147483647 w 706"/>
              <a:gd name="T5" fmla="*/ 2147483647 h 796"/>
              <a:gd name="T6" fmla="*/ 2147483647 w 706"/>
              <a:gd name="T7" fmla="*/ 2147483647 h 796"/>
              <a:gd name="T8" fmla="*/ 2147483647 w 706"/>
              <a:gd name="T9" fmla="*/ 2147483647 h 796"/>
              <a:gd name="T10" fmla="*/ 2147483647 w 706"/>
              <a:gd name="T11" fmla="*/ 2147483647 h 796"/>
              <a:gd name="T12" fmla="*/ 2147483647 w 706"/>
              <a:gd name="T13" fmla="*/ 2147483647 h 796"/>
              <a:gd name="T14" fmla="*/ 2147483647 w 706"/>
              <a:gd name="T15" fmla="*/ 2147483647 h 796"/>
              <a:gd name="T16" fmla="*/ 2147483647 w 706"/>
              <a:gd name="T17" fmla="*/ 2147483647 h 796"/>
              <a:gd name="T18" fmla="*/ 2147483647 w 706"/>
              <a:gd name="T19" fmla="*/ 2147483647 h 796"/>
              <a:gd name="T20" fmla="*/ 2147483647 w 706"/>
              <a:gd name="T21" fmla="*/ 0 h 796"/>
              <a:gd name="T22" fmla="*/ 2147483647 w 706"/>
              <a:gd name="T23" fmla="*/ 2147483647 h 796"/>
              <a:gd name="T24" fmla="*/ 2147483647 w 706"/>
              <a:gd name="T25" fmla="*/ 2147483647 h 796"/>
              <a:gd name="T26" fmla="*/ 2147483647 w 706"/>
              <a:gd name="T27" fmla="*/ 2147483647 h 796"/>
              <a:gd name="T28" fmla="*/ 2147483647 w 706"/>
              <a:gd name="T29" fmla="*/ 2147483647 h 796"/>
              <a:gd name="T30" fmla="*/ 2147483647 w 706"/>
              <a:gd name="T31" fmla="*/ 2147483647 h 796"/>
              <a:gd name="T32" fmla="*/ 0 w 706"/>
              <a:gd name="T33" fmla="*/ 2147483647 h 796"/>
              <a:gd name="T34" fmla="*/ 2147483647 w 706"/>
              <a:gd name="T35" fmla="*/ 2147483647 h 796"/>
              <a:gd name="T36" fmla="*/ 2147483647 w 706"/>
              <a:gd name="T37" fmla="*/ 2147483647 h 7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06"/>
              <a:gd name="T58" fmla="*/ 0 h 796"/>
              <a:gd name="T59" fmla="*/ 706 w 706"/>
              <a:gd name="T60" fmla="*/ 796 h 7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06" h="796">
                <a:moveTo>
                  <a:pt x="45" y="506"/>
                </a:moveTo>
                <a:lnTo>
                  <a:pt x="27" y="477"/>
                </a:lnTo>
                <a:lnTo>
                  <a:pt x="36" y="432"/>
                </a:lnTo>
                <a:lnTo>
                  <a:pt x="83" y="358"/>
                </a:lnTo>
                <a:lnTo>
                  <a:pt x="117" y="337"/>
                </a:lnTo>
                <a:lnTo>
                  <a:pt x="97" y="310"/>
                </a:lnTo>
                <a:lnTo>
                  <a:pt x="84" y="238"/>
                </a:lnTo>
                <a:lnTo>
                  <a:pt x="99" y="103"/>
                </a:lnTo>
                <a:lnTo>
                  <a:pt x="122" y="95"/>
                </a:lnTo>
                <a:lnTo>
                  <a:pt x="162" y="119"/>
                </a:lnTo>
                <a:lnTo>
                  <a:pt x="196" y="0"/>
                </a:lnTo>
                <a:lnTo>
                  <a:pt x="706" y="85"/>
                </a:lnTo>
                <a:lnTo>
                  <a:pt x="600" y="796"/>
                </a:lnTo>
                <a:lnTo>
                  <a:pt x="443" y="774"/>
                </a:lnTo>
                <a:lnTo>
                  <a:pt x="346" y="747"/>
                </a:lnTo>
                <a:lnTo>
                  <a:pt x="146" y="668"/>
                </a:lnTo>
                <a:lnTo>
                  <a:pt x="0" y="546"/>
                </a:lnTo>
                <a:lnTo>
                  <a:pt x="45" y="50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Freeform 1038"/>
          <p:cNvSpPr>
            <a:spLocks/>
          </p:cNvSpPr>
          <p:nvPr/>
        </p:nvSpPr>
        <p:spPr bwMode="gray">
          <a:xfrm>
            <a:off x="3094038" y="2492375"/>
            <a:ext cx="795337" cy="641350"/>
          </a:xfrm>
          <a:custGeom>
            <a:avLst/>
            <a:gdLst>
              <a:gd name="T0" fmla="*/ 0 w 730"/>
              <a:gd name="T1" fmla="*/ 2147483647 h 587"/>
              <a:gd name="T2" fmla="*/ 2147483647 w 730"/>
              <a:gd name="T3" fmla="*/ 0 h 587"/>
              <a:gd name="T4" fmla="*/ 2147483647 w 730"/>
              <a:gd name="T5" fmla="*/ 2147483647 h 587"/>
              <a:gd name="T6" fmla="*/ 2147483647 w 730"/>
              <a:gd name="T7" fmla="*/ 2147483647 h 587"/>
              <a:gd name="T8" fmla="*/ 2147483647 w 730"/>
              <a:gd name="T9" fmla="*/ 2147483647 h 587"/>
              <a:gd name="T10" fmla="*/ 2147483647 w 730"/>
              <a:gd name="T11" fmla="*/ 2147483647 h 587"/>
              <a:gd name="T12" fmla="*/ 2147483647 w 730"/>
              <a:gd name="T13" fmla="*/ 2147483647 h 587"/>
              <a:gd name="T14" fmla="*/ 0 w 730"/>
              <a:gd name="T15" fmla="*/ 2147483647 h 587"/>
              <a:gd name="T16" fmla="*/ 0 w 730"/>
              <a:gd name="T17" fmla="*/ 2147483647 h 5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0"/>
              <a:gd name="T28" fmla="*/ 0 h 587"/>
              <a:gd name="T29" fmla="*/ 730 w 730"/>
              <a:gd name="T30" fmla="*/ 587 h 5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0" h="587">
                <a:moveTo>
                  <a:pt x="0" y="503"/>
                </a:moveTo>
                <a:lnTo>
                  <a:pt x="87" y="0"/>
                </a:lnTo>
                <a:lnTo>
                  <a:pt x="375" y="43"/>
                </a:lnTo>
                <a:lnTo>
                  <a:pt x="730" y="79"/>
                </a:lnTo>
                <a:lnTo>
                  <a:pt x="705" y="333"/>
                </a:lnTo>
                <a:lnTo>
                  <a:pt x="681" y="587"/>
                </a:lnTo>
                <a:lnTo>
                  <a:pt x="197" y="533"/>
                </a:lnTo>
                <a:lnTo>
                  <a:pt x="0" y="50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Freeform 1039"/>
          <p:cNvSpPr>
            <a:spLocks/>
          </p:cNvSpPr>
          <p:nvPr/>
        </p:nvSpPr>
        <p:spPr bwMode="gray">
          <a:xfrm>
            <a:off x="3227388" y="3074988"/>
            <a:ext cx="820737" cy="631825"/>
          </a:xfrm>
          <a:custGeom>
            <a:avLst/>
            <a:gdLst>
              <a:gd name="T0" fmla="*/ 2147483647 w 755"/>
              <a:gd name="T1" fmla="*/ 0 h 580"/>
              <a:gd name="T2" fmla="*/ 2147483647 w 755"/>
              <a:gd name="T3" fmla="*/ 2147483647 h 580"/>
              <a:gd name="T4" fmla="*/ 2147483647 w 755"/>
              <a:gd name="T5" fmla="*/ 2147483647 h 580"/>
              <a:gd name="T6" fmla="*/ 2147483647 w 755"/>
              <a:gd name="T7" fmla="*/ 2147483647 h 580"/>
              <a:gd name="T8" fmla="*/ 2147483647 w 755"/>
              <a:gd name="T9" fmla="*/ 2147483647 h 580"/>
              <a:gd name="T10" fmla="*/ 2147483647 w 755"/>
              <a:gd name="T11" fmla="*/ 2147483647 h 580"/>
              <a:gd name="T12" fmla="*/ 2147483647 w 755"/>
              <a:gd name="T13" fmla="*/ 2147483647 h 580"/>
              <a:gd name="T14" fmla="*/ 0 w 755"/>
              <a:gd name="T15" fmla="*/ 2147483647 h 580"/>
              <a:gd name="T16" fmla="*/ 2147483647 w 755"/>
              <a:gd name="T17" fmla="*/ 0 h 580"/>
              <a:gd name="T18" fmla="*/ 2147483647 w 755"/>
              <a:gd name="T19" fmla="*/ 0 h 5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5"/>
              <a:gd name="T31" fmla="*/ 0 h 580"/>
              <a:gd name="T32" fmla="*/ 755 w 755"/>
              <a:gd name="T33" fmla="*/ 580 h 5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5" h="580">
                <a:moveTo>
                  <a:pt x="76" y="0"/>
                </a:moveTo>
                <a:lnTo>
                  <a:pt x="560" y="54"/>
                </a:lnTo>
                <a:lnTo>
                  <a:pt x="755" y="71"/>
                </a:lnTo>
                <a:lnTo>
                  <a:pt x="748" y="197"/>
                </a:lnTo>
                <a:lnTo>
                  <a:pt x="721" y="580"/>
                </a:lnTo>
                <a:lnTo>
                  <a:pt x="622" y="573"/>
                </a:lnTo>
                <a:lnTo>
                  <a:pt x="313" y="546"/>
                </a:lnTo>
                <a:lnTo>
                  <a:pt x="0" y="507"/>
                </a:lnTo>
                <a:lnTo>
                  <a:pt x="7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Freeform 1040"/>
          <p:cNvSpPr>
            <a:spLocks/>
          </p:cNvSpPr>
          <p:nvPr/>
        </p:nvSpPr>
        <p:spPr bwMode="gray">
          <a:xfrm>
            <a:off x="3111500" y="3625850"/>
            <a:ext cx="792163" cy="790575"/>
          </a:xfrm>
          <a:custGeom>
            <a:avLst/>
            <a:gdLst>
              <a:gd name="T0" fmla="*/ 2147483647 w 728"/>
              <a:gd name="T1" fmla="*/ 2147483647 h 724"/>
              <a:gd name="T2" fmla="*/ 2147483647 w 728"/>
              <a:gd name="T3" fmla="*/ 2147483647 h 724"/>
              <a:gd name="T4" fmla="*/ 2147483647 w 728"/>
              <a:gd name="T5" fmla="*/ 2147483647 h 724"/>
              <a:gd name="T6" fmla="*/ 2147483647 w 728"/>
              <a:gd name="T7" fmla="*/ 2147483647 h 724"/>
              <a:gd name="T8" fmla="*/ 2147483647 w 728"/>
              <a:gd name="T9" fmla="*/ 2147483647 h 724"/>
              <a:gd name="T10" fmla="*/ 2147483647 w 728"/>
              <a:gd name="T11" fmla="*/ 2147483647 h 724"/>
              <a:gd name="T12" fmla="*/ 2147483647 w 728"/>
              <a:gd name="T13" fmla="*/ 2147483647 h 724"/>
              <a:gd name="T14" fmla="*/ 2147483647 w 728"/>
              <a:gd name="T15" fmla="*/ 0 h 724"/>
              <a:gd name="T16" fmla="*/ 0 w 728"/>
              <a:gd name="T17" fmla="*/ 2147483647 h 724"/>
              <a:gd name="T18" fmla="*/ 2147483647 w 728"/>
              <a:gd name="T19" fmla="*/ 2147483647 h 724"/>
              <a:gd name="T20" fmla="*/ 2147483647 w 728"/>
              <a:gd name="T21" fmla="*/ 2147483647 h 7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8"/>
              <a:gd name="T34" fmla="*/ 0 h 724"/>
              <a:gd name="T35" fmla="*/ 728 w 728"/>
              <a:gd name="T36" fmla="*/ 724 h 7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8" h="724">
                <a:moveTo>
                  <a:pt x="92" y="724"/>
                </a:moveTo>
                <a:lnTo>
                  <a:pt x="101" y="670"/>
                </a:lnTo>
                <a:lnTo>
                  <a:pt x="283" y="693"/>
                </a:lnTo>
                <a:lnTo>
                  <a:pt x="275" y="666"/>
                </a:lnTo>
                <a:lnTo>
                  <a:pt x="668" y="702"/>
                </a:lnTo>
                <a:lnTo>
                  <a:pt x="728" y="66"/>
                </a:lnTo>
                <a:lnTo>
                  <a:pt x="419" y="39"/>
                </a:lnTo>
                <a:lnTo>
                  <a:pt x="106" y="0"/>
                </a:lnTo>
                <a:lnTo>
                  <a:pt x="0" y="711"/>
                </a:lnTo>
                <a:lnTo>
                  <a:pt x="92" y="72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Freeform 1041"/>
          <p:cNvSpPr>
            <a:spLocks/>
          </p:cNvSpPr>
          <p:nvPr/>
        </p:nvSpPr>
        <p:spPr bwMode="gray">
          <a:xfrm>
            <a:off x="3900488" y="2028825"/>
            <a:ext cx="741362" cy="457200"/>
          </a:xfrm>
          <a:custGeom>
            <a:avLst/>
            <a:gdLst>
              <a:gd name="T0" fmla="*/ 2147483647 w 681"/>
              <a:gd name="T1" fmla="*/ 0 h 418"/>
              <a:gd name="T2" fmla="*/ 2147483647 w 681"/>
              <a:gd name="T3" fmla="*/ 2147483647 h 418"/>
              <a:gd name="T4" fmla="*/ 2147483647 w 681"/>
              <a:gd name="T5" fmla="*/ 2147483647 h 418"/>
              <a:gd name="T6" fmla="*/ 2147483647 w 681"/>
              <a:gd name="T7" fmla="*/ 2147483647 h 418"/>
              <a:gd name="T8" fmla="*/ 2147483647 w 681"/>
              <a:gd name="T9" fmla="*/ 2147483647 h 418"/>
              <a:gd name="T10" fmla="*/ 2147483647 w 681"/>
              <a:gd name="T11" fmla="*/ 2147483647 h 418"/>
              <a:gd name="T12" fmla="*/ 2147483647 w 681"/>
              <a:gd name="T13" fmla="*/ 2147483647 h 418"/>
              <a:gd name="T14" fmla="*/ 0 w 681"/>
              <a:gd name="T15" fmla="*/ 2147483647 h 418"/>
              <a:gd name="T16" fmla="*/ 2147483647 w 681"/>
              <a:gd name="T17" fmla="*/ 0 h 418"/>
              <a:gd name="T18" fmla="*/ 2147483647 w 681"/>
              <a:gd name="T19" fmla="*/ 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1"/>
              <a:gd name="T31" fmla="*/ 0 h 418"/>
              <a:gd name="T32" fmla="*/ 681 w 681"/>
              <a:gd name="T33" fmla="*/ 418 h 4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1" h="418">
                <a:moveTo>
                  <a:pt x="36" y="0"/>
                </a:moveTo>
                <a:lnTo>
                  <a:pt x="629" y="30"/>
                </a:lnTo>
                <a:lnTo>
                  <a:pt x="632" y="135"/>
                </a:lnTo>
                <a:lnTo>
                  <a:pt x="659" y="221"/>
                </a:lnTo>
                <a:lnTo>
                  <a:pt x="663" y="330"/>
                </a:lnTo>
                <a:lnTo>
                  <a:pt x="681" y="418"/>
                </a:lnTo>
                <a:lnTo>
                  <a:pt x="322" y="407"/>
                </a:lnTo>
                <a:lnTo>
                  <a:pt x="0" y="384"/>
                </a:lnTo>
                <a:lnTo>
                  <a:pt x="3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Freeform 1042"/>
          <p:cNvSpPr>
            <a:spLocks/>
          </p:cNvSpPr>
          <p:nvPr/>
        </p:nvSpPr>
        <p:spPr bwMode="gray">
          <a:xfrm>
            <a:off x="3860800" y="2449513"/>
            <a:ext cx="793750" cy="517525"/>
          </a:xfrm>
          <a:custGeom>
            <a:avLst/>
            <a:gdLst>
              <a:gd name="T0" fmla="*/ 2147483647 w 728"/>
              <a:gd name="T1" fmla="*/ 0 h 475"/>
              <a:gd name="T2" fmla="*/ 2147483647 w 728"/>
              <a:gd name="T3" fmla="*/ 2147483647 h 475"/>
              <a:gd name="T4" fmla="*/ 2147483647 w 728"/>
              <a:gd name="T5" fmla="*/ 2147483647 h 475"/>
              <a:gd name="T6" fmla="*/ 2147483647 w 728"/>
              <a:gd name="T7" fmla="*/ 2147483647 h 475"/>
              <a:gd name="T8" fmla="*/ 2147483647 w 728"/>
              <a:gd name="T9" fmla="*/ 2147483647 h 475"/>
              <a:gd name="T10" fmla="*/ 2147483647 w 728"/>
              <a:gd name="T11" fmla="*/ 2147483647 h 475"/>
              <a:gd name="T12" fmla="*/ 2147483647 w 728"/>
              <a:gd name="T13" fmla="*/ 2147483647 h 475"/>
              <a:gd name="T14" fmla="*/ 2147483647 w 728"/>
              <a:gd name="T15" fmla="*/ 2147483647 h 475"/>
              <a:gd name="T16" fmla="*/ 2147483647 w 728"/>
              <a:gd name="T17" fmla="*/ 2147483647 h 475"/>
              <a:gd name="T18" fmla="*/ 2147483647 w 728"/>
              <a:gd name="T19" fmla="*/ 2147483647 h 475"/>
              <a:gd name="T20" fmla="*/ 2147483647 w 728"/>
              <a:gd name="T21" fmla="*/ 2147483647 h 475"/>
              <a:gd name="T22" fmla="*/ 2147483647 w 728"/>
              <a:gd name="T23" fmla="*/ 2147483647 h 475"/>
              <a:gd name="T24" fmla="*/ 2147483647 w 728"/>
              <a:gd name="T25" fmla="*/ 2147483647 h 475"/>
              <a:gd name="T26" fmla="*/ 2147483647 w 728"/>
              <a:gd name="T27" fmla="*/ 2147483647 h 475"/>
              <a:gd name="T28" fmla="*/ 2147483647 w 728"/>
              <a:gd name="T29" fmla="*/ 2147483647 h 475"/>
              <a:gd name="T30" fmla="*/ 2147483647 w 728"/>
              <a:gd name="T31" fmla="*/ 2147483647 h 475"/>
              <a:gd name="T32" fmla="*/ 0 w 728"/>
              <a:gd name="T33" fmla="*/ 2147483647 h 475"/>
              <a:gd name="T34" fmla="*/ 2147483647 w 728"/>
              <a:gd name="T35" fmla="*/ 0 h 475"/>
              <a:gd name="T36" fmla="*/ 2147483647 w 728"/>
              <a:gd name="T37" fmla="*/ 0 h 4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28"/>
              <a:gd name="T58" fmla="*/ 0 h 475"/>
              <a:gd name="T59" fmla="*/ 728 w 728"/>
              <a:gd name="T60" fmla="*/ 475 h 4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28" h="475">
                <a:moveTo>
                  <a:pt x="36" y="0"/>
                </a:moveTo>
                <a:lnTo>
                  <a:pt x="358" y="23"/>
                </a:lnTo>
                <a:lnTo>
                  <a:pt x="717" y="34"/>
                </a:lnTo>
                <a:lnTo>
                  <a:pt x="693" y="79"/>
                </a:lnTo>
                <a:lnTo>
                  <a:pt x="728" y="111"/>
                </a:lnTo>
                <a:lnTo>
                  <a:pt x="726" y="345"/>
                </a:lnTo>
                <a:lnTo>
                  <a:pt x="711" y="344"/>
                </a:lnTo>
                <a:lnTo>
                  <a:pt x="713" y="374"/>
                </a:lnTo>
                <a:lnTo>
                  <a:pt x="724" y="398"/>
                </a:lnTo>
                <a:lnTo>
                  <a:pt x="717" y="419"/>
                </a:lnTo>
                <a:lnTo>
                  <a:pt x="724" y="475"/>
                </a:lnTo>
                <a:lnTo>
                  <a:pt x="708" y="470"/>
                </a:lnTo>
                <a:lnTo>
                  <a:pt x="690" y="448"/>
                </a:lnTo>
                <a:lnTo>
                  <a:pt x="625" y="426"/>
                </a:lnTo>
                <a:lnTo>
                  <a:pt x="562" y="430"/>
                </a:lnTo>
                <a:lnTo>
                  <a:pt x="526" y="403"/>
                </a:lnTo>
                <a:lnTo>
                  <a:pt x="0" y="372"/>
                </a:lnTo>
                <a:lnTo>
                  <a:pt x="3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Freeform 1043"/>
          <p:cNvSpPr>
            <a:spLocks/>
          </p:cNvSpPr>
          <p:nvPr/>
        </p:nvSpPr>
        <p:spPr bwMode="gray">
          <a:xfrm>
            <a:off x="3835400" y="2855913"/>
            <a:ext cx="930275" cy="454025"/>
          </a:xfrm>
          <a:custGeom>
            <a:avLst/>
            <a:gdLst>
              <a:gd name="T0" fmla="*/ 2147483647 w 854"/>
              <a:gd name="T1" fmla="*/ 0 h 417"/>
              <a:gd name="T2" fmla="*/ 2147483647 w 854"/>
              <a:gd name="T3" fmla="*/ 2147483647 h 417"/>
              <a:gd name="T4" fmla="*/ 2147483647 w 854"/>
              <a:gd name="T5" fmla="*/ 2147483647 h 417"/>
              <a:gd name="T6" fmla="*/ 2147483647 w 854"/>
              <a:gd name="T7" fmla="*/ 2147483647 h 417"/>
              <a:gd name="T8" fmla="*/ 2147483647 w 854"/>
              <a:gd name="T9" fmla="*/ 2147483647 h 417"/>
              <a:gd name="T10" fmla="*/ 2147483647 w 854"/>
              <a:gd name="T11" fmla="*/ 2147483647 h 417"/>
              <a:gd name="T12" fmla="*/ 2147483647 w 854"/>
              <a:gd name="T13" fmla="*/ 2147483647 h 417"/>
              <a:gd name="T14" fmla="*/ 2147483647 w 854"/>
              <a:gd name="T15" fmla="*/ 2147483647 h 417"/>
              <a:gd name="T16" fmla="*/ 2147483647 w 854"/>
              <a:gd name="T17" fmla="*/ 2147483647 h 417"/>
              <a:gd name="T18" fmla="*/ 2147483647 w 854"/>
              <a:gd name="T19" fmla="*/ 2147483647 h 417"/>
              <a:gd name="T20" fmla="*/ 2147483647 w 854"/>
              <a:gd name="T21" fmla="*/ 2147483647 h 417"/>
              <a:gd name="T22" fmla="*/ 2147483647 w 854"/>
              <a:gd name="T23" fmla="*/ 2147483647 h 417"/>
              <a:gd name="T24" fmla="*/ 2147483647 w 854"/>
              <a:gd name="T25" fmla="*/ 2147483647 h 417"/>
              <a:gd name="T26" fmla="*/ 2147483647 w 854"/>
              <a:gd name="T27" fmla="*/ 2147483647 h 417"/>
              <a:gd name="T28" fmla="*/ 2147483647 w 854"/>
              <a:gd name="T29" fmla="*/ 2147483647 h 417"/>
              <a:gd name="T30" fmla="*/ 2147483647 w 854"/>
              <a:gd name="T31" fmla="*/ 2147483647 h 417"/>
              <a:gd name="T32" fmla="*/ 2147483647 w 854"/>
              <a:gd name="T33" fmla="*/ 2147483647 h 417"/>
              <a:gd name="T34" fmla="*/ 0 w 854"/>
              <a:gd name="T35" fmla="*/ 2147483647 h 417"/>
              <a:gd name="T36" fmla="*/ 2147483647 w 854"/>
              <a:gd name="T37" fmla="*/ 0 h 417"/>
              <a:gd name="T38" fmla="*/ 2147483647 w 854"/>
              <a:gd name="T39" fmla="*/ 0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4"/>
              <a:gd name="T61" fmla="*/ 0 h 417"/>
              <a:gd name="T62" fmla="*/ 854 w 854"/>
              <a:gd name="T63" fmla="*/ 417 h 4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4" h="417">
                <a:moveTo>
                  <a:pt x="24" y="0"/>
                </a:moveTo>
                <a:lnTo>
                  <a:pt x="550" y="31"/>
                </a:lnTo>
                <a:lnTo>
                  <a:pt x="586" y="58"/>
                </a:lnTo>
                <a:lnTo>
                  <a:pt x="649" y="54"/>
                </a:lnTo>
                <a:lnTo>
                  <a:pt x="714" y="76"/>
                </a:lnTo>
                <a:lnTo>
                  <a:pt x="732" y="98"/>
                </a:lnTo>
                <a:lnTo>
                  <a:pt x="748" y="103"/>
                </a:lnTo>
                <a:lnTo>
                  <a:pt x="777" y="182"/>
                </a:lnTo>
                <a:lnTo>
                  <a:pt x="777" y="206"/>
                </a:lnTo>
                <a:lnTo>
                  <a:pt x="797" y="244"/>
                </a:lnTo>
                <a:lnTo>
                  <a:pt x="806" y="303"/>
                </a:lnTo>
                <a:lnTo>
                  <a:pt x="800" y="321"/>
                </a:lnTo>
                <a:lnTo>
                  <a:pt x="813" y="341"/>
                </a:lnTo>
                <a:lnTo>
                  <a:pt x="854" y="417"/>
                </a:lnTo>
                <a:lnTo>
                  <a:pt x="474" y="413"/>
                </a:lnTo>
                <a:lnTo>
                  <a:pt x="188" y="397"/>
                </a:lnTo>
                <a:lnTo>
                  <a:pt x="195" y="271"/>
                </a:lnTo>
                <a:lnTo>
                  <a:pt x="0" y="254"/>
                </a:lnTo>
                <a:lnTo>
                  <a:pt x="24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1" name="Freeform 1044"/>
          <p:cNvSpPr>
            <a:spLocks/>
          </p:cNvSpPr>
          <p:nvPr/>
        </p:nvSpPr>
        <p:spPr bwMode="gray">
          <a:xfrm>
            <a:off x="4010025" y="3287713"/>
            <a:ext cx="838200" cy="441325"/>
          </a:xfrm>
          <a:custGeom>
            <a:avLst/>
            <a:gdLst>
              <a:gd name="T0" fmla="*/ 2147483647 w 769"/>
              <a:gd name="T1" fmla="*/ 0 h 403"/>
              <a:gd name="T2" fmla="*/ 2147483647 w 769"/>
              <a:gd name="T3" fmla="*/ 2147483647 h 403"/>
              <a:gd name="T4" fmla="*/ 2147483647 w 769"/>
              <a:gd name="T5" fmla="*/ 2147483647 h 403"/>
              <a:gd name="T6" fmla="*/ 2147483647 w 769"/>
              <a:gd name="T7" fmla="*/ 2147483647 h 403"/>
              <a:gd name="T8" fmla="*/ 2147483647 w 769"/>
              <a:gd name="T9" fmla="*/ 2147483647 h 403"/>
              <a:gd name="T10" fmla="*/ 2147483647 w 769"/>
              <a:gd name="T11" fmla="*/ 2147483647 h 403"/>
              <a:gd name="T12" fmla="*/ 2147483647 w 769"/>
              <a:gd name="T13" fmla="*/ 2147483647 h 403"/>
              <a:gd name="T14" fmla="*/ 2147483647 w 769"/>
              <a:gd name="T15" fmla="*/ 2147483647 h 403"/>
              <a:gd name="T16" fmla="*/ 2147483647 w 769"/>
              <a:gd name="T17" fmla="*/ 2147483647 h 403"/>
              <a:gd name="T18" fmla="*/ 2147483647 w 769"/>
              <a:gd name="T19" fmla="*/ 2147483647 h 403"/>
              <a:gd name="T20" fmla="*/ 2147483647 w 769"/>
              <a:gd name="T21" fmla="*/ 2147483647 h 403"/>
              <a:gd name="T22" fmla="*/ 2147483647 w 769"/>
              <a:gd name="T23" fmla="*/ 2147483647 h 403"/>
              <a:gd name="T24" fmla="*/ 0 w 769"/>
              <a:gd name="T25" fmla="*/ 2147483647 h 403"/>
              <a:gd name="T26" fmla="*/ 2147483647 w 769"/>
              <a:gd name="T27" fmla="*/ 0 h 403"/>
              <a:gd name="T28" fmla="*/ 2147483647 w 769"/>
              <a:gd name="T29" fmla="*/ 0 h 40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9"/>
              <a:gd name="T46" fmla="*/ 0 h 403"/>
              <a:gd name="T47" fmla="*/ 769 w 769"/>
              <a:gd name="T48" fmla="*/ 403 h 40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9" h="403">
                <a:moveTo>
                  <a:pt x="27" y="0"/>
                </a:moveTo>
                <a:lnTo>
                  <a:pt x="313" y="16"/>
                </a:lnTo>
                <a:lnTo>
                  <a:pt x="693" y="20"/>
                </a:lnTo>
                <a:lnTo>
                  <a:pt x="715" y="38"/>
                </a:lnTo>
                <a:lnTo>
                  <a:pt x="726" y="34"/>
                </a:lnTo>
                <a:lnTo>
                  <a:pt x="740" y="54"/>
                </a:lnTo>
                <a:lnTo>
                  <a:pt x="728" y="54"/>
                </a:lnTo>
                <a:lnTo>
                  <a:pt x="715" y="81"/>
                </a:lnTo>
                <a:lnTo>
                  <a:pt x="746" y="124"/>
                </a:lnTo>
                <a:lnTo>
                  <a:pt x="769" y="129"/>
                </a:lnTo>
                <a:lnTo>
                  <a:pt x="765" y="401"/>
                </a:lnTo>
                <a:lnTo>
                  <a:pt x="439" y="403"/>
                </a:lnTo>
                <a:lnTo>
                  <a:pt x="0" y="383"/>
                </a:lnTo>
                <a:lnTo>
                  <a:pt x="27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1045"/>
          <p:cNvSpPr>
            <a:spLocks/>
          </p:cNvSpPr>
          <p:nvPr/>
        </p:nvSpPr>
        <p:spPr bwMode="gray">
          <a:xfrm>
            <a:off x="3895725" y="3697288"/>
            <a:ext cx="973138" cy="496887"/>
          </a:xfrm>
          <a:custGeom>
            <a:avLst/>
            <a:gdLst>
              <a:gd name="T0" fmla="*/ 2147483647 w 894"/>
              <a:gd name="T1" fmla="*/ 0 h 454"/>
              <a:gd name="T2" fmla="*/ 2147483647 w 894"/>
              <a:gd name="T3" fmla="*/ 2147483647 h 454"/>
              <a:gd name="T4" fmla="*/ 2147483647 w 894"/>
              <a:gd name="T5" fmla="*/ 2147483647 h 454"/>
              <a:gd name="T6" fmla="*/ 2147483647 w 894"/>
              <a:gd name="T7" fmla="*/ 2147483647 h 454"/>
              <a:gd name="T8" fmla="*/ 2147483647 w 894"/>
              <a:gd name="T9" fmla="*/ 2147483647 h 454"/>
              <a:gd name="T10" fmla="*/ 2147483647 w 894"/>
              <a:gd name="T11" fmla="*/ 2147483647 h 454"/>
              <a:gd name="T12" fmla="*/ 2147483647 w 894"/>
              <a:gd name="T13" fmla="*/ 2147483647 h 454"/>
              <a:gd name="T14" fmla="*/ 2147483647 w 894"/>
              <a:gd name="T15" fmla="*/ 2147483647 h 454"/>
              <a:gd name="T16" fmla="*/ 2147483647 w 894"/>
              <a:gd name="T17" fmla="*/ 2147483647 h 454"/>
              <a:gd name="T18" fmla="*/ 2147483647 w 894"/>
              <a:gd name="T19" fmla="*/ 2147483647 h 454"/>
              <a:gd name="T20" fmla="*/ 2147483647 w 894"/>
              <a:gd name="T21" fmla="*/ 2147483647 h 454"/>
              <a:gd name="T22" fmla="*/ 2147483647 w 894"/>
              <a:gd name="T23" fmla="*/ 2147483647 h 454"/>
              <a:gd name="T24" fmla="*/ 2147483647 w 894"/>
              <a:gd name="T25" fmla="*/ 2147483647 h 454"/>
              <a:gd name="T26" fmla="*/ 2147483647 w 894"/>
              <a:gd name="T27" fmla="*/ 2147483647 h 454"/>
              <a:gd name="T28" fmla="*/ 2147483647 w 894"/>
              <a:gd name="T29" fmla="*/ 2147483647 h 454"/>
              <a:gd name="T30" fmla="*/ 2147483647 w 894"/>
              <a:gd name="T31" fmla="*/ 2147483647 h 454"/>
              <a:gd name="T32" fmla="*/ 2147483647 w 894"/>
              <a:gd name="T33" fmla="*/ 2147483647 h 454"/>
              <a:gd name="T34" fmla="*/ 2147483647 w 894"/>
              <a:gd name="T35" fmla="*/ 2147483647 h 454"/>
              <a:gd name="T36" fmla="*/ 2147483647 w 894"/>
              <a:gd name="T37" fmla="*/ 2147483647 h 454"/>
              <a:gd name="T38" fmla="*/ 0 w 894"/>
              <a:gd name="T39" fmla="*/ 2147483647 h 454"/>
              <a:gd name="T40" fmla="*/ 2147483647 w 894"/>
              <a:gd name="T41" fmla="*/ 0 h 454"/>
              <a:gd name="T42" fmla="*/ 2147483647 w 894"/>
              <a:gd name="T43" fmla="*/ 0 h 4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94"/>
              <a:gd name="T67" fmla="*/ 0 h 454"/>
              <a:gd name="T68" fmla="*/ 894 w 894"/>
              <a:gd name="T69" fmla="*/ 454 h 4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94" h="454">
                <a:moveTo>
                  <a:pt x="6" y="0"/>
                </a:moveTo>
                <a:lnTo>
                  <a:pt x="105" y="7"/>
                </a:lnTo>
                <a:lnTo>
                  <a:pt x="544" y="27"/>
                </a:lnTo>
                <a:lnTo>
                  <a:pt x="870" y="25"/>
                </a:lnTo>
                <a:lnTo>
                  <a:pt x="874" y="92"/>
                </a:lnTo>
                <a:lnTo>
                  <a:pt x="894" y="234"/>
                </a:lnTo>
                <a:lnTo>
                  <a:pt x="890" y="454"/>
                </a:lnTo>
                <a:lnTo>
                  <a:pt x="820" y="416"/>
                </a:lnTo>
                <a:lnTo>
                  <a:pt x="743" y="431"/>
                </a:lnTo>
                <a:lnTo>
                  <a:pt x="687" y="447"/>
                </a:lnTo>
                <a:lnTo>
                  <a:pt x="606" y="449"/>
                </a:lnTo>
                <a:lnTo>
                  <a:pt x="544" y="413"/>
                </a:lnTo>
                <a:lnTo>
                  <a:pt x="528" y="431"/>
                </a:lnTo>
                <a:lnTo>
                  <a:pt x="433" y="389"/>
                </a:lnTo>
                <a:lnTo>
                  <a:pt x="386" y="379"/>
                </a:lnTo>
                <a:lnTo>
                  <a:pt x="362" y="357"/>
                </a:lnTo>
                <a:lnTo>
                  <a:pt x="334" y="355"/>
                </a:lnTo>
                <a:lnTo>
                  <a:pt x="303" y="330"/>
                </a:lnTo>
                <a:lnTo>
                  <a:pt x="314" y="85"/>
                </a:lnTo>
                <a:lnTo>
                  <a:pt x="0" y="67"/>
                </a:lnTo>
                <a:lnTo>
                  <a:pt x="6" y="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Freeform 1046"/>
          <p:cNvSpPr>
            <a:spLocks/>
          </p:cNvSpPr>
          <p:nvPr/>
        </p:nvSpPr>
        <p:spPr bwMode="gray">
          <a:xfrm>
            <a:off x="4584700" y="2025650"/>
            <a:ext cx="733425" cy="800100"/>
          </a:xfrm>
          <a:custGeom>
            <a:avLst/>
            <a:gdLst>
              <a:gd name="T0" fmla="*/ 2147483647 w 673"/>
              <a:gd name="T1" fmla="*/ 2147483647 h 733"/>
              <a:gd name="T2" fmla="*/ 2147483647 w 673"/>
              <a:gd name="T3" fmla="*/ 2147483647 h 733"/>
              <a:gd name="T4" fmla="*/ 2147483647 w 673"/>
              <a:gd name="T5" fmla="*/ 2147483647 h 733"/>
              <a:gd name="T6" fmla="*/ 2147483647 w 673"/>
              <a:gd name="T7" fmla="*/ 2147483647 h 733"/>
              <a:gd name="T8" fmla="*/ 2147483647 w 673"/>
              <a:gd name="T9" fmla="*/ 2147483647 h 733"/>
              <a:gd name="T10" fmla="*/ 2147483647 w 673"/>
              <a:gd name="T11" fmla="*/ 2147483647 h 733"/>
              <a:gd name="T12" fmla="*/ 2147483647 w 673"/>
              <a:gd name="T13" fmla="*/ 2147483647 h 733"/>
              <a:gd name="T14" fmla="*/ 2147483647 w 673"/>
              <a:gd name="T15" fmla="*/ 2147483647 h 733"/>
              <a:gd name="T16" fmla="*/ 2147483647 w 673"/>
              <a:gd name="T17" fmla="*/ 2147483647 h 733"/>
              <a:gd name="T18" fmla="*/ 2147483647 w 673"/>
              <a:gd name="T19" fmla="*/ 2147483647 h 733"/>
              <a:gd name="T20" fmla="*/ 2147483647 w 673"/>
              <a:gd name="T21" fmla="*/ 2147483647 h 733"/>
              <a:gd name="T22" fmla="*/ 2147483647 w 673"/>
              <a:gd name="T23" fmla="*/ 2147483647 h 733"/>
              <a:gd name="T24" fmla="*/ 2147483647 w 673"/>
              <a:gd name="T25" fmla="*/ 2147483647 h 733"/>
              <a:gd name="T26" fmla="*/ 2147483647 w 673"/>
              <a:gd name="T27" fmla="*/ 2147483647 h 733"/>
              <a:gd name="T28" fmla="*/ 2147483647 w 673"/>
              <a:gd name="T29" fmla="*/ 2147483647 h 733"/>
              <a:gd name="T30" fmla="*/ 2147483647 w 673"/>
              <a:gd name="T31" fmla="*/ 2147483647 h 733"/>
              <a:gd name="T32" fmla="*/ 2147483647 w 673"/>
              <a:gd name="T33" fmla="*/ 2147483647 h 733"/>
              <a:gd name="T34" fmla="*/ 2147483647 w 673"/>
              <a:gd name="T35" fmla="*/ 2147483647 h 733"/>
              <a:gd name="T36" fmla="*/ 2147483647 w 673"/>
              <a:gd name="T37" fmla="*/ 2147483647 h 733"/>
              <a:gd name="T38" fmla="*/ 2147483647 w 673"/>
              <a:gd name="T39" fmla="*/ 2147483647 h 733"/>
              <a:gd name="T40" fmla="*/ 2147483647 w 673"/>
              <a:gd name="T41" fmla="*/ 2147483647 h 733"/>
              <a:gd name="T42" fmla="*/ 2147483647 w 673"/>
              <a:gd name="T43" fmla="*/ 2147483647 h 733"/>
              <a:gd name="T44" fmla="*/ 2147483647 w 673"/>
              <a:gd name="T45" fmla="*/ 2147483647 h 733"/>
              <a:gd name="T46" fmla="*/ 2147483647 w 673"/>
              <a:gd name="T47" fmla="*/ 2147483647 h 733"/>
              <a:gd name="T48" fmla="*/ 2147483647 w 673"/>
              <a:gd name="T49" fmla="*/ 2147483647 h 733"/>
              <a:gd name="T50" fmla="*/ 2147483647 w 673"/>
              <a:gd name="T51" fmla="*/ 2147483647 h 733"/>
              <a:gd name="T52" fmla="*/ 2147483647 w 673"/>
              <a:gd name="T53" fmla="*/ 2147483647 h 733"/>
              <a:gd name="T54" fmla="*/ 2147483647 w 673"/>
              <a:gd name="T55" fmla="*/ 0 h 733"/>
              <a:gd name="T56" fmla="*/ 2147483647 w 673"/>
              <a:gd name="T57" fmla="*/ 0 h 733"/>
              <a:gd name="T58" fmla="*/ 2147483647 w 673"/>
              <a:gd name="T59" fmla="*/ 2147483647 h 733"/>
              <a:gd name="T60" fmla="*/ 0 w 673"/>
              <a:gd name="T61" fmla="*/ 2147483647 h 733"/>
              <a:gd name="T62" fmla="*/ 2147483647 w 673"/>
              <a:gd name="T63" fmla="*/ 2147483647 h 733"/>
              <a:gd name="T64" fmla="*/ 2147483647 w 673"/>
              <a:gd name="T65" fmla="*/ 2147483647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73"/>
              <a:gd name="T100" fmla="*/ 0 h 733"/>
              <a:gd name="T101" fmla="*/ 673 w 673"/>
              <a:gd name="T102" fmla="*/ 733 h 7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73" h="733">
                <a:moveTo>
                  <a:pt x="3" y="139"/>
                </a:moveTo>
                <a:lnTo>
                  <a:pt x="30" y="225"/>
                </a:lnTo>
                <a:lnTo>
                  <a:pt x="34" y="334"/>
                </a:lnTo>
                <a:lnTo>
                  <a:pt x="52" y="422"/>
                </a:lnTo>
                <a:lnTo>
                  <a:pt x="28" y="467"/>
                </a:lnTo>
                <a:lnTo>
                  <a:pt x="63" y="499"/>
                </a:lnTo>
                <a:lnTo>
                  <a:pt x="61" y="733"/>
                </a:lnTo>
                <a:lnTo>
                  <a:pt x="553" y="724"/>
                </a:lnTo>
                <a:lnTo>
                  <a:pt x="546" y="678"/>
                </a:lnTo>
                <a:lnTo>
                  <a:pt x="492" y="638"/>
                </a:lnTo>
                <a:lnTo>
                  <a:pt x="466" y="609"/>
                </a:lnTo>
                <a:lnTo>
                  <a:pt x="400" y="568"/>
                </a:lnTo>
                <a:lnTo>
                  <a:pt x="401" y="501"/>
                </a:lnTo>
                <a:lnTo>
                  <a:pt x="387" y="456"/>
                </a:lnTo>
                <a:lnTo>
                  <a:pt x="441" y="391"/>
                </a:lnTo>
                <a:lnTo>
                  <a:pt x="437" y="326"/>
                </a:lnTo>
                <a:lnTo>
                  <a:pt x="528" y="260"/>
                </a:lnTo>
                <a:lnTo>
                  <a:pt x="549" y="222"/>
                </a:lnTo>
                <a:lnTo>
                  <a:pt x="673" y="157"/>
                </a:lnTo>
                <a:lnTo>
                  <a:pt x="618" y="134"/>
                </a:lnTo>
                <a:lnTo>
                  <a:pt x="569" y="139"/>
                </a:lnTo>
                <a:lnTo>
                  <a:pt x="558" y="121"/>
                </a:lnTo>
                <a:lnTo>
                  <a:pt x="468" y="119"/>
                </a:lnTo>
                <a:lnTo>
                  <a:pt x="409" y="101"/>
                </a:lnTo>
                <a:lnTo>
                  <a:pt x="284" y="89"/>
                </a:lnTo>
                <a:lnTo>
                  <a:pt x="266" y="67"/>
                </a:lnTo>
                <a:lnTo>
                  <a:pt x="216" y="47"/>
                </a:lnTo>
                <a:lnTo>
                  <a:pt x="207" y="0"/>
                </a:lnTo>
                <a:lnTo>
                  <a:pt x="176" y="0"/>
                </a:lnTo>
                <a:lnTo>
                  <a:pt x="176" y="34"/>
                </a:lnTo>
                <a:lnTo>
                  <a:pt x="0" y="34"/>
                </a:lnTo>
                <a:lnTo>
                  <a:pt x="3" y="139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Freeform 1047"/>
          <p:cNvSpPr>
            <a:spLocks/>
          </p:cNvSpPr>
          <p:nvPr/>
        </p:nvSpPr>
        <p:spPr bwMode="gray">
          <a:xfrm>
            <a:off x="4635500" y="2816225"/>
            <a:ext cx="671513" cy="434975"/>
          </a:xfrm>
          <a:custGeom>
            <a:avLst/>
            <a:gdLst>
              <a:gd name="T0" fmla="*/ 2147483647 w 618"/>
              <a:gd name="T1" fmla="*/ 2147483647 h 399"/>
              <a:gd name="T2" fmla="*/ 2147483647 w 618"/>
              <a:gd name="T3" fmla="*/ 2147483647 h 399"/>
              <a:gd name="T4" fmla="*/ 2147483647 w 618"/>
              <a:gd name="T5" fmla="*/ 2147483647 h 399"/>
              <a:gd name="T6" fmla="*/ 2147483647 w 618"/>
              <a:gd name="T7" fmla="*/ 2147483647 h 399"/>
              <a:gd name="T8" fmla="*/ 2147483647 w 618"/>
              <a:gd name="T9" fmla="*/ 2147483647 h 399"/>
              <a:gd name="T10" fmla="*/ 2147483647 w 618"/>
              <a:gd name="T11" fmla="*/ 2147483647 h 399"/>
              <a:gd name="T12" fmla="*/ 2147483647 w 618"/>
              <a:gd name="T13" fmla="*/ 2147483647 h 399"/>
              <a:gd name="T14" fmla="*/ 2147483647 w 618"/>
              <a:gd name="T15" fmla="*/ 2147483647 h 399"/>
              <a:gd name="T16" fmla="*/ 2147483647 w 618"/>
              <a:gd name="T17" fmla="*/ 2147483647 h 399"/>
              <a:gd name="T18" fmla="*/ 2147483647 w 618"/>
              <a:gd name="T19" fmla="*/ 2147483647 h 399"/>
              <a:gd name="T20" fmla="*/ 2147483647 w 618"/>
              <a:gd name="T21" fmla="*/ 2147483647 h 399"/>
              <a:gd name="T22" fmla="*/ 2147483647 w 618"/>
              <a:gd name="T23" fmla="*/ 2147483647 h 399"/>
              <a:gd name="T24" fmla="*/ 2147483647 w 618"/>
              <a:gd name="T25" fmla="*/ 2147483647 h 399"/>
              <a:gd name="T26" fmla="*/ 2147483647 w 618"/>
              <a:gd name="T27" fmla="*/ 2147483647 h 399"/>
              <a:gd name="T28" fmla="*/ 2147483647 w 618"/>
              <a:gd name="T29" fmla="*/ 2147483647 h 399"/>
              <a:gd name="T30" fmla="*/ 2147483647 w 618"/>
              <a:gd name="T31" fmla="*/ 2147483647 h 399"/>
              <a:gd name="T32" fmla="*/ 2147483647 w 618"/>
              <a:gd name="T33" fmla="*/ 2147483647 h 399"/>
              <a:gd name="T34" fmla="*/ 2147483647 w 618"/>
              <a:gd name="T35" fmla="*/ 2147483647 h 399"/>
              <a:gd name="T36" fmla="*/ 2147483647 w 618"/>
              <a:gd name="T37" fmla="*/ 0 h 399"/>
              <a:gd name="T38" fmla="*/ 2147483647 w 618"/>
              <a:gd name="T39" fmla="*/ 2147483647 h 399"/>
              <a:gd name="T40" fmla="*/ 0 w 618"/>
              <a:gd name="T41" fmla="*/ 2147483647 h 399"/>
              <a:gd name="T42" fmla="*/ 2147483647 w 618"/>
              <a:gd name="T43" fmla="*/ 2147483647 h 399"/>
              <a:gd name="T44" fmla="*/ 2147483647 w 618"/>
              <a:gd name="T45" fmla="*/ 2147483647 h 3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18"/>
              <a:gd name="T70" fmla="*/ 0 h 399"/>
              <a:gd name="T71" fmla="*/ 618 w 618"/>
              <a:gd name="T72" fmla="*/ 399 h 3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18" h="399">
                <a:moveTo>
                  <a:pt x="2" y="38"/>
                </a:moveTo>
                <a:lnTo>
                  <a:pt x="13" y="62"/>
                </a:lnTo>
                <a:lnTo>
                  <a:pt x="6" y="83"/>
                </a:lnTo>
                <a:lnTo>
                  <a:pt x="13" y="139"/>
                </a:lnTo>
                <a:lnTo>
                  <a:pt x="42" y="218"/>
                </a:lnTo>
                <a:lnTo>
                  <a:pt x="42" y="242"/>
                </a:lnTo>
                <a:lnTo>
                  <a:pt x="62" y="280"/>
                </a:lnTo>
                <a:lnTo>
                  <a:pt x="71" y="339"/>
                </a:lnTo>
                <a:lnTo>
                  <a:pt x="65" y="357"/>
                </a:lnTo>
                <a:lnTo>
                  <a:pt x="78" y="377"/>
                </a:lnTo>
                <a:lnTo>
                  <a:pt x="478" y="368"/>
                </a:lnTo>
                <a:lnTo>
                  <a:pt x="507" y="399"/>
                </a:lnTo>
                <a:lnTo>
                  <a:pt x="548" y="308"/>
                </a:lnTo>
                <a:lnTo>
                  <a:pt x="536" y="274"/>
                </a:lnTo>
                <a:lnTo>
                  <a:pt x="606" y="220"/>
                </a:lnTo>
                <a:lnTo>
                  <a:pt x="618" y="181"/>
                </a:lnTo>
                <a:lnTo>
                  <a:pt x="568" y="123"/>
                </a:lnTo>
                <a:lnTo>
                  <a:pt x="518" y="63"/>
                </a:lnTo>
                <a:lnTo>
                  <a:pt x="507" y="0"/>
                </a:lnTo>
                <a:lnTo>
                  <a:pt x="15" y="9"/>
                </a:lnTo>
                <a:lnTo>
                  <a:pt x="0" y="8"/>
                </a:lnTo>
                <a:lnTo>
                  <a:pt x="2" y="38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Freeform 1048"/>
          <p:cNvSpPr>
            <a:spLocks/>
          </p:cNvSpPr>
          <p:nvPr/>
        </p:nvSpPr>
        <p:spPr bwMode="gray">
          <a:xfrm>
            <a:off x="4719638" y="3217863"/>
            <a:ext cx="749300" cy="636587"/>
          </a:xfrm>
          <a:custGeom>
            <a:avLst/>
            <a:gdLst>
              <a:gd name="T0" fmla="*/ 2147483647 w 688"/>
              <a:gd name="T1" fmla="*/ 2147483647 h 584"/>
              <a:gd name="T2" fmla="*/ 2147483647 w 688"/>
              <a:gd name="T3" fmla="*/ 2147483647 h 584"/>
              <a:gd name="T4" fmla="*/ 2147483647 w 688"/>
              <a:gd name="T5" fmla="*/ 2147483647 h 584"/>
              <a:gd name="T6" fmla="*/ 2147483647 w 688"/>
              <a:gd name="T7" fmla="*/ 2147483647 h 584"/>
              <a:gd name="T8" fmla="*/ 2147483647 w 688"/>
              <a:gd name="T9" fmla="*/ 2147483647 h 584"/>
              <a:gd name="T10" fmla="*/ 2147483647 w 688"/>
              <a:gd name="T11" fmla="*/ 2147483647 h 584"/>
              <a:gd name="T12" fmla="*/ 2147483647 w 688"/>
              <a:gd name="T13" fmla="*/ 2147483647 h 584"/>
              <a:gd name="T14" fmla="*/ 2147483647 w 688"/>
              <a:gd name="T15" fmla="*/ 2147483647 h 584"/>
              <a:gd name="T16" fmla="*/ 2147483647 w 688"/>
              <a:gd name="T17" fmla="*/ 2147483647 h 584"/>
              <a:gd name="T18" fmla="*/ 2147483647 w 688"/>
              <a:gd name="T19" fmla="*/ 2147483647 h 584"/>
              <a:gd name="T20" fmla="*/ 2147483647 w 688"/>
              <a:gd name="T21" fmla="*/ 2147483647 h 584"/>
              <a:gd name="T22" fmla="*/ 2147483647 w 688"/>
              <a:gd name="T23" fmla="*/ 2147483647 h 584"/>
              <a:gd name="T24" fmla="*/ 2147483647 w 688"/>
              <a:gd name="T25" fmla="*/ 2147483647 h 584"/>
              <a:gd name="T26" fmla="*/ 2147483647 w 688"/>
              <a:gd name="T27" fmla="*/ 2147483647 h 584"/>
              <a:gd name="T28" fmla="*/ 2147483647 w 688"/>
              <a:gd name="T29" fmla="*/ 2147483647 h 584"/>
              <a:gd name="T30" fmla="*/ 2147483647 w 688"/>
              <a:gd name="T31" fmla="*/ 2147483647 h 584"/>
              <a:gd name="T32" fmla="*/ 2147483647 w 688"/>
              <a:gd name="T33" fmla="*/ 2147483647 h 584"/>
              <a:gd name="T34" fmla="*/ 2147483647 w 688"/>
              <a:gd name="T35" fmla="*/ 2147483647 h 584"/>
              <a:gd name="T36" fmla="*/ 2147483647 w 688"/>
              <a:gd name="T37" fmla="*/ 2147483647 h 584"/>
              <a:gd name="T38" fmla="*/ 2147483647 w 688"/>
              <a:gd name="T39" fmla="*/ 2147483647 h 584"/>
              <a:gd name="T40" fmla="*/ 2147483647 w 688"/>
              <a:gd name="T41" fmla="*/ 2147483647 h 584"/>
              <a:gd name="T42" fmla="*/ 2147483647 w 688"/>
              <a:gd name="T43" fmla="*/ 2147483647 h 584"/>
              <a:gd name="T44" fmla="*/ 2147483647 w 688"/>
              <a:gd name="T45" fmla="*/ 2147483647 h 584"/>
              <a:gd name="T46" fmla="*/ 2147483647 w 688"/>
              <a:gd name="T47" fmla="*/ 2147483647 h 584"/>
              <a:gd name="T48" fmla="*/ 2147483647 w 688"/>
              <a:gd name="T49" fmla="*/ 2147483647 h 584"/>
              <a:gd name="T50" fmla="*/ 2147483647 w 688"/>
              <a:gd name="T51" fmla="*/ 2147483647 h 584"/>
              <a:gd name="T52" fmla="*/ 2147483647 w 688"/>
              <a:gd name="T53" fmla="*/ 2147483647 h 584"/>
              <a:gd name="T54" fmla="*/ 2147483647 w 688"/>
              <a:gd name="T55" fmla="*/ 2147483647 h 584"/>
              <a:gd name="T56" fmla="*/ 2147483647 w 688"/>
              <a:gd name="T57" fmla="*/ 2147483647 h 584"/>
              <a:gd name="T58" fmla="*/ 2147483647 w 688"/>
              <a:gd name="T59" fmla="*/ 2147483647 h 584"/>
              <a:gd name="T60" fmla="*/ 2147483647 w 688"/>
              <a:gd name="T61" fmla="*/ 2147483647 h 584"/>
              <a:gd name="T62" fmla="*/ 2147483647 w 688"/>
              <a:gd name="T63" fmla="*/ 2147483647 h 584"/>
              <a:gd name="T64" fmla="*/ 2147483647 w 688"/>
              <a:gd name="T65" fmla="*/ 2147483647 h 584"/>
              <a:gd name="T66" fmla="*/ 2147483647 w 688"/>
              <a:gd name="T67" fmla="*/ 0 h 584"/>
              <a:gd name="T68" fmla="*/ 0 w 688"/>
              <a:gd name="T69" fmla="*/ 2147483647 h 584"/>
              <a:gd name="T70" fmla="*/ 2147483647 w 688"/>
              <a:gd name="T71" fmla="*/ 2147483647 h 584"/>
              <a:gd name="T72" fmla="*/ 2147483647 w 688"/>
              <a:gd name="T73" fmla="*/ 2147483647 h 5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8"/>
              <a:gd name="T112" fmla="*/ 0 h 584"/>
              <a:gd name="T113" fmla="*/ 688 w 688"/>
              <a:gd name="T114" fmla="*/ 584 h 58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8" h="584">
                <a:moveTo>
                  <a:pt x="41" y="85"/>
                </a:moveTo>
                <a:lnTo>
                  <a:pt x="63" y="103"/>
                </a:lnTo>
                <a:lnTo>
                  <a:pt x="74" y="99"/>
                </a:lnTo>
                <a:lnTo>
                  <a:pt x="88" y="119"/>
                </a:lnTo>
                <a:lnTo>
                  <a:pt x="76" y="119"/>
                </a:lnTo>
                <a:lnTo>
                  <a:pt x="63" y="146"/>
                </a:lnTo>
                <a:lnTo>
                  <a:pt x="94" y="189"/>
                </a:lnTo>
                <a:lnTo>
                  <a:pt x="117" y="194"/>
                </a:lnTo>
                <a:lnTo>
                  <a:pt x="113" y="466"/>
                </a:lnTo>
                <a:lnTo>
                  <a:pt x="117" y="533"/>
                </a:lnTo>
                <a:lnTo>
                  <a:pt x="575" y="519"/>
                </a:lnTo>
                <a:lnTo>
                  <a:pt x="580" y="558"/>
                </a:lnTo>
                <a:lnTo>
                  <a:pt x="560" y="584"/>
                </a:lnTo>
                <a:lnTo>
                  <a:pt x="631" y="580"/>
                </a:lnTo>
                <a:lnTo>
                  <a:pt x="643" y="558"/>
                </a:lnTo>
                <a:lnTo>
                  <a:pt x="643" y="533"/>
                </a:lnTo>
                <a:lnTo>
                  <a:pt x="661" y="515"/>
                </a:lnTo>
                <a:lnTo>
                  <a:pt x="665" y="495"/>
                </a:lnTo>
                <a:lnTo>
                  <a:pt x="683" y="493"/>
                </a:lnTo>
                <a:lnTo>
                  <a:pt x="688" y="454"/>
                </a:lnTo>
                <a:lnTo>
                  <a:pt x="663" y="448"/>
                </a:lnTo>
                <a:lnTo>
                  <a:pt x="647" y="420"/>
                </a:lnTo>
                <a:lnTo>
                  <a:pt x="622" y="349"/>
                </a:lnTo>
                <a:lnTo>
                  <a:pt x="593" y="340"/>
                </a:lnTo>
                <a:lnTo>
                  <a:pt x="560" y="313"/>
                </a:lnTo>
                <a:lnTo>
                  <a:pt x="548" y="277"/>
                </a:lnTo>
                <a:lnTo>
                  <a:pt x="568" y="221"/>
                </a:lnTo>
                <a:lnTo>
                  <a:pt x="551" y="211"/>
                </a:lnTo>
                <a:lnTo>
                  <a:pt x="512" y="211"/>
                </a:lnTo>
                <a:lnTo>
                  <a:pt x="503" y="176"/>
                </a:lnTo>
                <a:lnTo>
                  <a:pt x="438" y="108"/>
                </a:lnTo>
                <a:lnTo>
                  <a:pt x="422" y="52"/>
                </a:lnTo>
                <a:lnTo>
                  <a:pt x="429" y="31"/>
                </a:lnTo>
                <a:lnTo>
                  <a:pt x="400" y="0"/>
                </a:lnTo>
                <a:lnTo>
                  <a:pt x="0" y="9"/>
                </a:lnTo>
                <a:lnTo>
                  <a:pt x="41" y="8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Freeform 1049"/>
          <p:cNvSpPr>
            <a:spLocks/>
          </p:cNvSpPr>
          <p:nvPr/>
        </p:nvSpPr>
        <p:spPr bwMode="gray">
          <a:xfrm>
            <a:off x="4848225" y="3783013"/>
            <a:ext cx="568325" cy="496887"/>
          </a:xfrm>
          <a:custGeom>
            <a:avLst/>
            <a:gdLst>
              <a:gd name="T0" fmla="*/ 2147483647 w 523"/>
              <a:gd name="T1" fmla="*/ 2147483647 h 455"/>
              <a:gd name="T2" fmla="*/ 2147483647 w 523"/>
              <a:gd name="T3" fmla="*/ 2147483647 h 455"/>
              <a:gd name="T4" fmla="*/ 2147483647 w 523"/>
              <a:gd name="T5" fmla="*/ 2147483647 h 455"/>
              <a:gd name="T6" fmla="*/ 2147483647 w 523"/>
              <a:gd name="T7" fmla="*/ 2147483647 h 455"/>
              <a:gd name="T8" fmla="*/ 2147483647 w 523"/>
              <a:gd name="T9" fmla="*/ 2147483647 h 455"/>
              <a:gd name="T10" fmla="*/ 2147483647 w 523"/>
              <a:gd name="T11" fmla="*/ 2147483647 h 455"/>
              <a:gd name="T12" fmla="*/ 2147483647 w 523"/>
              <a:gd name="T13" fmla="*/ 2147483647 h 455"/>
              <a:gd name="T14" fmla="*/ 2147483647 w 523"/>
              <a:gd name="T15" fmla="*/ 2147483647 h 455"/>
              <a:gd name="T16" fmla="*/ 2147483647 w 523"/>
              <a:gd name="T17" fmla="*/ 2147483647 h 455"/>
              <a:gd name="T18" fmla="*/ 2147483647 w 523"/>
              <a:gd name="T19" fmla="*/ 2147483647 h 455"/>
              <a:gd name="T20" fmla="*/ 2147483647 w 523"/>
              <a:gd name="T21" fmla="*/ 2147483647 h 455"/>
              <a:gd name="T22" fmla="*/ 2147483647 w 523"/>
              <a:gd name="T23" fmla="*/ 2147483647 h 455"/>
              <a:gd name="T24" fmla="*/ 2147483647 w 523"/>
              <a:gd name="T25" fmla="*/ 2147483647 h 455"/>
              <a:gd name="T26" fmla="*/ 2147483647 w 523"/>
              <a:gd name="T27" fmla="*/ 2147483647 h 455"/>
              <a:gd name="T28" fmla="*/ 2147483647 w 523"/>
              <a:gd name="T29" fmla="*/ 2147483647 h 455"/>
              <a:gd name="T30" fmla="*/ 2147483647 w 523"/>
              <a:gd name="T31" fmla="*/ 2147483647 h 455"/>
              <a:gd name="T32" fmla="*/ 2147483647 w 523"/>
              <a:gd name="T33" fmla="*/ 2147483647 h 455"/>
              <a:gd name="T34" fmla="*/ 2147483647 w 523"/>
              <a:gd name="T35" fmla="*/ 2147483647 h 455"/>
              <a:gd name="T36" fmla="*/ 2147483647 w 523"/>
              <a:gd name="T37" fmla="*/ 0 h 455"/>
              <a:gd name="T38" fmla="*/ 0 w 523"/>
              <a:gd name="T39" fmla="*/ 2147483647 h 455"/>
              <a:gd name="T40" fmla="*/ 2147483647 w 523"/>
              <a:gd name="T41" fmla="*/ 2147483647 h 455"/>
              <a:gd name="T42" fmla="*/ 2147483647 w 523"/>
              <a:gd name="T43" fmla="*/ 2147483647 h 4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3"/>
              <a:gd name="T67" fmla="*/ 0 h 455"/>
              <a:gd name="T68" fmla="*/ 523 w 523"/>
              <a:gd name="T69" fmla="*/ 455 h 4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3" h="455">
                <a:moveTo>
                  <a:pt x="20" y="156"/>
                </a:moveTo>
                <a:lnTo>
                  <a:pt x="16" y="376"/>
                </a:lnTo>
                <a:lnTo>
                  <a:pt x="27" y="389"/>
                </a:lnTo>
                <a:lnTo>
                  <a:pt x="65" y="389"/>
                </a:lnTo>
                <a:lnTo>
                  <a:pt x="67" y="455"/>
                </a:lnTo>
                <a:lnTo>
                  <a:pt x="377" y="452"/>
                </a:lnTo>
                <a:lnTo>
                  <a:pt x="371" y="383"/>
                </a:lnTo>
                <a:lnTo>
                  <a:pt x="396" y="308"/>
                </a:lnTo>
                <a:lnTo>
                  <a:pt x="436" y="255"/>
                </a:lnTo>
                <a:lnTo>
                  <a:pt x="432" y="241"/>
                </a:lnTo>
                <a:lnTo>
                  <a:pt x="461" y="192"/>
                </a:lnTo>
                <a:lnTo>
                  <a:pt x="478" y="140"/>
                </a:lnTo>
                <a:lnTo>
                  <a:pt x="472" y="137"/>
                </a:lnTo>
                <a:lnTo>
                  <a:pt x="497" y="117"/>
                </a:lnTo>
                <a:lnTo>
                  <a:pt x="523" y="72"/>
                </a:lnTo>
                <a:lnTo>
                  <a:pt x="514" y="61"/>
                </a:lnTo>
                <a:lnTo>
                  <a:pt x="443" y="65"/>
                </a:lnTo>
                <a:lnTo>
                  <a:pt x="463" y="39"/>
                </a:lnTo>
                <a:lnTo>
                  <a:pt x="458" y="0"/>
                </a:lnTo>
                <a:lnTo>
                  <a:pt x="0" y="14"/>
                </a:lnTo>
                <a:lnTo>
                  <a:pt x="20" y="15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Freeform 1050"/>
          <p:cNvSpPr>
            <a:spLocks/>
          </p:cNvSpPr>
          <p:nvPr/>
        </p:nvSpPr>
        <p:spPr bwMode="gray">
          <a:xfrm>
            <a:off x="5005388" y="2338388"/>
            <a:ext cx="598487" cy="611187"/>
          </a:xfrm>
          <a:custGeom>
            <a:avLst/>
            <a:gdLst>
              <a:gd name="T0" fmla="*/ 2147483647 w 548"/>
              <a:gd name="T1" fmla="*/ 2147483647 h 560"/>
              <a:gd name="T2" fmla="*/ 2147483647 w 548"/>
              <a:gd name="T3" fmla="*/ 2147483647 h 560"/>
              <a:gd name="T4" fmla="*/ 2147483647 w 548"/>
              <a:gd name="T5" fmla="*/ 2147483647 h 560"/>
              <a:gd name="T6" fmla="*/ 2147483647 w 548"/>
              <a:gd name="T7" fmla="*/ 2147483647 h 560"/>
              <a:gd name="T8" fmla="*/ 2147483647 w 548"/>
              <a:gd name="T9" fmla="*/ 2147483647 h 560"/>
              <a:gd name="T10" fmla="*/ 2147483647 w 548"/>
              <a:gd name="T11" fmla="*/ 2147483647 h 560"/>
              <a:gd name="T12" fmla="*/ 2147483647 w 548"/>
              <a:gd name="T13" fmla="*/ 2147483647 h 560"/>
              <a:gd name="T14" fmla="*/ 2147483647 w 548"/>
              <a:gd name="T15" fmla="*/ 2147483647 h 560"/>
              <a:gd name="T16" fmla="*/ 2147483647 w 548"/>
              <a:gd name="T17" fmla="*/ 2147483647 h 560"/>
              <a:gd name="T18" fmla="*/ 2147483647 w 548"/>
              <a:gd name="T19" fmla="*/ 2147483647 h 560"/>
              <a:gd name="T20" fmla="*/ 2147483647 w 548"/>
              <a:gd name="T21" fmla="*/ 2147483647 h 560"/>
              <a:gd name="T22" fmla="*/ 2147483647 w 548"/>
              <a:gd name="T23" fmla="*/ 2147483647 h 560"/>
              <a:gd name="T24" fmla="*/ 2147483647 w 548"/>
              <a:gd name="T25" fmla="*/ 2147483647 h 560"/>
              <a:gd name="T26" fmla="*/ 2147483647 w 548"/>
              <a:gd name="T27" fmla="*/ 2147483647 h 560"/>
              <a:gd name="T28" fmla="*/ 2147483647 w 548"/>
              <a:gd name="T29" fmla="*/ 2147483647 h 560"/>
              <a:gd name="T30" fmla="*/ 2147483647 w 548"/>
              <a:gd name="T31" fmla="*/ 2147483647 h 560"/>
              <a:gd name="T32" fmla="*/ 2147483647 w 548"/>
              <a:gd name="T33" fmla="*/ 2147483647 h 560"/>
              <a:gd name="T34" fmla="*/ 2147483647 w 548"/>
              <a:gd name="T35" fmla="*/ 2147483647 h 560"/>
              <a:gd name="T36" fmla="*/ 2147483647 w 548"/>
              <a:gd name="T37" fmla="*/ 2147483647 h 560"/>
              <a:gd name="T38" fmla="*/ 2147483647 w 548"/>
              <a:gd name="T39" fmla="*/ 2147483647 h 560"/>
              <a:gd name="T40" fmla="*/ 2147483647 w 548"/>
              <a:gd name="T41" fmla="*/ 2147483647 h 560"/>
              <a:gd name="T42" fmla="*/ 2147483647 w 548"/>
              <a:gd name="T43" fmla="*/ 2147483647 h 560"/>
              <a:gd name="T44" fmla="*/ 2147483647 w 548"/>
              <a:gd name="T45" fmla="*/ 2147483647 h 560"/>
              <a:gd name="T46" fmla="*/ 2147483647 w 548"/>
              <a:gd name="T47" fmla="*/ 2147483647 h 560"/>
              <a:gd name="T48" fmla="*/ 2147483647 w 548"/>
              <a:gd name="T49" fmla="*/ 2147483647 h 560"/>
              <a:gd name="T50" fmla="*/ 2147483647 w 548"/>
              <a:gd name="T51" fmla="*/ 2147483647 h 560"/>
              <a:gd name="T52" fmla="*/ 2147483647 w 548"/>
              <a:gd name="T53" fmla="*/ 2147483647 h 560"/>
              <a:gd name="T54" fmla="*/ 2147483647 w 548"/>
              <a:gd name="T55" fmla="*/ 2147483647 h 560"/>
              <a:gd name="T56" fmla="*/ 2147483647 w 548"/>
              <a:gd name="T57" fmla="*/ 2147483647 h 560"/>
              <a:gd name="T58" fmla="*/ 2147483647 w 548"/>
              <a:gd name="T59" fmla="*/ 0 h 560"/>
              <a:gd name="T60" fmla="*/ 2147483647 w 548"/>
              <a:gd name="T61" fmla="*/ 2147483647 h 560"/>
              <a:gd name="T62" fmla="*/ 2147483647 w 548"/>
              <a:gd name="T63" fmla="*/ 2147483647 h 560"/>
              <a:gd name="T64" fmla="*/ 2147483647 w 548"/>
              <a:gd name="T65" fmla="*/ 2147483647 h 560"/>
              <a:gd name="T66" fmla="*/ 2147483647 w 548"/>
              <a:gd name="T67" fmla="*/ 2147483647 h 560"/>
              <a:gd name="T68" fmla="*/ 2147483647 w 548"/>
              <a:gd name="T69" fmla="*/ 2147483647 h 560"/>
              <a:gd name="T70" fmla="*/ 0 w 548"/>
              <a:gd name="T71" fmla="*/ 2147483647 h 560"/>
              <a:gd name="T72" fmla="*/ 2147483647 w 548"/>
              <a:gd name="T73" fmla="*/ 2147483647 h 560"/>
              <a:gd name="T74" fmla="*/ 2147483647 w 548"/>
              <a:gd name="T75" fmla="*/ 2147483647 h 5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48"/>
              <a:gd name="T115" fmla="*/ 0 h 560"/>
              <a:gd name="T116" fmla="*/ 548 w 548"/>
              <a:gd name="T117" fmla="*/ 560 h 56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48" h="560">
                <a:moveTo>
                  <a:pt x="14" y="214"/>
                </a:moveTo>
                <a:lnTo>
                  <a:pt x="13" y="281"/>
                </a:lnTo>
                <a:lnTo>
                  <a:pt x="79" y="322"/>
                </a:lnTo>
                <a:lnTo>
                  <a:pt x="105" y="351"/>
                </a:lnTo>
                <a:lnTo>
                  <a:pt x="159" y="391"/>
                </a:lnTo>
                <a:lnTo>
                  <a:pt x="166" y="437"/>
                </a:lnTo>
                <a:lnTo>
                  <a:pt x="177" y="500"/>
                </a:lnTo>
                <a:lnTo>
                  <a:pt x="227" y="560"/>
                </a:lnTo>
                <a:lnTo>
                  <a:pt x="499" y="544"/>
                </a:lnTo>
                <a:lnTo>
                  <a:pt x="485" y="457"/>
                </a:lnTo>
                <a:lnTo>
                  <a:pt x="508" y="326"/>
                </a:lnTo>
                <a:lnTo>
                  <a:pt x="508" y="290"/>
                </a:lnTo>
                <a:lnTo>
                  <a:pt x="548" y="187"/>
                </a:lnTo>
                <a:lnTo>
                  <a:pt x="537" y="183"/>
                </a:lnTo>
                <a:lnTo>
                  <a:pt x="512" y="243"/>
                </a:lnTo>
                <a:lnTo>
                  <a:pt x="490" y="246"/>
                </a:lnTo>
                <a:lnTo>
                  <a:pt x="481" y="272"/>
                </a:lnTo>
                <a:lnTo>
                  <a:pt x="458" y="288"/>
                </a:lnTo>
                <a:lnTo>
                  <a:pt x="474" y="234"/>
                </a:lnTo>
                <a:lnTo>
                  <a:pt x="490" y="212"/>
                </a:lnTo>
                <a:lnTo>
                  <a:pt x="461" y="135"/>
                </a:lnTo>
                <a:lnTo>
                  <a:pt x="441" y="129"/>
                </a:lnTo>
                <a:lnTo>
                  <a:pt x="434" y="111"/>
                </a:lnTo>
                <a:lnTo>
                  <a:pt x="222" y="45"/>
                </a:lnTo>
                <a:lnTo>
                  <a:pt x="195" y="32"/>
                </a:lnTo>
                <a:lnTo>
                  <a:pt x="180" y="45"/>
                </a:lnTo>
                <a:lnTo>
                  <a:pt x="175" y="41"/>
                </a:lnTo>
                <a:lnTo>
                  <a:pt x="182" y="18"/>
                </a:lnTo>
                <a:lnTo>
                  <a:pt x="187" y="3"/>
                </a:lnTo>
                <a:lnTo>
                  <a:pt x="180" y="0"/>
                </a:lnTo>
                <a:lnTo>
                  <a:pt x="94" y="36"/>
                </a:lnTo>
                <a:lnTo>
                  <a:pt x="85" y="37"/>
                </a:lnTo>
                <a:lnTo>
                  <a:pt x="67" y="28"/>
                </a:lnTo>
                <a:lnTo>
                  <a:pt x="50" y="39"/>
                </a:lnTo>
                <a:lnTo>
                  <a:pt x="54" y="104"/>
                </a:lnTo>
                <a:lnTo>
                  <a:pt x="0" y="169"/>
                </a:lnTo>
                <a:lnTo>
                  <a:pt x="14" y="21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Freeform 1051"/>
          <p:cNvSpPr>
            <a:spLocks/>
          </p:cNvSpPr>
          <p:nvPr/>
        </p:nvSpPr>
        <p:spPr bwMode="gray">
          <a:xfrm>
            <a:off x="5180013" y="2932113"/>
            <a:ext cx="442912" cy="777875"/>
          </a:xfrm>
          <a:custGeom>
            <a:avLst/>
            <a:gdLst>
              <a:gd name="T0" fmla="*/ 2147483647 w 407"/>
              <a:gd name="T1" fmla="*/ 2147483647 h 713"/>
              <a:gd name="T2" fmla="*/ 2147483647 w 407"/>
              <a:gd name="T3" fmla="*/ 2147483647 h 713"/>
              <a:gd name="T4" fmla="*/ 2147483647 w 407"/>
              <a:gd name="T5" fmla="*/ 2147483647 h 713"/>
              <a:gd name="T6" fmla="*/ 2147483647 w 407"/>
              <a:gd name="T7" fmla="*/ 2147483647 h 713"/>
              <a:gd name="T8" fmla="*/ 2147483647 w 407"/>
              <a:gd name="T9" fmla="*/ 2147483647 h 713"/>
              <a:gd name="T10" fmla="*/ 2147483647 w 407"/>
              <a:gd name="T11" fmla="*/ 2147483647 h 713"/>
              <a:gd name="T12" fmla="*/ 2147483647 w 407"/>
              <a:gd name="T13" fmla="*/ 0 h 713"/>
              <a:gd name="T14" fmla="*/ 2147483647 w 407"/>
              <a:gd name="T15" fmla="*/ 2147483647 h 713"/>
              <a:gd name="T16" fmla="*/ 2147483647 w 407"/>
              <a:gd name="T17" fmla="*/ 2147483647 h 713"/>
              <a:gd name="T18" fmla="*/ 2147483647 w 407"/>
              <a:gd name="T19" fmla="*/ 2147483647 h 713"/>
              <a:gd name="T20" fmla="*/ 2147483647 w 407"/>
              <a:gd name="T21" fmla="*/ 2147483647 h 713"/>
              <a:gd name="T22" fmla="*/ 2147483647 w 407"/>
              <a:gd name="T23" fmla="*/ 2147483647 h 713"/>
              <a:gd name="T24" fmla="*/ 2147483647 w 407"/>
              <a:gd name="T25" fmla="*/ 2147483647 h 713"/>
              <a:gd name="T26" fmla="*/ 2147483647 w 407"/>
              <a:gd name="T27" fmla="*/ 2147483647 h 713"/>
              <a:gd name="T28" fmla="*/ 2147483647 w 407"/>
              <a:gd name="T29" fmla="*/ 2147483647 h 713"/>
              <a:gd name="T30" fmla="*/ 2147483647 w 407"/>
              <a:gd name="T31" fmla="*/ 2147483647 h 713"/>
              <a:gd name="T32" fmla="*/ 2147483647 w 407"/>
              <a:gd name="T33" fmla="*/ 2147483647 h 713"/>
              <a:gd name="T34" fmla="*/ 2147483647 w 407"/>
              <a:gd name="T35" fmla="*/ 2147483647 h 713"/>
              <a:gd name="T36" fmla="*/ 2147483647 w 407"/>
              <a:gd name="T37" fmla="*/ 2147483647 h 713"/>
              <a:gd name="T38" fmla="*/ 2147483647 w 407"/>
              <a:gd name="T39" fmla="*/ 2147483647 h 713"/>
              <a:gd name="T40" fmla="*/ 2147483647 w 407"/>
              <a:gd name="T41" fmla="*/ 2147483647 h 713"/>
              <a:gd name="T42" fmla="*/ 2147483647 w 407"/>
              <a:gd name="T43" fmla="*/ 2147483647 h 713"/>
              <a:gd name="T44" fmla="*/ 2147483647 w 407"/>
              <a:gd name="T45" fmla="*/ 2147483647 h 713"/>
              <a:gd name="T46" fmla="*/ 2147483647 w 407"/>
              <a:gd name="T47" fmla="*/ 2147483647 h 713"/>
              <a:gd name="T48" fmla="*/ 2147483647 w 407"/>
              <a:gd name="T49" fmla="*/ 2147483647 h 713"/>
              <a:gd name="T50" fmla="*/ 2147483647 w 407"/>
              <a:gd name="T51" fmla="*/ 2147483647 h 713"/>
              <a:gd name="T52" fmla="*/ 2147483647 w 407"/>
              <a:gd name="T53" fmla="*/ 2147483647 h 713"/>
              <a:gd name="T54" fmla="*/ 2147483647 w 407"/>
              <a:gd name="T55" fmla="*/ 2147483647 h 713"/>
              <a:gd name="T56" fmla="*/ 2147483647 w 407"/>
              <a:gd name="T57" fmla="*/ 2147483647 h 713"/>
              <a:gd name="T58" fmla="*/ 2147483647 w 407"/>
              <a:gd name="T59" fmla="*/ 2147483647 h 713"/>
              <a:gd name="T60" fmla="*/ 2147483647 w 407"/>
              <a:gd name="T61" fmla="*/ 2147483647 h 713"/>
              <a:gd name="T62" fmla="*/ 2147483647 w 407"/>
              <a:gd name="T63" fmla="*/ 2147483647 h 713"/>
              <a:gd name="T64" fmla="*/ 0 w 407"/>
              <a:gd name="T65" fmla="*/ 2147483647 h 713"/>
              <a:gd name="T66" fmla="*/ 2147483647 w 407"/>
              <a:gd name="T67" fmla="*/ 2147483647 h 713"/>
              <a:gd name="T68" fmla="*/ 2147483647 w 407"/>
              <a:gd name="T69" fmla="*/ 2147483647 h 7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7"/>
              <a:gd name="T106" fmla="*/ 0 h 713"/>
              <a:gd name="T107" fmla="*/ 407 w 407"/>
              <a:gd name="T108" fmla="*/ 713 h 7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7" h="713">
                <a:moveTo>
                  <a:pt x="7" y="292"/>
                </a:moveTo>
                <a:lnTo>
                  <a:pt x="48" y="201"/>
                </a:lnTo>
                <a:lnTo>
                  <a:pt x="36" y="167"/>
                </a:lnTo>
                <a:lnTo>
                  <a:pt x="106" y="113"/>
                </a:lnTo>
                <a:lnTo>
                  <a:pt x="118" y="74"/>
                </a:lnTo>
                <a:lnTo>
                  <a:pt x="68" y="16"/>
                </a:lnTo>
                <a:lnTo>
                  <a:pt x="340" y="0"/>
                </a:lnTo>
                <a:lnTo>
                  <a:pt x="347" y="41"/>
                </a:lnTo>
                <a:lnTo>
                  <a:pt x="374" y="95"/>
                </a:lnTo>
                <a:lnTo>
                  <a:pt x="398" y="367"/>
                </a:lnTo>
                <a:lnTo>
                  <a:pt x="392" y="423"/>
                </a:lnTo>
                <a:lnTo>
                  <a:pt x="407" y="455"/>
                </a:lnTo>
                <a:lnTo>
                  <a:pt x="391" y="517"/>
                </a:lnTo>
                <a:lnTo>
                  <a:pt x="369" y="544"/>
                </a:lnTo>
                <a:lnTo>
                  <a:pt x="358" y="589"/>
                </a:lnTo>
                <a:lnTo>
                  <a:pt x="371" y="603"/>
                </a:lnTo>
                <a:lnTo>
                  <a:pt x="360" y="628"/>
                </a:lnTo>
                <a:lnTo>
                  <a:pt x="365" y="637"/>
                </a:lnTo>
                <a:lnTo>
                  <a:pt x="333" y="650"/>
                </a:lnTo>
                <a:lnTo>
                  <a:pt x="326" y="695"/>
                </a:lnTo>
                <a:lnTo>
                  <a:pt x="279" y="681"/>
                </a:lnTo>
                <a:lnTo>
                  <a:pt x="255" y="713"/>
                </a:lnTo>
                <a:lnTo>
                  <a:pt x="241" y="709"/>
                </a:lnTo>
                <a:lnTo>
                  <a:pt x="225" y="681"/>
                </a:lnTo>
                <a:lnTo>
                  <a:pt x="200" y="610"/>
                </a:lnTo>
                <a:lnTo>
                  <a:pt x="138" y="574"/>
                </a:lnTo>
                <a:lnTo>
                  <a:pt x="126" y="538"/>
                </a:lnTo>
                <a:lnTo>
                  <a:pt x="146" y="482"/>
                </a:lnTo>
                <a:lnTo>
                  <a:pt x="129" y="472"/>
                </a:lnTo>
                <a:lnTo>
                  <a:pt x="90" y="472"/>
                </a:lnTo>
                <a:lnTo>
                  <a:pt x="81" y="437"/>
                </a:lnTo>
                <a:lnTo>
                  <a:pt x="16" y="369"/>
                </a:lnTo>
                <a:lnTo>
                  <a:pt x="0" y="313"/>
                </a:lnTo>
                <a:lnTo>
                  <a:pt x="7" y="29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Freeform 1052"/>
          <p:cNvSpPr>
            <a:spLocks/>
          </p:cNvSpPr>
          <p:nvPr/>
        </p:nvSpPr>
        <p:spPr bwMode="gray">
          <a:xfrm>
            <a:off x="5568950" y="3003550"/>
            <a:ext cx="349250" cy="584200"/>
          </a:xfrm>
          <a:custGeom>
            <a:avLst/>
            <a:gdLst>
              <a:gd name="T0" fmla="*/ 2147483647 w 321"/>
              <a:gd name="T1" fmla="*/ 2147483647 h 536"/>
              <a:gd name="T2" fmla="*/ 2147483647 w 321"/>
              <a:gd name="T3" fmla="*/ 2147483647 h 536"/>
              <a:gd name="T4" fmla="*/ 2147483647 w 321"/>
              <a:gd name="T5" fmla="*/ 2147483647 h 536"/>
              <a:gd name="T6" fmla="*/ 2147483647 w 321"/>
              <a:gd name="T7" fmla="*/ 2147483647 h 536"/>
              <a:gd name="T8" fmla="*/ 2147483647 w 321"/>
              <a:gd name="T9" fmla="*/ 2147483647 h 536"/>
              <a:gd name="T10" fmla="*/ 2147483647 w 321"/>
              <a:gd name="T11" fmla="*/ 2147483647 h 536"/>
              <a:gd name="T12" fmla="*/ 2147483647 w 321"/>
              <a:gd name="T13" fmla="*/ 2147483647 h 536"/>
              <a:gd name="T14" fmla="*/ 2147483647 w 321"/>
              <a:gd name="T15" fmla="*/ 2147483647 h 536"/>
              <a:gd name="T16" fmla="*/ 2147483647 w 321"/>
              <a:gd name="T17" fmla="*/ 2147483647 h 536"/>
              <a:gd name="T18" fmla="*/ 2147483647 w 321"/>
              <a:gd name="T19" fmla="*/ 2147483647 h 536"/>
              <a:gd name="T20" fmla="*/ 2147483647 w 321"/>
              <a:gd name="T21" fmla="*/ 2147483647 h 536"/>
              <a:gd name="T22" fmla="*/ 2147483647 w 321"/>
              <a:gd name="T23" fmla="*/ 2147483647 h 536"/>
              <a:gd name="T24" fmla="*/ 2147483647 w 321"/>
              <a:gd name="T25" fmla="*/ 0 h 536"/>
              <a:gd name="T26" fmla="*/ 2147483647 w 321"/>
              <a:gd name="T27" fmla="*/ 2147483647 h 536"/>
              <a:gd name="T28" fmla="*/ 2147483647 w 321"/>
              <a:gd name="T29" fmla="*/ 2147483647 h 536"/>
              <a:gd name="T30" fmla="*/ 2147483647 w 321"/>
              <a:gd name="T31" fmla="*/ 2147483647 h 536"/>
              <a:gd name="T32" fmla="*/ 2147483647 w 321"/>
              <a:gd name="T33" fmla="*/ 2147483647 h 536"/>
              <a:gd name="T34" fmla="*/ 2147483647 w 321"/>
              <a:gd name="T35" fmla="*/ 2147483647 h 536"/>
              <a:gd name="T36" fmla="*/ 2147483647 w 321"/>
              <a:gd name="T37" fmla="*/ 2147483647 h 536"/>
              <a:gd name="T38" fmla="*/ 2147483647 w 321"/>
              <a:gd name="T39" fmla="*/ 2147483647 h 536"/>
              <a:gd name="T40" fmla="*/ 2147483647 w 321"/>
              <a:gd name="T41" fmla="*/ 2147483647 h 536"/>
              <a:gd name="T42" fmla="*/ 0 w 321"/>
              <a:gd name="T43" fmla="*/ 2147483647 h 536"/>
              <a:gd name="T44" fmla="*/ 2147483647 w 321"/>
              <a:gd name="T45" fmla="*/ 2147483647 h 536"/>
              <a:gd name="T46" fmla="*/ 2147483647 w 321"/>
              <a:gd name="T47" fmla="*/ 2147483647 h 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1"/>
              <a:gd name="T73" fmla="*/ 0 h 536"/>
              <a:gd name="T74" fmla="*/ 321 w 321"/>
              <a:gd name="T75" fmla="*/ 536 h 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1" h="536">
                <a:moveTo>
                  <a:pt x="11" y="536"/>
                </a:moveTo>
                <a:lnTo>
                  <a:pt x="20" y="520"/>
                </a:lnTo>
                <a:lnTo>
                  <a:pt x="81" y="517"/>
                </a:lnTo>
                <a:lnTo>
                  <a:pt x="132" y="500"/>
                </a:lnTo>
                <a:lnTo>
                  <a:pt x="182" y="470"/>
                </a:lnTo>
                <a:lnTo>
                  <a:pt x="224" y="468"/>
                </a:lnTo>
                <a:lnTo>
                  <a:pt x="270" y="390"/>
                </a:lnTo>
                <a:lnTo>
                  <a:pt x="285" y="396"/>
                </a:lnTo>
                <a:lnTo>
                  <a:pt x="321" y="369"/>
                </a:lnTo>
                <a:lnTo>
                  <a:pt x="312" y="349"/>
                </a:lnTo>
                <a:lnTo>
                  <a:pt x="315" y="338"/>
                </a:lnTo>
                <a:lnTo>
                  <a:pt x="279" y="7"/>
                </a:lnTo>
                <a:lnTo>
                  <a:pt x="276" y="0"/>
                </a:lnTo>
                <a:lnTo>
                  <a:pt x="85" y="21"/>
                </a:lnTo>
                <a:lnTo>
                  <a:pt x="49" y="39"/>
                </a:lnTo>
                <a:lnTo>
                  <a:pt x="16" y="30"/>
                </a:lnTo>
                <a:lnTo>
                  <a:pt x="40" y="302"/>
                </a:lnTo>
                <a:lnTo>
                  <a:pt x="34" y="358"/>
                </a:lnTo>
                <a:lnTo>
                  <a:pt x="49" y="390"/>
                </a:lnTo>
                <a:lnTo>
                  <a:pt x="33" y="452"/>
                </a:lnTo>
                <a:lnTo>
                  <a:pt x="11" y="479"/>
                </a:lnTo>
                <a:lnTo>
                  <a:pt x="0" y="524"/>
                </a:lnTo>
                <a:lnTo>
                  <a:pt x="11" y="53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Freeform 1053"/>
          <p:cNvSpPr>
            <a:spLocks/>
          </p:cNvSpPr>
          <p:nvPr/>
        </p:nvSpPr>
        <p:spPr bwMode="gray">
          <a:xfrm>
            <a:off x="5440363" y="3370263"/>
            <a:ext cx="815975" cy="409575"/>
          </a:xfrm>
          <a:custGeom>
            <a:avLst/>
            <a:gdLst>
              <a:gd name="T0" fmla="*/ 2147483647 w 750"/>
              <a:gd name="T1" fmla="*/ 2147483647 h 375"/>
              <a:gd name="T2" fmla="*/ 2147483647 w 750"/>
              <a:gd name="T3" fmla="*/ 2147483647 h 375"/>
              <a:gd name="T4" fmla="*/ 2147483647 w 750"/>
              <a:gd name="T5" fmla="*/ 2147483647 h 375"/>
              <a:gd name="T6" fmla="*/ 2147483647 w 750"/>
              <a:gd name="T7" fmla="*/ 2147483647 h 375"/>
              <a:gd name="T8" fmla="*/ 2147483647 w 750"/>
              <a:gd name="T9" fmla="*/ 2147483647 h 375"/>
              <a:gd name="T10" fmla="*/ 2147483647 w 750"/>
              <a:gd name="T11" fmla="*/ 2147483647 h 375"/>
              <a:gd name="T12" fmla="*/ 2147483647 w 750"/>
              <a:gd name="T13" fmla="*/ 2147483647 h 375"/>
              <a:gd name="T14" fmla="*/ 2147483647 w 750"/>
              <a:gd name="T15" fmla="*/ 2147483647 h 375"/>
              <a:gd name="T16" fmla="*/ 2147483647 w 750"/>
              <a:gd name="T17" fmla="*/ 2147483647 h 375"/>
              <a:gd name="T18" fmla="*/ 2147483647 w 750"/>
              <a:gd name="T19" fmla="*/ 2147483647 h 375"/>
              <a:gd name="T20" fmla="*/ 2147483647 w 750"/>
              <a:gd name="T21" fmla="*/ 2147483647 h 375"/>
              <a:gd name="T22" fmla="*/ 2147483647 w 750"/>
              <a:gd name="T23" fmla="*/ 2147483647 h 375"/>
              <a:gd name="T24" fmla="*/ 2147483647 w 750"/>
              <a:gd name="T25" fmla="*/ 2147483647 h 375"/>
              <a:gd name="T26" fmla="*/ 2147483647 w 750"/>
              <a:gd name="T27" fmla="*/ 2147483647 h 375"/>
              <a:gd name="T28" fmla="*/ 2147483647 w 750"/>
              <a:gd name="T29" fmla="*/ 2147483647 h 375"/>
              <a:gd name="T30" fmla="*/ 2147483647 w 750"/>
              <a:gd name="T31" fmla="*/ 2147483647 h 375"/>
              <a:gd name="T32" fmla="*/ 2147483647 w 750"/>
              <a:gd name="T33" fmla="*/ 2147483647 h 375"/>
              <a:gd name="T34" fmla="*/ 2147483647 w 750"/>
              <a:gd name="T35" fmla="*/ 2147483647 h 375"/>
              <a:gd name="T36" fmla="*/ 2147483647 w 750"/>
              <a:gd name="T37" fmla="*/ 2147483647 h 375"/>
              <a:gd name="T38" fmla="*/ 2147483647 w 750"/>
              <a:gd name="T39" fmla="*/ 2147483647 h 375"/>
              <a:gd name="T40" fmla="*/ 2147483647 w 750"/>
              <a:gd name="T41" fmla="*/ 0 h 375"/>
              <a:gd name="T42" fmla="*/ 2147483647 w 750"/>
              <a:gd name="T43" fmla="*/ 2147483647 h 375"/>
              <a:gd name="T44" fmla="*/ 2147483647 w 750"/>
              <a:gd name="T45" fmla="*/ 2147483647 h 375"/>
              <a:gd name="T46" fmla="*/ 2147483647 w 750"/>
              <a:gd name="T47" fmla="*/ 2147483647 h 375"/>
              <a:gd name="T48" fmla="*/ 2147483647 w 750"/>
              <a:gd name="T49" fmla="*/ 2147483647 h 375"/>
              <a:gd name="T50" fmla="*/ 2147483647 w 750"/>
              <a:gd name="T51" fmla="*/ 2147483647 h 375"/>
              <a:gd name="T52" fmla="*/ 2147483647 w 750"/>
              <a:gd name="T53" fmla="*/ 2147483647 h 375"/>
              <a:gd name="T54" fmla="*/ 2147483647 w 750"/>
              <a:gd name="T55" fmla="*/ 2147483647 h 375"/>
              <a:gd name="T56" fmla="*/ 2147483647 w 750"/>
              <a:gd name="T57" fmla="*/ 2147483647 h 375"/>
              <a:gd name="T58" fmla="*/ 2147483647 w 750"/>
              <a:gd name="T59" fmla="*/ 2147483647 h 375"/>
              <a:gd name="T60" fmla="*/ 2147483647 w 750"/>
              <a:gd name="T61" fmla="*/ 2147483647 h 375"/>
              <a:gd name="T62" fmla="*/ 2147483647 w 750"/>
              <a:gd name="T63" fmla="*/ 2147483647 h 375"/>
              <a:gd name="T64" fmla="*/ 2147483647 w 750"/>
              <a:gd name="T65" fmla="*/ 2147483647 h 375"/>
              <a:gd name="T66" fmla="*/ 2147483647 w 750"/>
              <a:gd name="T67" fmla="*/ 2147483647 h 375"/>
              <a:gd name="T68" fmla="*/ 2147483647 w 750"/>
              <a:gd name="T69" fmla="*/ 2147483647 h 375"/>
              <a:gd name="T70" fmla="*/ 0 w 750"/>
              <a:gd name="T71" fmla="*/ 2147483647 h 375"/>
              <a:gd name="T72" fmla="*/ 2147483647 w 750"/>
              <a:gd name="T73" fmla="*/ 2147483647 h 375"/>
              <a:gd name="T74" fmla="*/ 2147483647 w 750"/>
              <a:gd name="T75" fmla="*/ 2147483647 h 3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50"/>
              <a:gd name="T115" fmla="*/ 0 h 375"/>
              <a:gd name="T116" fmla="*/ 750 w 750"/>
              <a:gd name="T117" fmla="*/ 375 h 3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50" h="375">
                <a:moveTo>
                  <a:pt x="4" y="355"/>
                </a:moveTo>
                <a:lnTo>
                  <a:pt x="22" y="353"/>
                </a:lnTo>
                <a:lnTo>
                  <a:pt x="27" y="314"/>
                </a:lnTo>
                <a:lnTo>
                  <a:pt x="16" y="312"/>
                </a:lnTo>
                <a:lnTo>
                  <a:pt x="40" y="280"/>
                </a:lnTo>
                <a:lnTo>
                  <a:pt x="87" y="294"/>
                </a:lnTo>
                <a:lnTo>
                  <a:pt x="94" y="249"/>
                </a:lnTo>
                <a:lnTo>
                  <a:pt x="126" y="236"/>
                </a:lnTo>
                <a:lnTo>
                  <a:pt x="121" y="227"/>
                </a:lnTo>
                <a:lnTo>
                  <a:pt x="139" y="184"/>
                </a:lnTo>
                <a:lnTo>
                  <a:pt x="200" y="181"/>
                </a:lnTo>
                <a:lnTo>
                  <a:pt x="251" y="164"/>
                </a:lnTo>
                <a:lnTo>
                  <a:pt x="283" y="143"/>
                </a:lnTo>
                <a:lnTo>
                  <a:pt x="301" y="134"/>
                </a:lnTo>
                <a:lnTo>
                  <a:pt x="343" y="132"/>
                </a:lnTo>
                <a:lnTo>
                  <a:pt x="389" y="54"/>
                </a:lnTo>
                <a:lnTo>
                  <a:pt x="404" y="60"/>
                </a:lnTo>
                <a:lnTo>
                  <a:pt x="440" y="33"/>
                </a:lnTo>
                <a:lnTo>
                  <a:pt x="431" y="13"/>
                </a:lnTo>
                <a:lnTo>
                  <a:pt x="434" y="2"/>
                </a:lnTo>
                <a:lnTo>
                  <a:pt x="467" y="0"/>
                </a:lnTo>
                <a:lnTo>
                  <a:pt x="488" y="8"/>
                </a:lnTo>
                <a:lnTo>
                  <a:pt x="553" y="45"/>
                </a:lnTo>
                <a:lnTo>
                  <a:pt x="600" y="44"/>
                </a:lnTo>
                <a:lnTo>
                  <a:pt x="622" y="29"/>
                </a:lnTo>
                <a:lnTo>
                  <a:pt x="674" y="62"/>
                </a:lnTo>
                <a:lnTo>
                  <a:pt x="690" y="123"/>
                </a:lnTo>
                <a:lnTo>
                  <a:pt x="750" y="166"/>
                </a:lnTo>
                <a:lnTo>
                  <a:pt x="721" y="200"/>
                </a:lnTo>
                <a:lnTo>
                  <a:pt x="670" y="249"/>
                </a:lnTo>
                <a:lnTo>
                  <a:pt x="669" y="260"/>
                </a:lnTo>
                <a:lnTo>
                  <a:pt x="595" y="307"/>
                </a:lnTo>
                <a:lnTo>
                  <a:pt x="180" y="346"/>
                </a:lnTo>
                <a:lnTo>
                  <a:pt x="135" y="343"/>
                </a:lnTo>
                <a:lnTo>
                  <a:pt x="137" y="364"/>
                </a:lnTo>
                <a:lnTo>
                  <a:pt x="0" y="375"/>
                </a:lnTo>
                <a:lnTo>
                  <a:pt x="4" y="35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Freeform 1054"/>
          <p:cNvSpPr>
            <a:spLocks/>
          </p:cNvSpPr>
          <p:nvPr/>
        </p:nvSpPr>
        <p:spPr bwMode="gray">
          <a:xfrm>
            <a:off x="5348288" y="3676650"/>
            <a:ext cx="962025" cy="315913"/>
          </a:xfrm>
          <a:custGeom>
            <a:avLst/>
            <a:gdLst>
              <a:gd name="T0" fmla="*/ 2147483647 w 883"/>
              <a:gd name="T1" fmla="*/ 2147483647 h 291"/>
              <a:gd name="T2" fmla="*/ 2147483647 w 883"/>
              <a:gd name="T3" fmla="*/ 2147483647 h 291"/>
              <a:gd name="T4" fmla="*/ 2147483647 w 883"/>
              <a:gd name="T5" fmla="*/ 2147483647 h 291"/>
              <a:gd name="T6" fmla="*/ 2147483647 w 883"/>
              <a:gd name="T7" fmla="*/ 2147483647 h 291"/>
              <a:gd name="T8" fmla="*/ 2147483647 w 883"/>
              <a:gd name="T9" fmla="*/ 2147483647 h 291"/>
              <a:gd name="T10" fmla="*/ 2147483647 w 883"/>
              <a:gd name="T11" fmla="*/ 2147483647 h 291"/>
              <a:gd name="T12" fmla="*/ 2147483647 w 883"/>
              <a:gd name="T13" fmla="*/ 2147483647 h 291"/>
              <a:gd name="T14" fmla="*/ 2147483647 w 883"/>
              <a:gd name="T15" fmla="*/ 2147483647 h 291"/>
              <a:gd name="T16" fmla="*/ 2147483647 w 883"/>
              <a:gd name="T17" fmla="*/ 2147483647 h 291"/>
              <a:gd name="T18" fmla="*/ 2147483647 w 883"/>
              <a:gd name="T19" fmla="*/ 2147483647 h 291"/>
              <a:gd name="T20" fmla="*/ 2147483647 w 883"/>
              <a:gd name="T21" fmla="*/ 2147483647 h 291"/>
              <a:gd name="T22" fmla="*/ 2147483647 w 883"/>
              <a:gd name="T23" fmla="*/ 2147483647 h 291"/>
              <a:gd name="T24" fmla="*/ 2147483647 w 883"/>
              <a:gd name="T25" fmla="*/ 0 h 291"/>
              <a:gd name="T26" fmla="*/ 2147483647 w 883"/>
              <a:gd name="T27" fmla="*/ 2147483647 h 291"/>
              <a:gd name="T28" fmla="*/ 2147483647 w 883"/>
              <a:gd name="T29" fmla="*/ 2147483647 h 291"/>
              <a:gd name="T30" fmla="*/ 2147483647 w 883"/>
              <a:gd name="T31" fmla="*/ 2147483647 h 291"/>
              <a:gd name="T32" fmla="*/ 2147483647 w 883"/>
              <a:gd name="T33" fmla="*/ 2147483647 h 291"/>
              <a:gd name="T34" fmla="*/ 2147483647 w 883"/>
              <a:gd name="T35" fmla="*/ 2147483647 h 291"/>
              <a:gd name="T36" fmla="*/ 2147483647 w 883"/>
              <a:gd name="T37" fmla="*/ 2147483647 h 291"/>
              <a:gd name="T38" fmla="*/ 2147483647 w 883"/>
              <a:gd name="T39" fmla="*/ 2147483647 h 291"/>
              <a:gd name="T40" fmla="*/ 2147483647 w 883"/>
              <a:gd name="T41" fmla="*/ 2147483647 h 291"/>
              <a:gd name="T42" fmla="*/ 2147483647 w 883"/>
              <a:gd name="T43" fmla="*/ 2147483647 h 291"/>
              <a:gd name="T44" fmla="*/ 0 w 883"/>
              <a:gd name="T45" fmla="*/ 2147483647 h 291"/>
              <a:gd name="T46" fmla="*/ 2147483647 w 883"/>
              <a:gd name="T47" fmla="*/ 2147483647 h 291"/>
              <a:gd name="T48" fmla="*/ 2147483647 w 883"/>
              <a:gd name="T49" fmla="*/ 2147483647 h 29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83"/>
              <a:gd name="T76" fmla="*/ 0 h 291"/>
              <a:gd name="T77" fmla="*/ 883 w 883"/>
              <a:gd name="T78" fmla="*/ 291 h 29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83" h="291">
                <a:moveTo>
                  <a:pt x="17" y="239"/>
                </a:moveTo>
                <a:lnTo>
                  <a:pt x="11" y="236"/>
                </a:lnTo>
                <a:lnTo>
                  <a:pt x="36" y="216"/>
                </a:lnTo>
                <a:lnTo>
                  <a:pt x="62" y="171"/>
                </a:lnTo>
                <a:lnTo>
                  <a:pt x="53" y="160"/>
                </a:lnTo>
                <a:lnTo>
                  <a:pt x="65" y="138"/>
                </a:lnTo>
                <a:lnTo>
                  <a:pt x="65" y="113"/>
                </a:lnTo>
                <a:lnTo>
                  <a:pt x="83" y="95"/>
                </a:lnTo>
                <a:lnTo>
                  <a:pt x="220" y="84"/>
                </a:lnTo>
                <a:lnTo>
                  <a:pt x="218" y="63"/>
                </a:lnTo>
                <a:lnTo>
                  <a:pt x="263" y="66"/>
                </a:lnTo>
                <a:lnTo>
                  <a:pt x="678" y="27"/>
                </a:lnTo>
                <a:lnTo>
                  <a:pt x="883" y="0"/>
                </a:lnTo>
                <a:lnTo>
                  <a:pt x="847" y="70"/>
                </a:lnTo>
                <a:lnTo>
                  <a:pt x="791" y="82"/>
                </a:lnTo>
                <a:lnTo>
                  <a:pt x="764" y="118"/>
                </a:lnTo>
                <a:lnTo>
                  <a:pt x="663" y="176"/>
                </a:lnTo>
                <a:lnTo>
                  <a:pt x="658" y="198"/>
                </a:lnTo>
                <a:lnTo>
                  <a:pt x="633" y="210"/>
                </a:lnTo>
                <a:lnTo>
                  <a:pt x="633" y="239"/>
                </a:lnTo>
                <a:lnTo>
                  <a:pt x="496" y="255"/>
                </a:lnTo>
                <a:lnTo>
                  <a:pt x="222" y="279"/>
                </a:lnTo>
                <a:lnTo>
                  <a:pt x="0" y="291"/>
                </a:lnTo>
                <a:lnTo>
                  <a:pt x="17" y="239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Freeform 1055"/>
          <p:cNvSpPr>
            <a:spLocks/>
          </p:cNvSpPr>
          <p:nvPr/>
        </p:nvSpPr>
        <p:spPr bwMode="gray">
          <a:xfrm>
            <a:off x="1976438" y="1711325"/>
            <a:ext cx="752475" cy="534988"/>
          </a:xfrm>
          <a:custGeom>
            <a:avLst/>
            <a:gdLst>
              <a:gd name="T0" fmla="*/ 2147483647 w 692"/>
              <a:gd name="T1" fmla="*/ 2147483647 h 490"/>
              <a:gd name="T2" fmla="*/ 2147483647 w 692"/>
              <a:gd name="T3" fmla="*/ 2147483647 h 490"/>
              <a:gd name="T4" fmla="*/ 2147483647 w 692"/>
              <a:gd name="T5" fmla="*/ 2147483647 h 490"/>
              <a:gd name="T6" fmla="*/ 2147483647 w 692"/>
              <a:gd name="T7" fmla="*/ 2147483647 h 490"/>
              <a:gd name="T8" fmla="*/ 2147483647 w 692"/>
              <a:gd name="T9" fmla="*/ 2147483647 h 490"/>
              <a:gd name="T10" fmla="*/ 0 w 692"/>
              <a:gd name="T11" fmla="*/ 2147483647 h 490"/>
              <a:gd name="T12" fmla="*/ 2147483647 w 692"/>
              <a:gd name="T13" fmla="*/ 2147483647 h 490"/>
              <a:gd name="T14" fmla="*/ 2147483647 w 692"/>
              <a:gd name="T15" fmla="*/ 2147483647 h 490"/>
              <a:gd name="T16" fmla="*/ 2147483647 w 692"/>
              <a:gd name="T17" fmla="*/ 2147483647 h 490"/>
              <a:gd name="T18" fmla="*/ 2147483647 w 692"/>
              <a:gd name="T19" fmla="*/ 2147483647 h 490"/>
              <a:gd name="T20" fmla="*/ 2147483647 w 692"/>
              <a:gd name="T21" fmla="*/ 2147483647 h 490"/>
              <a:gd name="T22" fmla="*/ 2147483647 w 692"/>
              <a:gd name="T23" fmla="*/ 2147483647 h 490"/>
              <a:gd name="T24" fmla="*/ 2147483647 w 692"/>
              <a:gd name="T25" fmla="*/ 2147483647 h 490"/>
              <a:gd name="T26" fmla="*/ 2147483647 w 692"/>
              <a:gd name="T27" fmla="*/ 2147483647 h 490"/>
              <a:gd name="T28" fmla="*/ 2147483647 w 692"/>
              <a:gd name="T29" fmla="*/ 2147483647 h 490"/>
              <a:gd name="T30" fmla="*/ 2147483647 w 692"/>
              <a:gd name="T31" fmla="*/ 2147483647 h 490"/>
              <a:gd name="T32" fmla="*/ 2147483647 w 692"/>
              <a:gd name="T33" fmla="*/ 2147483647 h 490"/>
              <a:gd name="T34" fmla="*/ 2147483647 w 692"/>
              <a:gd name="T35" fmla="*/ 0 h 490"/>
              <a:gd name="T36" fmla="*/ 2147483647 w 692"/>
              <a:gd name="T37" fmla="*/ 2147483647 h 490"/>
              <a:gd name="T38" fmla="*/ 2147483647 w 692"/>
              <a:gd name="T39" fmla="*/ 2147483647 h 490"/>
              <a:gd name="T40" fmla="*/ 2147483647 w 692"/>
              <a:gd name="T41" fmla="*/ 2147483647 h 490"/>
              <a:gd name="T42" fmla="*/ 2147483647 w 692"/>
              <a:gd name="T43" fmla="*/ 2147483647 h 490"/>
              <a:gd name="T44" fmla="*/ 2147483647 w 692"/>
              <a:gd name="T45" fmla="*/ 2147483647 h 490"/>
              <a:gd name="T46" fmla="*/ 2147483647 w 692"/>
              <a:gd name="T47" fmla="*/ 2147483647 h 490"/>
              <a:gd name="T48" fmla="*/ 2147483647 w 692"/>
              <a:gd name="T49" fmla="*/ 2147483647 h 490"/>
              <a:gd name="T50" fmla="*/ 2147483647 w 692"/>
              <a:gd name="T51" fmla="*/ 2147483647 h 490"/>
              <a:gd name="T52" fmla="*/ 2147483647 w 692"/>
              <a:gd name="T53" fmla="*/ 2147483647 h 490"/>
              <a:gd name="T54" fmla="*/ 2147483647 w 692"/>
              <a:gd name="T55" fmla="*/ 2147483647 h 490"/>
              <a:gd name="T56" fmla="*/ 2147483647 w 692"/>
              <a:gd name="T57" fmla="*/ 2147483647 h 490"/>
              <a:gd name="T58" fmla="*/ 2147483647 w 692"/>
              <a:gd name="T59" fmla="*/ 2147483647 h 490"/>
              <a:gd name="T60" fmla="*/ 2147483647 w 692"/>
              <a:gd name="T61" fmla="*/ 2147483647 h 490"/>
              <a:gd name="T62" fmla="*/ 2147483647 w 692"/>
              <a:gd name="T63" fmla="*/ 2147483647 h 4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2"/>
              <a:gd name="T97" fmla="*/ 0 h 490"/>
              <a:gd name="T98" fmla="*/ 692 w 692"/>
              <a:gd name="T99" fmla="*/ 490 h 4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2" h="490">
                <a:moveTo>
                  <a:pt x="26" y="106"/>
                </a:moveTo>
                <a:lnTo>
                  <a:pt x="17" y="241"/>
                </a:lnTo>
                <a:lnTo>
                  <a:pt x="33" y="241"/>
                </a:lnTo>
                <a:lnTo>
                  <a:pt x="24" y="270"/>
                </a:lnTo>
                <a:lnTo>
                  <a:pt x="11" y="254"/>
                </a:lnTo>
                <a:lnTo>
                  <a:pt x="0" y="288"/>
                </a:lnTo>
                <a:lnTo>
                  <a:pt x="49" y="315"/>
                </a:lnTo>
                <a:lnTo>
                  <a:pt x="51" y="328"/>
                </a:lnTo>
                <a:lnTo>
                  <a:pt x="64" y="330"/>
                </a:lnTo>
                <a:lnTo>
                  <a:pt x="127" y="429"/>
                </a:lnTo>
                <a:lnTo>
                  <a:pt x="197" y="425"/>
                </a:lnTo>
                <a:lnTo>
                  <a:pt x="249" y="449"/>
                </a:lnTo>
                <a:lnTo>
                  <a:pt x="274" y="445"/>
                </a:lnTo>
                <a:lnTo>
                  <a:pt x="433" y="449"/>
                </a:lnTo>
                <a:lnTo>
                  <a:pt x="613" y="490"/>
                </a:lnTo>
                <a:lnTo>
                  <a:pt x="617" y="436"/>
                </a:lnTo>
                <a:lnTo>
                  <a:pt x="692" y="123"/>
                </a:lnTo>
                <a:lnTo>
                  <a:pt x="213" y="0"/>
                </a:lnTo>
                <a:lnTo>
                  <a:pt x="217" y="92"/>
                </a:lnTo>
                <a:lnTo>
                  <a:pt x="193" y="168"/>
                </a:lnTo>
                <a:lnTo>
                  <a:pt x="190" y="207"/>
                </a:lnTo>
                <a:lnTo>
                  <a:pt x="139" y="222"/>
                </a:lnTo>
                <a:lnTo>
                  <a:pt x="136" y="202"/>
                </a:lnTo>
                <a:lnTo>
                  <a:pt x="177" y="177"/>
                </a:lnTo>
                <a:lnTo>
                  <a:pt x="173" y="157"/>
                </a:lnTo>
                <a:lnTo>
                  <a:pt x="137" y="160"/>
                </a:lnTo>
                <a:lnTo>
                  <a:pt x="164" y="137"/>
                </a:lnTo>
                <a:lnTo>
                  <a:pt x="184" y="121"/>
                </a:lnTo>
                <a:lnTo>
                  <a:pt x="29" y="23"/>
                </a:lnTo>
                <a:lnTo>
                  <a:pt x="17" y="50"/>
                </a:lnTo>
                <a:lnTo>
                  <a:pt x="26" y="10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Freeform 1056"/>
          <p:cNvSpPr>
            <a:spLocks/>
          </p:cNvSpPr>
          <p:nvPr/>
        </p:nvSpPr>
        <p:spPr bwMode="gray">
          <a:xfrm>
            <a:off x="3409950" y="3770313"/>
            <a:ext cx="1573213" cy="1487487"/>
          </a:xfrm>
          <a:custGeom>
            <a:avLst/>
            <a:gdLst>
              <a:gd name="T0" fmla="*/ 0 w 1447"/>
              <a:gd name="T1" fmla="*/ 2147483647 h 1364"/>
              <a:gd name="T2" fmla="*/ 2147483647 w 1447"/>
              <a:gd name="T3" fmla="*/ 2147483647 h 1364"/>
              <a:gd name="T4" fmla="*/ 2147483647 w 1447"/>
              <a:gd name="T5" fmla="*/ 0 h 1364"/>
              <a:gd name="T6" fmla="*/ 2147483647 w 1447"/>
              <a:gd name="T7" fmla="*/ 2147483647 h 1364"/>
              <a:gd name="T8" fmla="*/ 2147483647 w 1447"/>
              <a:gd name="T9" fmla="*/ 2147483647 h 1364"/>
              <a:gd name="T10" fmla="*/ 2147483647 w 1447"/>
              <a:gd name="T11" fmla="*/ 2147483647 h 1364"/>
              <a:gd name="T12" fmla="*/ 2147483647 w 1447"/>
              <a:gd name="T13" fmla="*/ 2147483647 h 1364"/>
              <a:gd name="T14" fmla="*/ 2147483647 w 1447"/>
              <a:gd name="T15" fmla="*/ 2147483647 h 1364"/>
              <a:gd name="T16" fmla="*/ 2147483647 w 1447"/>
              <a:gd name="T17" fmla="*/ 2147483647 h 1364"/>
              <a:gd name="T18" fmla="*/ 2147483647 w 1447"/>
              <a:gd name="T19" fmla="*/ 2147483647 h 1364"/>
              <a:gd name="T20" fmla="*/ 2147483647 w 1447"/>
              <a:gd name="T21" fmla="*/ 2147483647 h 1364"/>
              <a:gd name="T22" fmla="*/ 2147483647 w 1447"/>
              <a:gd name="T23" fmla="*/ 2147483647 h 1364"/>
              <a:gd name="T24" fmla="*/ 2147483647 w 1447"/>
              <a:gd name="T25" fmla="*/ 2147483647 h 1364"/>
              <a:gd name="T26" fmla="*/ 2147483647 w 1447"/>
              <a:gd name="T27" fmla="*/ 2147483647 h 1364"/>
              <a:gd name="T28" fmla="*/ 2147483647 w 1447"/>
              <a:gd name="T29" fmla="*/ 2147483647 h 1364"/>
              <a:gd name="T30" fmla="*/ 2147483647 w 1447"/>
              <a:gd name="T31" fmla="*/ 2147483647 h 1364"/>
              <a:gd name="T32" fmla="*/ 2147483647 w 1447"/>
              <a:gd name="T33" fmla="*/ 2147483647 h 1364"/>
              <a:gd name="T34" fmla="*/ 2147483647 w 1447"/>
              <a:gd name="T35" fmla="*/ 2147483647 h 1364"/>
              <a:gd name="T36" fmla="*/ 2147483647 w 1447"/>
              <a:gd name="T37" fmla="*/ 2147483647 h 1364"/>
              <a:gd name="T38" fmla="*/ 2147483647 w 1447"/>
              <a:gd name="T39" fmla="*/ 2147483647 h 1364"/>
              <a:gd name="T40" fmla="*/ 2147483647 w 1447"/>
              <a:gd name="T41" fmla="*/ 2147483647 h 1364"/>
              <a:gd name="T42" fmla="*/ 2147483647 w 1447"/>
              <a:gd name="T43" fmla="*/ 2147483647 h 1364"/>
              <a:gd name="T44" fmla="*/ 2147483647 w 1447"/>
              <a:gd name="T45" fmla="*/ 2147483647 h 1364"/>
              <a:gd name="T46" fmla="*/ 2147483647 w 1447"/>
              <a:gd name="T47" fmla="*/ 2147483647 h 1364"/>
              <a:gd name="T48" fmla="*/ 2147483647 w 1447"/>
              <a:gd name="T49" fmla="*/ 2147483647 h 1364"/>
              <a:gd name="T50" fmla="*/ 2147483647 w 1447"/>
              <a:gd name="T51" fmla="*/ 2147483647 h 1364"/>
              <a:gd name="T52" fmla="*/ 2147483647 w 1447"/>
              <a:gd name="T53" fmla="*/ 2147483647 h 1364"/>
              <a:gd name="T54" fmla="*/ 2147483647 w 1447"/>
              <a:gd name="T55" fmla="*/ 2147483647 h 1364"/>
              <a:gd name="T56" fmla="*/ 2147483647 w 1447"/>
              <a:gd name="T57" fmla="*/ 2147483647 h 1364"/>
              <a:gd name="T58" fmla="*/ 2147483647 w 1447"/>
              <a:gd name="T59" fmla="*/ 2147483647 h 1364"/>
              <a:gd name="T60" fmla="*/ 2147483647 w 1447"/>
              <a:gd name="T61" fmla="*/ 2147483647 h 1364"/>
              <a:gd name="T62" fmla="*/ 2147483647 w 1447"/>
              <a:gd name="T63" fmla="*/ 2147483647 h 1364"/>
              <a:gd name="T64" fmla="*/ 2147483647 w 1447"/>
              <a:gd name="T65" fmla="*/ 2147483647 h 1364"/>
              <a:gd name="T66" fmla="*/ 2147483647 w 1447"/>
              <a:gd name="T67" fmla="*/ 2147483647 h 1364"/>
              <a:gd name="T68" fmla="*/ 2147483647 w 1447"/>
              <a:gd name="T69" fmla="*/ 2147483647 h 1364"/>
              <a:gd name="T70" fmla="*/ 2147483647 w 1447"/>
              <a:gd name="T71" fmla="*/ 2147483647 h 1364"/>
              <a:gd name="T72" fmla="*/ 2147483647 w 1447"/>
              <a:gd name="T73" fmla="*/ 2147483647 h 1364"/>
              <a:gd name="T74" fmla="*/ 2147483647 w 1447"/>
              <a:gd name="T75" fmla="*/ 2147483647 h 1364"/>
              <a:gd name="T76" fmla="*/ 2147483647 w 1447"/>
              <a:gd name="T77" fmla="*/ 2147483647 h 1364"/>
              <a:gd name="T78" fmla="*/ 2147483647 w 1447"/>
              <a:gd name="T79" fmla="*/ 2147483647 h 1364"/>
              <a:gd name="T80" fmla="*/ 2147483647 w 1447"/>
              <a:gd name="T81" fmla="*/ 2147483647 h 1364"/>
              <a:gd name="T82" fmla="*/ 2147483647 w 1447"/>
              <a:gd name="T83" fmla="*/ 2147483647 h 1364"/>
              <a:gd name="T84" fmla="*/ 2147483647 w 1447"/>
              <a:gd name="T85" fmla="*/ 2147483647 h 1364"/>
              <a:gd name="T86" fmla="*/ 2147483647 w 1447"/>
              <a:gd name="T87" fmla="*/ 2147483647 h 1364"/>
              <a:gd name="T88" fmla="*/ 2147483647 w 1447"/>
              <a:gd name="T89" fmla="*/ 2147483647 h 1364"/>
              <a:gd name="T90" fmla="*/ 2147483647 w 1447"/>
              <a:gd name="T91" fmla="*/ 2147483647 h 1364"/>
              <a:gd name="T92" fmla="*/ 2147483647 w 1447"/>
              <a:gd name="T93" fmla="*/ 2147483647 h 1364"/>
              <a:gd name="T94" fmla="*/ 2147483647 w 1447"/>
              <a:gd name="T95" fmla="*/ 2147483647 h 1364"/>
              <a:gd name="T96" fmla="*/ 2147483647 w 1447"/>
              <a:gd name="T97" fmla="*/ 2147483647 h 1364"/>
              <a:gd name="T98" fmla="*/ 2147483647 w 1447"/>
              <a:gd name="T99" fmla="*/ 2147483647 h 1364"/>
              <a:gd name="T100" fmla="*/ 0 w 1447"/>
              <a:gd name="T101" fmla="*/ 2147483647 h 1364"/>
              <a:gd name="T102" fmla="*/ 0 w 1447"/>
              <a:gd name="T103" fmla="*/ 2147483647 h 13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47"/>
              <a:gd name="T157" fmla="*/ 0 h 1364"/>
              <a:gd name="T158" fmla="*/ 1447 w 1447"/>
              <a:gd name="T159" fmla="*/ 1364 h 13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47" h="1364">
                <a:moveTo>
                  <a:pt x="0" y="533"/>
                </a:moveTo>
                <a:lnTo>
                  <a:pt x="393" y="569"/>
                </a:lnTo>
                <a:lnTo>
                  <a:pt x="447" y="0"/>
                </a:lnTo>
                <a:lnTo>
                  <a:pt x="761" y="18"/>
                </a:lnTo>
                <a:lnTo>
                  <a:pt x="750" y="263"/>
                </a:lnTo>
                <a:lnTo>
                  <a:pt x="781" y="288"/>
                </a:lnTo>
                <a:lnTo>
                  <a:pt x="809" y="288"/>
                </a:lnTo>
                <a:lnTo>
                  <a:pt x="833" y="312"/>
                </a:lnTo>
                <a:lnTo>
                  <a:pt x="880" y="322"/>
                </a:lnTo>
                <a:lnTo>
                  <a:pt x="975" y="364"/>
                </a:lnTo>
                <a:lnTo>
                  <a:pt x="991" y="346"/>
                </a:lnTo>
                <a:lnTo>
                  <a:pt x="1053" y="382"/>
                </a:lnTo>
                <a:lnTo>
                  <a:pt x="1134" y="380"/>
                </a:lnTo>
                <a:lnTo>
                  <a:pt x="1190" y="364"/>
                </a:lnTo>
                <a:lnTo>
                  <a:pt x="1267" y="349"/>
                </a:lnTo>
                <a:lnTo>
                  <a:pt x="1337" y="387"/>
                </a:lnTo>
                <a:lnTo>
                  <a:pt x="1348" y="400"/>
                </a:lnTo>
                <a:lnTo>
                  <a:pt x="1386" y="400"/>
                </a:lnTo>
                <a:lnTo>
                  <a:pt x="1393" y="602"/>
                </a:lnTo>
                <a:lnTo>
                  <a:pt x="1447" y="701"/>
                </a:lnTo>
                <a:lnTo>
                  <a:pt x="1427" y="778"/>
                </a:lnTo>
                <a:lnTo>
                  <a:pt x="1431" y="843"/>
                </a:lnTo>
                <a:lnTo>
                  <a:pt x="1408" y="875"/>
                </a:lnTo>
                <a:lnTo>
                  <a:pt x="1417" y="886"/>
                </a:lnTo>
                <a:lnTo>
                  <a:pt x="1357" y="904"/>
                </a:lnTo>
                <a:lnTo>
                  <a:pt x="1310" y="910"/>
                </a:lnTo>
                <a:lnTo>
                  <a:pt x="1319" y="875"/>
                </a:lnTo>
                <a:lnTo>
                  <a:pt x="1294" y="895"/>
                </a:lnTo>
                <a:lnTo>
                  <a:pt x="1296" y="935"/>
                </a:lnTo>
                <a:lnTo>
                  <a:pt x="1263" y="976"/>
                </a:lnTo>
                <a:lnTo>
                  <a:pt x="1092" y="1063"/>
                </a:lnTo>
                <a:lnTo>
                  <a:pt x="1038" y="1119"/>
                </a:lnTo>
                <a:lnTo>
                  <a:pt x="988" y="1239"/>
                </a:lnTo>
                <a:lnTo>
                  <a:pt x="1029" y="1364"/>
                </a:lnTo>
                <a:lnTo>
                  <a:pt x="990" y="1364"/>
                </a:lnTo>
                <a:lnTo>
                  <a:pt x="804" y="1299"/>
                </a:lnTo>
                <a:lnTo>
                  <a:pt x="784" y="1245"/>
                </a:lnTo>
                <a:lnTo>
                  <a:pt x="764" y="1221"/>
                </a:lnTo>
                <a:lnTo>
                  <a:pt x="759" y="1149"/>
                </a:lnTo>
                <a:lnTo>
                  <a:pt x="723" y="1124"/>
                </a:lnTo>
                <a:lnTo>
                  <a:pt x="624" y="933"/>
                </a:lnTo>
                <a:lnTo>
                  <a:pt x="575" y="897"/>
                </a:lnTo>
                <a:lnTo>
                  <a:pt x="561" y="866"/>
                </a:lnTo>
                <a:lnTo>
                  <a:pt x="415" y="859"/>
                </a:lnTo>
                <a:lnTo>
                  <a:pt x="337" y="949"/>
                </a:lnTo>
                <a:lnTo>
                  <a:pt x="206" y="856"/>
                </a:lnTo>
                <a:lnTo>
                  <a:pt x="166" y="726"/>
                </a:lnTo>
                <a:lnTo>
                  <a:pt x="40" y="605"/>
                </a:lnTo>
                <a:lnTo>
                  <a:pt x="26" y="565"/>
                </a:lnTo>
                <a:lnTo>
                  <a:pt x="8" y="560"/>
                </a:lnTo>
                <a:lnTo>
                  <a:pt x="0" y="53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Freeform 1057"/>
          <p:cNvSpPr>
            <a:spLocks/>
          </p:cNvSpPr>
          <p:nvPr/>
        </p:nvSpPr>
        <p:spPr bwMode="gray">
          <a:xfrm>
            <a:off x="4918075" y="4275138"/>
            <a:ext cx="642938" cy="546100"/>
          </a:xfrm>
          <a:custGeom>
            <a:avLst/>
            <a:gdLst>
              <a:gd name="T0" fmla="*/ 0 w 591"/>
              <a:gd name="T1" fmla="*/ 2147483647 h 501"/>
              <a:gd name="T2" fmla="*/ 2147483647 w 591"/>
              <a:gd name="T3" fmla="*/ 2147483647 h 501"/>
              <a:gd name="T4" fmla="*/ 2147483647 w 591"/>
              <a:gd name="T5" fmla="*/ 2147483647 h 501"/>
              <a:gd name="T6" fmla="*/ 2147483647 w 591"/>
              <a:gd name="T7" fmla="*/ 2147483647 h 501"/>
              <a:gd name="T8" fmla="*/ 2147483647 w 591"/>
              <a:gd name="T9" fmla="*/ 2147483647 h 501"/>
              <a:gd name="T10" fmla="*/ 2147483647 w 591"/>
              <a:gd name="T11" fmla="*/ 2147483647 h 501"/>
              <a:gd name="T12" fmla="*/ 2147483647 w 591"/>
              <a:gd name="T13" fmla="*/ 2147483647 h 501"/>
              <a:gd name="T14" fmla="*/ 2147483647 w 591"/>
              <a:gd name="T15" fmla="*/ 2147483647 h 501"/>
              <a:gd name="T16" fmla="*/ 2147483647 w 591"/>
              <a:gd name="T17" fmla="*/ 2147483647 h 501"/>
              <a:gd name="T18" fmla="*/ 2147483647 w 591"/>
              <a:gd name="T19" fmla="*/ 2147483647 h 501"/>
              <a:gd name="T20" fmla="*/ 2147483647 w 591"/>
              <a:gd name="T21" fmla="*/ 2147483647 h 501"/>
              <a:gd name="T22" fmla="*/ 2147483647 w 591"/>
              <a:gd name="T23" fmla="*/ 2147483647 h 501"/>
              <a:gd name="T24" fmla="*/ 2147483647 w 591"/>
              <a:gd name="T25" fmla="*/ 2147483647 h 501"/>
              <a:gd name="T26" fmla="*/ 2147483647 w 591"/>
              <a:gd name="T27" fmla="*/ 2147483647 h 501"/>
              <a:gd name="T28" fmla="*/ 2147483647 w 591"/>
              <a:gd name="T29" fmla="*/ 2147483647 h 501"/>
              <a:gd name="T30" fmla="*/ 2147483647 w 591"/>
              <a:gd name="T31" fmla="*/ 2147483647 h 501"/>
              <a:gd name="T32" fmla="*/ 2147483647 w 591"/>
              <a:gd name="T33" fmla="*/ 2147483647 h 501"/>
              <a:gd name="T34" fmla="*/ 2147483647 w 591"/>
              <a:gd name="T35" fmla="*/ 2147483647 h 501"/>
              <a:gd name="T36" fmla="*/ 2147483647 w 591"/>
              <a:gd name="T37" fmla="*/ 2147483647 h 501"/>
              <a:gd name="T38" fmla="*/ 2147483647 w 591"/>
              <a:gd name="T39" fmla="*/ 2147483647 h 501"/>
              <a:gd name="T40" fmla="*/ 2147483647 w 591"/>
              <a:gd name="T41" fmla="*/ 2147483647 h 501"/>
              <a:gd name="T42" fmla="*/ 2147483647 w 591"/>
              <a:gd name="T43" fmla="*/ 2147483647 h 501"/>
              <a:gd name="T44" fmla="*/ 2147483647 w 591"/>
              <a:gd name="T45" fmla="*/ 2147483647 h 501"/>
              <a:gd name="T46" fmla="*/ 2147483647 w 591"/>
              <a:gd name="T47" fmla="*/ 2147483647 h 501"/>
              <a:gd name="T48" fmla="*/ 2147483647 w 591"/>
              <a:gd name="T49" fmla="*/ 2147483647 h 501"/>
              <a:gd name="T50" fmla="*/ 2147483647 w 591"/>
              <a:gd name="T51" fmla="*/ 2147483647 h 501"/>
              <a:gd name="T52" fmla="*/ 2147483647 w 591"/>
              <a:gd name="T53" fmla="*/ 2147483647 h 501"/>
              <a:gd name="T54" fmla="*/ 2147483647 w 591"/>
              <a:gd name="T55" fmla="*/ 2147483647 h 501"/>
              <a:gd name="T56" fmla="*/ 2147483647 w 591"/>
              <a:gd name="T57" fmla="*/ 2147483647 h 501"/>
              <a:gd name="T58" fmla="*/ 2147483647 w 591"/>
              <a:gd name="T59" fmla="*/ 2147483647 h 501"/>
              <a:gd name="T60" fmla="*/ 2147483647 w 591"/>
              <a:gd name="T61" fmla="*/ 2147483647 h 501"/>
              <a:gd name="T62" fmla="*/ 2147483647 w 591"/>
              <a:gd name="T63" fmla="*/ 2147483647 h 501"/>
              <a:gd name="T64" fmla="*/ 2147483647 w 591"/>
              <a:gd name="T65" fmla="*/ 2147483647 h 501"/>
              <a:gd name="T66" fmla="*/ 2147483647 w 591"/>
              <a:gd name="T67" fmla="*/ 2147483647 h 501"/>
              <a:gd name="T68" fmla="*/ 2147483647 w 591"/>
              <a:gd name="T69" fmla="*/ 2147483647 h 501"/>
              <a:gd name="T70" fmla="*/ 2147483647 w 591"/>
              <a:gd name="T71" fmla="*/ 2147483647 h 501"/>
              <a:gd name="T72" fmla="*/ 2147483647 w 591"/>
              <a:gd name="T73" fmla="*/ 2147483647 h 501"/>
              <a:gd name="T74" fmla="*/ 2147483647 w 591"/>
              <a:gd name="T75" fmla="*/ 0 h 501"/>
              <a:gd name="T76" fmla="*/ 0 w 591"/>
              <a:gd name="T77" fmla="*/ 2147483647 h 501"/>
              <a:gd name="T78" fmla="*/ 0 w 591"/>
              <a:gd name="T79" fmla="*/ 2147483647 h 501"/>
              <a:gd name="T80" fmla="*/ 0 w 591"/>
              <a:gd name="T81" fmla="*/ 2147483647 h 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1"/>
              <a:gd name="T124" fmla="*/ 0 h 501"/>
              <a:gd name="T125" fmla="*/ 591 w 591"/>
              <a:gd name="T126" fmla="*/ 501 h 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1" h="501">
                <a:moveTo>
                  <a:pt x="0" y="3"/>
                </a:moveTo>
                <a:lnTo>
                  <a:pt x="5" y="139"/>
                </a:lnTo>
                <a:lnTo>
                  <a:pt x="59" y="238"/>
                </a:lnTo>
                <a:lnTo>
                  <a:pt x="39" y="315"/>
                </a:lnTo>
                <a:lnTo>
                  <a:pt x="43" y="380"/>
                </a:lnTo>
                <a:lnTo>
                  <a:pt x="20" y="412"/>
                </a:lnTo>
                <a:lnTo>
                  <a:pt x="29" y="423"/>
                </a:lnTo>
                <a:lnTo>
                  <a:pt x="108" y="414"/>
                </a:lnTo>
                <a:lnTo>
                  <a:pt x="205" y="439"/>
                </a:lnTo>
                <a:lnTo>
                  <a:pt x="238" y="414"/>
                </a:lnTo>
                <a:lnTo>
                  <a:pt x="333" y="454"/>
                </a:lnTo>
                <a:lnTo>
                  <a:pt x="340" y="475"/>
                </a:lnTo>
                <a:lnTo>
                  <a:pt x="376" y="492"/>
                </a:lnTo>
                <a:lnTo>
                  <a:pt x="396" y="472"/>
                </a:lnTo>
                <a:lnTo>
                  <a:pt x="441" y="490"/>
                </a:lnTo>
                <a:lnTo>
                  <a:pt x="470" y="475"/>
                </a:lnTo>
                <a:lnTo>
                  <a:pt x="465" y="447"/>
                </a:lnTo>
                <a:lnTo>
                  <a:pt x="542" y="472"/>
                </a:lnTo>
                <a:lnTo>
                  <a:pt x="538" y="501"/>
                </a:lnTo>
                <a:lnTo>
                  <a:pt x="591" y="465"/>
                </a:lnTo>
                <a:lnTo>
                  <a:pt x="544" y="459"/>
                </a:lnTo>
                <a:lnTo>
                  <a:pt x="510" y="421"/>
                </a:lnTo>
                <a:lnTo>
                  <a:pt x="553" y="375"/>
                </a:lnTo>
                <a:lnTo>
                  <a:pt x="553" y="347"/>
                </a:lnTo>
                <a:lnTo>
                  <a:pt x="504" y="387"/>
                </a:lnTo>
                <a:lnTo>
                  <a:pt x="481" y="375"/>
                </a:lnTo>
                <a:lnTo>
                  <a:pt x="501" y="353"/>
                </a:lnTo>
                <a:lnTo>
                  <a:pt x="447" y="369"/>
                </a:lnTo>
                <a:lnTo>
                  <a:pt x="412" y="355"/>
                </a:lnTo>
                <a:lnTo>
                  <a:pt x="421" y="331"/>
                </a:lnTo>
                <a:lnTo>
                  <a:pt x="513" y="347"/>
                </a:lnTo>
                <a:lnTo>
                  <a:pt x="477" y="288"/>
                </a:lnTo>
                <a:lnTo>
                  <a:pt x="483" y="245"/>
                </a:lnTo>
                <a:lnTo>
                  <a:pt x="274" y="254"/>
                </a:lnTo>
                <a:lnTo>
                  <a:pt x="299" y="160"/>
                </a:lnTo>
                <a:lnTo>
                  <a:pt x="335" y="113"/>
                </a:lnTo>
                <a:lnTo>
                  <a:pt x="324" y="101"/>
                </a:lnTo>
                <a:lnTo>
                  <a:pt x="310" y="0"/>
                </a:lnTo>
                <a:lnTo>
                  <a:pt x="0" y="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Freeform 1058"/>
          <p:cNvSpPr>
            <a:spLocks/>
          </p:cNvSpPr>
          <p:nvPr/>
        </p:nvSpPr>
        <p:spPr bwMode="gray">
          <a:xfrm>
            <a:off x="5245100" y="2249488"/>
            <a:ext cx="639763" cy="320675"/>
          </a:xfrm>
          <a:custGeom>
            <a:avLst/>
            <a:gdLst>
              <a:gd name="T0" fmla="*/ 2147483647 w 589"/>
              <a:gd name="T1" fmla="*/ 2147483647 h 293"/>
              <a:gd name="T2" fmla="*/ 2147483647 w 589"/>
              <a:gd name="T3" fmla="*/ 2147483647 h 293"/>
              <a:gd name="T4" fmla="*/ 2147483647 w 589"/>
              <a:gd name="T5" fmla="*/ 2147483647 h 293"/>
              <a:gd name="T6" fmla="*/ 2147483647 w 589"/>
              <a:gd name="T7" fmla="*/ 2147483647 h 293"/>
              <a:gd name="T8" fmla="*/ 2147483647 w 589"/>
              <a:gd name="T9" fmla="*/ 2147483647 h 293"/>
              <a:gd name="T10" fmla="*/ 2147483647 w 589"/>
              <a:gd name="T11" fmla="*/ 2147483647 h 293"/>
              <a:gd name="T12" fmla="*/ 2147483647 w 589"/>
              <a:gd name="T13" fmla="*/ 2147483647 h 293"/>
              <a:gd name="T14" fmla="*/ 2147483647 w 589"/>
              <a:gd name="T15" fmla="*/ 2147483647 h 293"/>
              <a:gd name="T16" fmla="*/ 2147483647 w 589"/>
              <a:gd name="T17" fmla="*/ 2147483647 h 293"/>
              <a:gd name="T18" fmla="*/ 2147483647 w 589"/>
              <a:gd name="T19" fmla="*/ 2147483647 h 293"/>
              <a:gd name="T20" fmla="*/ 2147483647 w 589"/>
              <a:gd name="T21" fmla="*/ 2147483647 h 293"/>
              <a:gd name="T22" fmla="*/ 2147483647 w 589"/>
              <a:gd name="T23" fmla="*/ 2147483647 h 293"/>
              <a:gd name="T24" fmla="*/ 2147483647 w 589"/>
              <a:gd name="T25" fmla="*/ 2147483647 h 293"/>
              <a:gd name="T26" fmla="*/ 2147483647 w 589"/>
              <a:gd name="T27" fmla="*/ 2147483647 h 293"/>
              <a:gd name="T28" fmla="*/ 2147483647 w 589"/>
              <a:gd name="T29" fmla="*/ 2147483647 h 293"/>
              <a:gd name="T30" fmla="*/ 2147483647 w 589"/>
              <a:gd name="T31" fmla="*/ 2147483647 h 293"/>
              <a:gd name="T32" fmla="*/ 2147483647 w 589"/>
              <a:gd name="T33" fmla="*/ 2147483647 h 293"/>
              <a:gd name="T34" fmla="*/ 2147483647 w 589"/>
              <a:gd name="T35" fmla="*/ 2147483647 h 293"/>
              <a:gd name="T36" fmla="*/ 2147483647 w 589"/>
              <a:gd name="T37" fmla="*/ 2147483647 h 293"/>
              <a:gd name="T38" fmla="*/ 2147483647 w 589"/>
              <a:gd name="T39" fmla="*/ 2147483647 h 293"/>
              <a:gd name="T40" fmla="*/ 2147483647 w 589"/>
              <a:gd name="T41" fmla="*/ 2147483647 h 293"/>
              <a:gd name="T42" fmla="*/ 2147483647 w 589"/>
              <a:gd name="T43" fmla="*/ 2147483647 h 293"/>
              <a:gd name="T44" fmla="*/ 2147483647 w 589"/>
              <a:gd name="T45" fmla="*/ 2147483647 h 293"/>
              <a:gd name="T46" fmla="*/ 2147483647 w 589"/>
              <a:gd name="T47" fmla="*/ 0 h 293"/>
              <a:gd name="T48" fmla="*/ 2147483647 w 589"/>
              <a:gd name="T49" fmla="*/ 2147483647 h 293"/>
              <a:gd name="T50" fmla="*/ 2147483647 w 589"/>
              <a:gd name="T51" fmla="*/ 2147483647 h 293"/>
              <a:gd name="T52" fmla="*/ 2147483647 w 589"/>
              <a:gd name="T53" fmla="*/ 2147483647 h 293"/>
              <a:gd name="T54" fmla="*/ 0 w 589"/>
              <a:gd name="T55" fmla="*/ 2147483647 h 293"/>
              <a:gd name="T56" fmla="*/ 2147483647 w 589"/>
              <a:gd name="T57" fmla="*/ 2147483647 h 293"/>
              <a:gd name="T58" fmla="*/ 2147483647 w 589"/>
              <a:gd name="T59" fmla="*/ 2147483647 h 2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9"/>
              <a:gd name="T91" fmla="*/ 0 h 293"/>
              <a:gd name="T92" fmla="*/ 589 w 589"/>
              <a:gd name="T93" fmla="*/ 293 h 2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9" h="293">
                <a:moveTo>
                  <a:pt x="212" y="192"/>
                </a:moveTo>
                <a:lnTo>
                  <a:pt x="219" y="210"/>
                </a:lnTo>
                <a:lnTo>
                  <a:pt x="239" y="216"/>
                </a:lnTo>
                <a:lnTo>
                  <a:pt x="268" y="293"/>
                </a:lnTo>
                <a:lnTo>
                  <a:pt x="320" y="187"/>
                </a:lnTo>
                <a:lnTo>
                  <a:pt x="347" y="191"/>
                </a:lnTo>
                <a:lnTo>
                  <a:pt x="382" y="174"/>
                </a:lnTo>
                <a:lnTo>
                  <a:pt x="437" y="174"/>
                </a:lnTo>
                <a:lnTo>
                  <a:pt x="457" y="149"/>
                </a:lnTo>
                <a:lnTo>
                  <a:pt x="567" y="153"/>
                </a:lnTo>
                <a:lnTo>
                  <a:pt x="589" y="137"/>
                </a:lnTo>
                <a:lnTo>
                  <a:pt x="553" y="95"/>
                </a:lnTo>
                <a:lnTo>
                  <a:pt x="486" y="97"/>
                </a:lnTo>
                <a:lnTo>
                  <a:pt x="432" y="90"/>
                </a:lnTo>
                <a:lnTo>
                  <a:pt x="364" y="90"/>
                </a:lnTo>
                <a:lnTo>
                  <a:pt x="340" y="124"/>
                </a:lnTo>
                <a:lnTo>
                  <a:pt x="306" y="104"/>
                </a:lnTo>
                <a:lnTo>
                  <a:pt x="270" y="108"/>
                </a:lnTo>
                <a:lnTo>
                  <a:pt x="257" y="72"/>
                </a:lnTo>
                <a:lnTo>
                  <a:pt x="180" y="66"/>
                </a:lnTo>
                <a:lnTo>
                  <a:pt x="171" y="54"/>
                </a:lnTo>
                <a:lnTo>
                  <a:pt x="205" y="16"/>
                </a:lnTo>
                <a:lnTo>
                  <a:pt x="234" y="14"/>
                </a:lnTo>
                <a:lnTo>
                  <a:pt x="205" y="0"/>
                </a:lnTo>
                <a:lnTo>
                  <a:pt x="162" y="10"/>
                </a:lnTo>
                <a:lnTo>
                  <a:pt x="90" y="82"/>
                </a:lnTo>
                <a:lnTo>
                  <a:pt x="54" y="90"/>
                </a:lnTo>
                <a:lnTo>
                  <a:pt x="0" y="126"/>
                </a:lnTo>
                <a:lnTo>
                  <a:pt x="212" y="19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Freeform 1059"/>
          <p:cNvSpPr>
            <a:spLocks/>
          </p:cNvSpPr>
          <p:nvPr/>
        </p:nvSpPr>
        <p:spPr bwMode="gray">
          <a:xfrm>
            <a:off x="5657850" y="2449513"/>
            <a:ext cx="434975" cy="576262"/>
          </a:xfrm>
          <a:custGeom>
            <a:avLst/>
            <a:gdLst>
              <a:gd name="T0" fmla="*/ 2147483647 w 400"/>
              <a:gd name="T1" fmla="*/ 2147483647 h 529"/>
              <a:gd name="T2" fmla="*/ 2147483647 w 400"/>
              <a:gd name="T3" fmla="*/ 2147483647 h 529"/>
              <a:gd name="T4" fmla="*/ 2147483647 w 400"/>
              <a:gd name="T5" fmla="*/ 2147483647 h 529"/>
              <a:gd name="T6" fmla="*/ 2147483647 w 400"/>
              <a:gd name="T7" fmla="*/ 2147483647 h 529"/>
              <a:gd name="T8" fmla="*/ 2147483647 w 400"/>
              <a:gd name="T9" fmla="*/ 2147483647 h 529"/>
              <a:gd name="T10" fmla="*/ 2147483647 w 400"/>
              <a:gd name="T11" fmla="*/ 2147483647 h 529"/>
              <a:gd name="T12" fmla="*/ 2147483647 w 400"/>
              <a:gd name="T13" fmla="*/ 2147483647 h 529"/>
              <a:gd name="T14" fmla="*/ 2147483647 w 400"/>
              <a:gd name="T15" fmla="*/ 2147483647 h 529"/>
              <a:gd name="T16" fmla="*/ 2147483647 w 400"/>
              <a:gd name="T17" fmla="*/ 2147483647 h 529"/>
              <a:gd name="T18" fmla="*/ 2147483647 w 400"/>
              <a:gd name="T19" fmla="*/ 2147483647 h 529"/>
              <a:gd name="T20" fmla="*/ 2147483647 w 400"/>
              <a:gd name="T21" fmla="*/ 0 h 529"/>
              <a:gd name="T22" fmla="*/ 2147483647 w 400"/>
              <a:gd name="T23" fmla="*/ 2147483647 h 529"/>
              <a:gd name="T24" fmla="*/ 2147483647 w 400"/>
              <a:gd name="T25" fmla="*/ 2147483647 h 529"/>
              <a:gd name="T26" fmla="*/ 2147483647 w 400"/>
              <a:gd name="T27" fmla="*/ 2147483647 h 529"/>
              <a:gd name="T28" fmla="*/ 2147483647 w 400"/>
              <a:gd name="T29" fmla="*/ 2147483647 h 529"/>
              <a:gd name="T30" fmla="*/ 2147483647 w 400"/>
              <a:gd name="T31" fmla="*/ 2147483647 h 529"/>
              <a:gd name="T32" fmla="*/ 2147483647 w 400"/>
              <a:gd name="T33" fmla="*/ 2147483647 h 529"/>
              <a:gd name="T34" fmla="*/ 2147483647 w 400"/>
              <a:gd name="T35" fmla="*/ 2147483647 h 529"/>
              <a:gd name="T36" fmla="*/ 2147483647 w 400"/>
              <a:gd name="T37" fmla="*/ 2147483647 h 529"/>
              <a:gd name="T38" fmla="*/ 2147483647 w 400"/>
              <a:gd name="T39" fmla="*/ 2147483647 h 529"/>
              <a:gd name="T40" fmla="*/ 2147483647 w 400"/>
              <a:gd name="T41" fmla="*/ 2147483647 h 529"/>
              <a:gd name="T42" fmla="*/ 2147483647 w 400"/>
              <a:gd name="T43" fmla="*/ 2147483647 h 529"/>
              <a:gd name="T44" fmla="*/ 2147483647 w 400"/>
              <a:gd name="T45" fmla="*/ 2147483647 h 529"/>
              <a:gd name="T46" fmla="*/ 2147483647 w 400"/>
              <a:gd name="T47" fmla="*/ 2147483647 h 529"/>
              <a:gd name="T48" fmla="*/ 2147483647 w 400"/>
              <a:gd name="T49" fmla="*/ 2147483647 h 529"/>
              <a:gd name="T50" fmla="*/ 2147483647 w 400"/>
              <a:gd name="T51" fmla="*/ 2147483647 h 529"/>
              <a:gd name="T52" fmla="*/ 2147483647 w 400"/>
              <a:gd name="T53" fmla="*/ 2147483647 h 529"/>
              <a:gd name="T54" fmla="*/ 2147483647 w 400"/>
              <a:gd name="T55" fmla="*/ 2147483647 h 529"/>
              <a:gd name="T56" fmla="*/ 2147483647 w 400"/>
              <a:gd name="T57" fmla="*/ 2147483647 h 529"/>
              <a:gd name="T58" fmla="*/ 0 w 400"/>
              <a:gd name="T59" fmla="*/ 2147483647 h 529"/>
              <a:gd name="T60" fmla="*/ 2147483647 w 400"/>
              <a:gd name="T61" fmla="*/ 2147483647 h 529"/>
              <a:gd name="T62" fmla="*/ 2147483647 w 400"/>
              <a:gd name="T63" fmla="*/ 2147483647 h 52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0"/>
              <a:gd name="T97" fmla="*/ 0 h 529"/>
              <a:gd name="T98" fmla="*/ 400 w 400"/>
              <a:gd name="T99" fmla="*/ 529 h 52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0" h="529">
                <a:moveTo>
                  <a:pt x="45" y="439"/>
                </a:moveTo>
                <a:lnTo>
                  <a:pt x="39" y="351"/>
                </a:lnTo>
                <a:lnTo>
                  <a:pt x="5" y="286"/>
                </a:lnTo>
                <a:lnTo>
                  <a:pt x="20" y="151"/>
                </a:lnTo>
                <a:lnTo>
                  <a:pt x="77" y="81"/>
                </a:lnTo>
                <a:lnTo>
                  <a:pt x="74" y="133"/>
                </a:lnTo>
                <a:lnTo>
                  <a:pt x="92" y="122"/>
                </a:lnTo>
                <a:lnTo>
                  <a:pt x="92" y="79"/>
                </a:lnTo>
                <a:lnTo>
                  <a:pt x="113" y="54"/>
                </a:lnTo>
                <a:lnTo>
                  <a:pt x="121" y="7"/>
                </a:lnTo>
                <a:lnTo>
                  <a:pt x="140" y="0"/>
                </a:lnTo>
                <a:lnTo>
                  <a:pt x="261" y="41"/>
                </a:lnTo>
                <a:lnTo>
                  <a:pt x="272" y="75"/>
                </a:lnTo>
                <a:lnTo>
                  <a:pt x="288" y="108"/>
                </a:lnTo>
                <a:lnTo>
                  <a:pt x="292" y="165"/>
                </a:lnTo>
                <a:lnTo>
                  <a:pt x="250" y="216"/>
                </a:lnTo>
                <a:lnTo>
                  <a:pt x="248" y="254"/>
                </a:lnTo>
                <a:lnTo>
                  <a:pt x="272" y="266"/>
                </a:lnTo>
                <a:lnTo>
                  <a:pt x="304" y="214"/>
                </a:lnTo>
                <a:lnTo>
                  <a:pt x="337" y="196"/>
                </a:lnTo>
                <a:lnTo>
                  <a:pt x="358" y="207"/>
                </a:lnTo>
                <a:lnTo>
                  <a:pt x="400" y="324"/>
                </a:lnTo>
                <a:lnTo>
                  <a:pt x="371" y="374"/>
                </a:lnTo>
                <a:lnTo>
                  <a:pt x="364" y="410"/>
                </a:lnTo>
                <a:lnTo>
                  <a:pt x="348" y="421"/>
                </a:lnTo>
                <a:lnTo>
                  <a:pt x="348" y="453"/>
                </a:lnTo>
                <a:lnTo>
                  <a:pt x="326" y="497"/>
                </a:lnTo>
                <a:lnTo>
                  <a:pt x="194" y="515"/>
                </a:lnTo>
                <a:lnTo>
                  <a:pt x="191" y="508"/>
                </a:lnTo>
                <a:lnTo>
                  <a:pt x="0" y="529"/>
                </a:lnTo>
                <a:lnTo>
                  <a:pt x="45" y="439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Freeform 1060"/>
          <p:cNvSpPr>
            <a:spLocks/>
          </p:cNvSpPr>
          <p:nvPr/>
        </p:nvSpPr>
        <p:spPr bwMode="gray">
          <a:xfrm>
            <a:off x="5216525" y="3978275"/>
            <a:ext cx="398463" cy="674688"/>
          </a:xfrm>
          <a:custGeom>
            <a:avLst/>
            <a:gdLst>
              <a:gd name="T0" fmla="*/ 2147483647 w 367"/>
              <a:gd name="T1" fmla="*/ 2147483647 h 619"/>
              <a:gd name="T2" fmla="*/ 2147483647 w 367"/>
              <a:gd name="T3" fmla="*/ 2147483647 h 619"/>
              <a:gd name="T4" fmla="*/ 2147483647 w 367"/>
              <a:gd name="T5" fmla="*/ 2147483647 h 619"/>
              <a:gd name="T6" fmla="*/ 2147483647 w 367"/>
              <a:gd name="T7" fmla="*/ 2147483647 h 619"/>
              <a:gd name="T8" fmla="*/ 2147483647 w 367"/>
              <a:gd name="T9" fmla="*/ 2147483647 h 619"/>
              <a:gd name="T10" fmla="*/ 2147483647 w 367"/>
              <a:gd name="T11" fmla="*/ 2147483647 h 619"/>
              <a:gd name="T12" fmla="*/ 2147483647 w 367"/>
              <a:gd name="T13" fmla="*/ 2147483647 h 619"/>
              <a:gd name="T14" fmla="*/ 2147483647 w 367"/>
              <a:gd name="T15" fmla="*/ 2147483647 h 619"/>
              <a:gd name="T16" fmla="*/ 2147483647 w 367"/>
              <a:gd name="T17" fmla="*/ 2147483647 h 619"/>
              <a:gd name="T18" fmla="*/ 2147483647 w 367"/>
              <a:gd name="T19" fmla="*/ 0 h 619"/>
              <a:gd name="T20" fmla="*/ 2147483647 w 367"/>
              <a:gd name="T21" fmla="*/ 2147483647 h 619"/>
              <a:gd name="T22" fmla="*/ 2147483647 w 367"/>
              <a:gd name="T23" fmla="*/ 2147483647 h 619"/>
              <a:gd name="T24" fmla="*/ 2147483647 w 367"/>
              <a:gd name="T25" fmla="*/ 2147483647 h 619"/>
              <a:gd name="T26" fmla="*/ 2147483647 w 367"/>
              <a:gd name="T27" fmla="*/ 2147483647 h 619"/>
              <a:gd name="T28" fmla="*/ 2147483647 w 367"/>
              <a:gd name="T29" fmla="*/ 2147483647 h 619"/>
              <a:gd name="T30" fmla="*/ 2147483647 w 367"/>
              <a:gd name="T31" fmla="*/ 2147483647 h 619"/>
              <a:gd name="T32" fmla="*/ 2147483647 w 367"/>
              <a:gd name="T33" fmla="*/ 2147483647 h 619"/>
              <a:gd name="T34" fmla="*/ 2147483647 w 367"/>
              <a:gd name="T35" fmla="*/ 2147483647 h 619"/>
              <a:gd name="T36" fmla="*/ 0 w 367"/>
              <a:gd name="T37" fmla="*/ 2147483647 h 619"/>
              <a:gd name="T38" fmla="*/ 2147483647 w 367"/>
              <a:gd name="T39" fmla="*/ 2147483647 h 619"/>
              <a:gd name="T40" fmla="*/ 2147483647 w 367"/>
              <a:gd name="T41" fmla="*/ 2147483647 h 61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7"/>
              <a:gd name="T64" fmla="*/ 0 h 619"/>
              <a:gd name="T65" fmla="*/ 367 w 367"/>
              <a:gd name="T66" fmla="*/ 619 h 61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7" h="619">
                <a:moveTo>
                  <a:pt x="25" y="432"/>
                </a:moveTo>
                <a:lnTo>
                  <a:pt x="61" y="385"/>
                </a:lnTo>
                <a:lnTo>
                  <a:pt x="50" y="373"/>
                </a:lnTo>
                <a:lnTo>
                  <a:pt x="36" y="272"/>
                </a:lnTo>
                <a:lnTo>
                  <a:pt x="30" y="203"/>
                </a:lnTo>
                <a:lnTo>
                  <a:pt x="55" y="128"/>
                </a:lnTo>
                <a:lnTo>
                  <a:pt x="95" y="75"/>
                </a:lnTo>
                <a:lnTo>
                  <a:pt x="91" y="61"/>
                </a:lnTo>
                <a:lnTo>
                  <a:pt x="120" y="12"/>
                </a:lnTo>
                <a:lnTo>
                  <a:pt x="342" y="0"/>
                </a:lnTo>
                <a:lnTo>
                  <a:pt x="353" y="11"/>
                </a:lnTo>
                <a:lnTo>
                  <a:pt x="342" y="396"/>
                </a:lnTo>
                <a:lnTo>
                  <a:pt x="367" y="582"/>
                </a:lnTo>
                <a:lnTo>
                  <a:pt x="358" y="591"/>
                </a:lnTo>
                <a:lnTo>
                  <a:pt x="311" y="580"/>
                </a:lnTo>
                <a:lnTo>
                  <a:pt x="239" y="619"/>
                </a:lnTo>
                <a:lnTo>
                  <a:pt x="203" y="560"/>
                </a:lnTo>
                <a:lnTo>
                  <a:pt x="209" y="517"/>
                </a:lnTo>
                <a:lnTo>
                  <a:pt x="0" y="526"/>
                </a:lnTo>
                <a:lnTo>
                  <a:pt x="25" y="43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Freeform 1061"/>
          <p:cNvSpPr>
            <a:spLocks/>
          </p:cNvSpPr>
          <p:nvPr/>
        </p:nvSpPr>
        <p:spPr bwMode="gray">
          <a:xfrm>
            <a:off x="5588000" y="3952875"/>
            <a:ext cx="428625" cy="681038"/>
          </a:xfrm>
          <a:custGeom>
            <a:avLst/>
            <a:gdLst>
              <a:gd name="T0" fmla="*/ 2147483647 w 395"/>
              <a:gd name="T1" fmla="*/ 2147483647 h 625"/>
              <a:gd name="T2" fmla="*/ 0 w 395"/>
              <a:gd name="T3" fmla="*/ 2147483647 h 625"/>
              <a:gd name="T4" fmla="*/ 2147483647 w 395"/>
              <a:gd name="T5" fmla="*/ 2147483647 h 625"/>
              <a:gd name="T6" fmla="*/ 2147483647 w 395"/>
              <a:gd name="T7" fmla="*/ 2147483647 h 625"/>
              <a:gd name="T8" fmla="*/ 2147483647 w 395"/>
              <a:gd name="T9" fmla="*/ 2147483647 h 625"/>
              <a:gd name="T10" fmla="*/ 2147483647 w 395"/>
              <a:gd name="T11" fmla="*/ 2147483647 h 625"/>
              <a:gd name="T12" fmla="*/ 2147483647 w 395"/>
              <a:gd name="T13" fmla="*/ 2147483647 h 625"/>
              <a:gd name="T14" fmla="*/ 2147483647 w 395"/>
              <a:gd name="T15" fmla="*/ 2147483647 h 625"/>
              <a:gd name="T16" fmla="*/ 2147483647 w 395"/>
              <a:gd name="T17" fmla="*/ 2147483647 h 625"/>
              <a:gd name="T18" fmla="*/ 2147483647 w 395"/>
              <a:gd name="T19" fmla="*/ 2147483647 h 625"/>
              <a:gd name="T20" fmla="*/ 2147483647 w 395"/>
              <a:gd name="T21" fmla="*/ 2147483647 h 625"/>
              <a:gd name="T22" fmla="*/ 2147483647 w 395"/>
              <a:gd name="T23" fmla="*/ 2147483647 h 625"/>
              <a:gd name="T24" fmla="*/ 2147483647 w 395"/>
              <a:gd name="T25" fmla="*/ 2147483647 h 625"/>
              <a:gd name="T26" fmla="*/ 2147483647 w 395"/>
              <a:gd name="T27" fmla="*/ 2147483647 h 625"/>
              <a:gd name="T28" fmla="*/ 2147483647 w 395"/>
              <a:gd name="T29" fmla="*/ 2147483647 h 625"/>
              <a:gd name="T30" fmla="*/ 2147483647 w 395"/>
              <a:gd name="T31" fmla="*/ 2147483647 h 625"/>
              <a:gd name="T32" fmla="*/ 2147483647 w 395"/>
              <a:gd name="T33" fmla="*/ 2147483647 h 625"/>
              <a:gd name="T34" fmla="*/ 2147483647 w 395"/>
              <a:gd name="T35" fmla="*/ 0 h 625"/>
              <a:gd name="T36" fmla="*/ 0 w 395"/>
              <a:gd name="T37" fmla="*/ 2147483647 h 625"/>
              <a:gd name="T38" fmla="*/ 2147483647 w 395"/>
              <a:gd name="T39" fmla="*/ 2147483647 h 625"/>
              <a:gd name="T40" fmla="*/ 2147483647 w 395"/>
              <a:gd name="T41" fmla="*/ 2147483647 h 6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5"/>
              <a:gd name="T64" fmla="*/ 0 h 625"/>
              <a:gd name="T65" fmla="*/ 395 w 395"/>
              <a:gd name="T66" fmla="*/ 625 h 6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5" h="625">
                <a:moveTo>
                  <a:pt x="11" y="35"/>
                </a:moveTo>
                <a:lnTo>
                  <a:pt x="0" y="420"/>
                </a:lnTo>
                <a:lnTo>
                  <a:pt x="25" y="606"/>
                </a:lnTo>
                <a:lnTo>
                  <a:pt x="52" y="613"/>
                </a:lnTo>
                <a:lnTo>
                  <a:pt x="77" y="598"/>
                </a:lnTo>
                <a:lnTo>
                  <a:pt x="92" y="613"/>
                </a:lnTo>
                <a:lnTo>
                  <a:pt x="70" y="625"/>
                </a:lnTo>
                <a:lnTo>
                  <a:pt x="124" y="611"/>
                </a:lnTo>
                <a:lnTo>
                  <a:pt x="135" y="595"/>
                </a:lnTo>
                <a:lnTo>
                  <a:pt x="128" y="584"/>
                </a:lnTo>
                <a:lnTo>
                  <a:pt x="131" y="568"/>
                </a:lnTo>
                <a:lnTo>
                  <a:pt x="106" y="544"/>
                </a:lnTo>
                <a:lnTo>
                  <a:pt x="106" y="525"/>
                </a:lnTo>
                <a:lnTo>
                  <a:pt x="395" y="499"/>
                </a:lnTo>
                <a:lnTo>
                  <a:pt x="371" y="400"/>
                </a:lnTo>
                <a:lnTo>
                  <a:pt x="386" y="341"/>
                </a:lnTo>
                <a:lnTo>
                  <a:pt x="349" y="263"/>
                </a:lnTo>
                <a:lnTo>
                  <a:pt x="274" y="0"/>
                </a:lnTo>
                <a:lnTo>
                  <a:pt x="0" y="24"/>
                </a:lnTo>
                <a:lnTo>
                  <a:pt x="11" y="3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62"/>
          <p:cNvGrpSpPr>
            <a:grpSpLocks/>
          </p:cNvGrpSpPr>
          <p:nvPr/>
        </p:nvGrpSpPr>
        <p:grpSpPr bwMode="auto">
          <a:xfrm>
            <a:off x="5703888" y="4475163"/>
            <a:ext cx="1019175" cy="847725"/>
            <a:chOff x="3780" y="3112"/>
            <a:chExt cx="840" cy="696"/>
          </a:xfrm>
        </p:grpSpPr>
        <p:sp>
          <p:nvSpPr>
            <p:cNvPr id="51240" name="Freeform 1063"/>
            <p:cNvSpPr>
              <a:spLocks/>
            </p:cNvSpPr>
            <p:nvPr/>
          </p:nvSpPr>
          <p:spPr bwMode="gray">
            <a:xfrm>
              <a:off x="3780" y="3112"/>
              <a:ext cx="840" cy="620"/>
            </a:xfrm>
            <a:custGeom>
              <a:avLst/>
              <a:gdLst>
                <a:gd name="T0" fmla="*/ 0 w 939"/>
                <a:gd name="T1" fmla="*/ 5 h 693"/>
                <a:gd name="T2" fmla="*/ 4 w 939"/>
                <a:gd name="T3" fmla="*/ 8 h 693"/>
                <a:gd name="T4" fmla="*/ 4 w 939"/>
                <a:gd name="T5" fmla="*/ 10 h 693"/>
                <a:gd name="T6" fmla="*/ 4 w 939"/>
                <a:gd name="T7" fmla="*/ 10 h 693"/>
                <a:gd name="T8" fmla="*/ 4 w 939"/>
                <a:gd name="T9" fmla="*/ 12 h 693"/>
                <a:gd name="T10" fmla="*/ 11 w 939"/>
                <a:gd name="T11" fmla="*/ 9 h 693"/>
                <a:gd name="T12" fmla="*/ 24 w 939"/>
                <a:gd name="T13" fmla="*/ 16 h 693"/>
                <a:gd name="T14" fmla="*/ 33 w 939"/>
                <a:gd name="T15" fmla="*/ 11 h 693"/>
                <a:gd name="T16" fmla="*/ 39 w 939"/>
                <a:gd name="T17" fmla="*/ 12 h 693"/>
                <a:gd name="T18" fmla="*/ 46 w 939"/>
                <a:gd name="T19" fmla="*/ 19 h 693"/>
                <a:gd name="T20" fmla="*/ 49 w 939"/>
                <a:gd name="T21" fmla="*/ 19 h 693"/>
                <a:gd name="T22" fmla="*/ 51 w 939"/>
                <a:gd name="T23" fmla="*/ 24 h 693"/>
                <a:gd name="T24" fmla="*/ 51 w 939"/>
                <a:gd name="T25" fmla="*/ 33 h 693"/>
                <a:gd name="T26" fmla="*/ 51 w 939"/>
                <a:gd name="T27" fmla="*/ 35 h 693"/>
                <a:gd name="T28" fmla="*/ 52 w 939"/>
                <a:gd name="T29" fmla="*/ 33 h 693"/>
                <a:gd name="T30" fmla="*/ 55 w 939"/>
                <a:gd name="T31" fmla="*/ 33 h 693"/>
                <a:gd name="T32" fmla="*/ 52 w 939"/>
                <a:gd name="T33" fmla="*/ 37 h 693"/>
                <a:gd name="T34" fmla="*/ 58 w 939"/>
                <a:gd name="T35" fmla="*/ 44 h 693"/>
                <a:gd name="T36" fmla="*/ 60 w 939"/>
                <a:gd name="T37" fmla="*/ 41 h 693"/>
                <a:gd name="T38" fmla="*/ 60 w 939"/>
                <a:gd name="T39" fmla="*/ 46 h 693"/>
                <a:gd name="T40" fmla="*/ 63 w 939"/>
                <a:gd name="T41" fmla="*/ 47 h 693"/>
                <a:gd name="T42" fmla="*/ 64 w 939"/>
                <a:gd name="T43" fmla="*/ 52 h 693"/>
                <a:gd name="T44" fmla="*/ 66 w 939"/>
                <a:gd name="T45" fmla="*/ 52 h 693"/>
                <a:gd name="T46" fmla="*/ 72 w 939"/>
                <a:gd name="T47" fmla="*/ 57 h 693"/>
                <a:gd name="T48" fmla="*/ 73 w 939"/>
                <a:gd name="T49" fmla="*/ 57 h 693"/>
                <a:gd name="T50" fmla="*/ 73 w 939"/>
                <a:gd name="T51" fmla="*/ 57 h 693"/>
                <a:gd name="T52" fmla="*/ 72 w 939"/>
                <a:gd name="T53" fmla="*/ 61 h 693"/>
                <a:gd name="T54" fmla="*/ 76 w 939"/>
                <a:gd name="T55" fmla="*/ 58 h 693"/>
                <a:gd name="T56" fmla="*/ 80 w 939"/>
                <a:gd name="T57" fmla="*/ 57 h 693"/>
                <a:gd name="T58" fmla="*/ 80 w 939"/>
                <a:gd name="T59" fmla="*/ 51 h 693"/>
                <a:gd name="T60" fmla="*/ 81 w 939"/>
                <a:gd name="T61" fmla="*/ 51 h 693"/>
                <a:gd name="T62" fmla="*/ 80 w 939"/>
                <a:gd name="T63" fmla="*/ 41 h 693"/>
                <a:gd name="T64" fmla="*/ 80 w 939"/>
                <a:gd name="T65" fmla="*/ 39 h 693"/>
                <a:gd name="T66" fmla="*/ 72 w 939"/>
                <a:gd name="T67" fmla="*/ 25 h 693"/>
                <a:gd name="T68" fmla="*/ 64 w 939"/>
                <a:gd name="T69" fmla="*/ 12 h 693"/>
                <a:gd name="T70" fmla="*/ 59 w 939"/>
                <a:gd name="T71" fmla="*/ 4 h 693"/>
                <a:gd name="T72" fmla="*/ 57 w 939"/>
                <a:gd name="T73" fmla="*/ 4 h 693"/>
                <a:gd name="T74" fmla="*/ 55 w 939"/>
                <a:gd name="T75" fmla="*/ 0 h 693"/>
                <a:gd name="T76" fmla="*/ 54 w 939"/>
                <a:gd name="T77" fmla="*/ 4 h 693"/>
                <a:gd name="T78" fmla="*/ 55 w 939"/>
                <a:gd name="T79" fmla="*/ 5 h 693"/>
                <a:gd name="T80" fmla="*/ 52 w 939"/>
                <a:gd name="T81" fmla="*/ 4 h 693"/>
                <a:gd name="T82" fmla="*/ 51 w 939"/>
                <a:gd name="T83" fmla="*/ 4 h 693"/>
                <a:gd name="T84" fmla="*/ 27 w 939"/>
                <a:gd name="T85" fmla="*/ 4 h 693"/>
                <a:gd name="T86" fmla="*/ 25 w 939"/>
                <a:gd name="T87" fmla="*/ 4 h 693"/>
                <a:gd name="T88" fmla="*/ 0 w 939"/>
                <a:gd name="T89" fmla="*/ 4 h 693"/>
                <a:gd name="T90" fmla="*/ 0 w 939"/>
                <a:gd name="T91" fmla="*/ 5 h 693"/>
                <a:gd name="T92" fmla="*/ 0 w 939"/>
                <a:gd name="T93" fmla="*/ 5 h 6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9"/>
                <a:gd name="T142" fmla="*/ 0 h 693"/>
                <a:gd name="T143" fmla="*/ 939 w 939"/>
                <a:gd name="T144" fmla="*/ 693 h 6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9" h="693">
                  <a:moveTo>
                    <a:pt x="0" y="66"/>
                  </a:moveTo>
                  <a:lnTo>
                    <a:pt x="25" y="90"/>
                  </a:lnTo>
                  <a:lnTo>
                    <a:pt x="22" y="106"/>
                  </a:lnTo>
                  <a:lnTo>
                    <a:pt x="29" y="117"/>
                  </a:lnTo>
                  <a:lnTo>
                    <a:pt x="18" y="133"/>
                  </a:lnTo>
                  <a:lnTo>
                    <a:pt x="128" y="95"/>
                  </a:lnTo>
                  <a:lnTo>
                    <a:pt x="269" y="183"/>
                  </a:lnTo>
                  <a:lnTo>
                    <a:pt x="384" y="122"/>
                  </a:lnTo>
                  <a:lnTo>
                    <a:pt x="451" y="137"/>
                  </a:lnTo>
                  <a:lnTo>
                    <a:pt x="535" y="220"/>
                  </a:lnTo>
                  <a:lnTo>
                    <a:pt x="566" y="220"/>
                  </a:lnTo>
                  <a:lnTo>
                    <a:pt x="593" y="277"/>
                  </a:lnTo>
                  <a:lnTo>
                    <a:pt x="586" y="387"/>
                  </a:lnTo>
                  <a:lnTo>
                    <a:pt x="606" y="400"/>
                  </a:lnTo>
                  <a:lnTo>
                    <a:pt x="609" y="380"/>
                  </a:lnTo>
                  <a:lnTo>
                    <a:pt x="636" y="380"/>
                  </a:lnTo>
                  <a:lnTo>
                    <a:pt x="609" y="432"/>
                  </a:lnTo>
                  <a:lnTo>
                    <a:pt x="681" y="504"/>
                  </a:lnTo>
                  <a:lnTo>
                    <a:pt x="692" y="484"/>
                  </a:lnTo>
                  <a:lnTo>
                    <a:pt x="698" y="535"/>
                  </a:lnTo>
                  <a:lnTo>
                    <a:pt x="721" y="546"/>
                  </a:lnTo>
                  <a:lnTo>
                    <a:pt x="746" y="607"/>
                  </a:lnTo>
                  <a:lnTo>
                    <a:pt x="771" y="607"/>
                  </a:lnTo>
                  <a:lnTo>
                    <a:pt x="825" y="664"/>
                  </a:lnTo>
                  <a:lnTo>
                    <a:pt x="856" y="668"/>
                  </a:lnTo>
                  <a:lnTo>
                    <a:pt x="856" y="677"/>
                  </a:lnTo>
                  <a:lnTo>
                    <a:pt x="834" y="693"/>
                  </a:lnTo>
                  <a:lnTo>
                    <a:pt x="883" y="686"/>
                  </a:lnTo>
                  <a:lnTo>
                    <a:pt x="914" y="673"/>
                  </a:lnTo>
                  <a:lnTo>
                    <a:pt x="930" y="592"/>
                  </a:lnTo>
                  <a:lnTo>
                    <a:pt x="939" y="596"/>
                  </a:lnTo>
                  <a:lnTo>
                    <a:pt x="932" y="484"/>
                  </a:lnTo>
                  <a:lnTo>
                    <a:pt x="919" y="452"/>
                  </a:lnTo>
                  <a:lnTo>
                    <a:pt x="818" y="290"/>
                  </a:lnTo>
                  <a:lnTo>
                    <a:pt x="739" y="137"/>
                  </a:lnTo>
                  <a:lnTo>
                    <a:pt x="690" y="11"/>
                  </a:lnTo>
                  <a:lnTo>
                    <a:pt x="678" y="9"/>
                  </a:lnTo>
                  <a:lnTo>
                    <a:pt x="634" y="0"/>
                  </a:lnTo>
                  <a:lnTo>
                    <a:pt x="622" y="12"/>
                  </a:lnTo>
                  <a:lnTo>
                    <a:pt x="629" y="61"/>
                  </a:lnTo>
                  <a:lnTo>
                    <a:pt x="611" y="57"/>
                  </a:lnTo>
                  <a:lnTo>
                    <a:pt x="607" y="38"/>
                  </a:lnTo>
                  <a:lnTo>
                    <a:pt x="310" y="54"/>
                  </a:lnTo>
                  <a:lnTo>
                    <a:pt x="289" y="21"/>
                  </a:lnTo>
                  <a:lnTo>
                    <a:pt x="0" y="4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1064"/>
            <p:cNvSpPr>
              <a:spLocks/>
            </p:cNvSpPr>
            <p:nvPr/>
          </p:nvSpPr>
          <p:spPr bwMode="gray">
            <a:xfrm>
              <a:off x="4471" y="3782"/>
              <a:ext cx="46" cy="26"/>
            </a:xfrm>
            <a:custGeom>
              <a:avLst/>
              <a:gdLst>
                <a:gd name="T0" fmla="*/ 0 w 51"/>
                <a:gd name="T1" fmla="*/ 4 h 29"/>
                <a:gd name="T2" fmla="*/ 4 w 51"/>
                <a:gd name="T3" fmla="*/ 4 h 29"/>
                <a:gd name="T4" fmla="*/ 5 w 51"/>
                <a:gd name="T5" fmla="*/ 4 h 29"/>
                <a:gd name="T6" fmla="*/ 5 w 51"/>
                <a:gd name="T7" fmla="*/ 0 h 29"/>
                <a:gd name="T8" fmla="*/ 5 w 51"/>
                <a:gd name="T9" fmla="*/ 4 h 29"/>
                <a:gd name="T10" fmla="*/ 5 w 51"/>
                <a:gd name="T11" fmla="*/ 4 h 29"/>
                <a:gd name="T12" fmla="*/ 5 w 51"/>
                <a:gd name="T13" fmla="*/ 4 h 29"/>
                <a:gd name="T14" fmla="*/ 5 w 51"/>
                <a:gd name="T15" fmla="*/ 4 h 29"/>
                <a:gd name="T16" fmla="*/ 0 w 51"/>
                <a:gd name="T17" fmla="*/ 4 h 29"/>
                <a:gd name="T18" fmla="*/ 0 w 51"/>
                <a:gd name="T19" fmla="*/ 4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29"/>
                <a:gd name="T32" fmla="*/ 51 w 5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29">
                  <a:moveTo>
                    <a:pt x="0" y="27"/>
                  </a:moveTo>
                  <a:lnTo>
                    <a:pt x="4" y="15"/>
                  </a:lnTo>
                  <a:lnTo>
                    <a:pt x="20" y="11"/>
                  </a:lnTo>
                  <a:lnTo>
                    <a:pt x="43" y="0"/>
                  </a:lnTo>
                  <a:lnTo>
                    <a:pt x="51" y="9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16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1065"/>
            <p:cNvSpPr>
              <a:spLocks/>
            </p:cNvSpPr>
            <p:nvPr/>
          </p:nvSpPr>
          <p:spPr bwMode="gray">
            <a:xfrm>
              <a:off x="4526" y="3748"/>
              <a:ext cx="58" cy="39"/>
            </a:xfrm>
            <a:custGeom>
              <a:avLst/>
              <a:gdLst>
                <a:gd name="T0" fmla="*/ 4 w 65"/>
                <a:gd name="T1" fmla="*/ 4 h 44"/>
                <a:gd name="T2" fmla="*/ 5 w 65"/>
                <a:gd name="T3" fmla="*/ 0 h 44"/>
                <a:gd name="T4" fmla="*/ 0 w 65"/>
                <a:gd name="T5" fmla="*/ 4 h 44"/>
                <a:gd name="T6" fmla="*/ 4 w 65"/>
                <a:gd name="T7" fmla="*/ 4 h 44"/>
                <a:gd name="T8" fmla="*/ 4 w 65"/>
                <a:gd name="T9" fmla="*/ 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4"/>
                <a:gd name="T17" fmla="*/ 65 w 6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4">
                  <a:moveTo>
                    <a:pt x="6" y="44"/>
                  </a:moveTo>
                  <a:lnTo>
                    <a:pt x="65" y="0"/>
                  </a:lnTo>
                  <a:lnTo>
                    <a:pt x="0" y="38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3" name="Freeform 1066"/>
          <p:cNvSpPr>
            <a:spLocks/>
          </p:cNvSpPr>
          <p:nvPr/>
        </p:nvSpPr>
        <p:spPr bwMode="gray">
          <a:xfrm>
            <a:off x="5868988" y="2916238"/>
            <a:ext cx="473075" cy="520700"/>
          </a:xfrm>
          <a:custGeom>
            <a:avLst/>
            <a:gdLst>
              <a:gd name="T0" fmla="*/ 0 w 435"/>
              <a:gd name="T1" fmla="*/ 2147483647 h 478"/>
              <a:gd name="T2" fmla="*/ 2147483647 w 435"/>
              <a:gd name="T3" fmla="*/ 2147483647 h 478"/>
              <a:gd name="T4" fmla="*/ 2147483647 w 435"/>
              <a:gd name="T5" fmla="*/ 2147483647 h 478"/>
              <a:gd name="T6" fmla="*/ 2147483647 w 435"/>
              <a:gd name="T7" fmla="*/ 2147483647 h 478"/>
              <a:gd name="T8" fmla="*/ 2147483647 w 435"/>
              <a:gd name="T9" fmla="*/ 2147483647 h 478"/>
              <a:gd name="T10" fmla="*/ 2147483647 w 435"/>
              <a:gd name="T11" fmla="*/ 2147483647 h 478"/>
              <a:gd name="T12" fmla="*/ 2147483647 w 435"/>
              <a:gd name="T13" fmla="*/ 2147483647 h 478"/>
              <a:gd name="T14" fmla="*/ 2147483647 w 435"/>
              <a:gd name="T15" fmla="*/ 2147483647 h 478"/>
              <a:gd name="T16" fmla="*/ 2147483647 w 435"/>
              <a:gd name="T17" fmla="*/ 2147483647 h 478"/>
              <a:gd name="T18" fmla="*/ 2147483647 w 435"/>
              <a:gd name="T19" fmla="*/ 2147483647 h 478"/>
              <a:gd name="T20" fmla="*/ 2147483647 w 435"/>
              <a:gd name="T21" fmla="*/ 2147483647 h 478"/>
              <a:gd name="T22" fmla="*/ 2147483647 w 435"/>
              <a:gd name="T23" fmla="*/ 2147483647 h 478"/>
              <a:gd name="T24" fmla="*/ 2147483647 w 435"/>
              <a:gd name="T25" fmla="*/ 2147483647 h 478"/>
              <a:gd name="T26" fmla="*/ 2147483647 w 435"/>
              <a:gd name="T27" fmla="*/ 2147483647 h 478"/>
              <a:gd name="T28" fmla="*/ 2147483647 w 435"/>
              <a:gd name="T29" fmla="*/ 2147483647 h 478"/>
              <a:gd name="T30" fmla="*/ 2147483647 w 435"/>
              <a:gd name="T31" fmla="*/ 0 h 478"/>
              <a:gd name="T32" fmla="*/ 2147483647 w 435"/>
              <a:gd name="T33" fmla="*/ 2147483647 h 478"/>
              <a:gd name="T34" fmla="*/ 2147483647 w 435"/>
              <a:gd name="T35" fmla="*/ 2147483647 h 478"/>
              <a:gd name="T36" fmla="*/ 2147483647 w 435"/>
              <a:gd name="T37" fmla="*/ 2147483647 h 478"/>
              <a:gd name="T38" fmla="*/ 2147483647 w 435"/>
              <a:gd name="T39" fmla="*/ 2147483647 h 478"/>
              <a:gd name="T40" fmla="*/ 2147483647 w 435"/>
              <a:gd name="T41" fmla="*/ 2147483647 h 478"/>
              <a:gd name="T42" fmla="*/ 0 w 435"/>
              <a:gd name="T43" fmla="*/ 2147483647 h 478"/>
              <a:gd name="T44" fmla="*/ 0 w 435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5"/>
              <a:gd name="T70" fmla="*/ 0 h 478"/>
              <a:gd name="T71" fmla="*/ 435 w 435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5" h="478">
                <a:moveTo>
                  <a:pt x="0" y="87"/>
                </a:moveTo>
                <a:lnTo>
                  <a:pt x="36" y="418"/>
                </a:lnTo>
                <a:lnTo>
                  <a:pt x="90" y="424"/>
                </a:lnTo>
                <a:lnTo>
                  <a:pt x="155" y="461"/>
                </a:lnTo>
                <a:lnTo>
                  <a:pt x="202" y="460"/>
                </a:lnTo>
                <a:lnTo>
                  <a:pt x="224" y="445"/>
                </a:lnTo>
                <a:lnTo>
                  <a:pt x="276" y="478"/>
                </a:lnTo>
                <a:lnTo>
                  <a:pt x="307" y="451"/>
                </a:lnTo>
                <a:lnTo>
                  <a:pt x="314" y="398"/>
                </a:lnTo>
                <a:lnTo>
                  <a:pt x="334" y="409"/>
                </a:lnTo>
                <a:lnTo>
                  <a:pt x="345" y="366"/>
                </a:lnTo>
                <a:lnTo>
                  <a:pt x="417" y="303"/>
                </a:lnTo>
                <a:lnTo>
                  <a:pt x="429" y="200"/>
                </a:lnTo>
                <a:lnTo>
                  <a:pt x="420" y="179"/>
                </a:lnTo>
                <a:lnTo>
                  <a:pt x="435" y="168"/>
                </a:lnTo>
                <a:lnTo>
                  <a:pt x="408" y="0"/>
                </a:lnTo>
                <a:lnTo>
                  <a:pt x="334" y="38"/>
                </a:lnTo>
                <a:lnTo>
                  <a:pt x="296" y="78"/>
                </a:lnTo>
                <a:lnTo>
                  <a:pt x="269" y="80"/>
                </a:lnTo>
                <a:lnTo>
                  <a:pt x="227" y="101"/>
                </a:lnTo>
                <a:lnTo>
                  <a:pt x="132" y="69"/>
                </a:lnTo>
                <a:lnTo>
                  <a:pt x="0" y="87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4" name="Freeform 1067"/>
          <p:cNvSpPr>
            <a:spLocks/>
          </p:cNvSpPr>
          <p:nvPr/>
        </p:nvSpPr>
        <p:spPr bwMode="gray">
          <a:xfrm>
            <a:off x="6169025" y="3098800"/>
            <a:ext cx="503238" cy="488950"/>
          </a:xfrm>
          <a:custGeom>
            <a:avLst/>
            <a:gdLst>
              <a:gd name="T0" fmla="*/ 0 w 463"/>
              <a:gd name="T1" fmla="*/ 2147483647 h 448"/>
              <a:gd name="T2" fmla="*/ 2147483647 w 463"/>
              <a:gd name="T3" fmla="*/ 2147483647 h 448"/>
              <a:gd name="T4" fmla="*/ 2147483647 w 463"/>
              <a:gd name="T5" fmla="*/ 2147483647 h 448"/>
              <a:gd name="T6" fmla="*/ 2147483647 w 463"/>
              <a:gd name="T7" fmla="*/ 2147483647 h 448"/>
              <a:gd name="T8" fmla="*/ 2147483647 w 463"/>
              <a:gd name="T9" fmla="*/ 2147483647 h 448"/>
              <a:gd name="T10" fmla="*/ 2147483647 w 463"/>
              <a:gd name="T11" fmla="*/ 2147483647 h 448"/>
              <a:gd name="T12" fmla="*/ 2147483647 w 463"/>
              <a:gd name="T13" fmla="*/ 2147483647 h 448"/>
              <a:gd name="T14" fmla="*/ 2147483647 w 463"/>
              <a:gd name="T15" fmla="*/ 2147483647 h 448"/>
              <a:gd name="T16" fmla="*/ 2147483647 w 463"/>
              <a:gd name="T17" fmla="*/ 2147483647 h 448"/>
              <a:gd name="T18" fmla="*/ 2147483647 w 463"/>
              <a:gd name="T19" fmla="*/ 2147483647 h 448"/>
              <a:gd name="T20" fmla="*/ 2147483647 w 463"/>
              <a:gd name="T21" fmla="*/ 2147483647 h 448"/>
              <a:gd name="T22" fmla="*/ 2147483647 w 463"/>
              <a:gd name="T23" fmla="*/ 2147483647 h 448"/>
              <a:gd name="T24" fmla="*/ 2147483647 w 463"/>
              <a:gd name="T25" fmla="*/ 2147483647 h 448"/>
              <a:gd name="T26" fmla="*/ 2147483647 w 463"/>
              <a:gd name="T27" fmla="*/ 2147483647 h 448"/>
              <a:gd name="T28" fmla="*/ 2147483647 w 463"/>
              <a:gd name="T29" fmla="*/ 2147483647 h 448"/>
              <a:gd name="T30" fmla="*/ 2147483647 w 463"/>
              <a:gd name="T31" fmla="*/ 2147483647 h 448"/>
              <a:gd name="T32" fmla="*/ 2147483647 w 463"/>
              <a:gd name="T33" fmla="*/ 2147483647 h 448"/>
              <a:gd name="T34" fmla="*/ 2147483647 w 463"/>
              <a:gd name="T35" fmla="*/ 2147483647 h 448"/>
              <a:gd name="T36" fmla="*/ 2147483647 w 463"/>
              <a:gd name="T37" fmla="*/ 2147483647 h 448"/>
              <a:gd name="T38" fmla="*/ 2147483647 w 463"/>
              <a:gd name="T39" fmla="*/ 0 h 448"/>
              <a:gd name="T40" fmla="*/ 2147483647 w 463"/>
              <a:gd name="T41" fmla="*/ 2147483647 h 448"/>
              <a:gd name="T42" fmla="*/ 2147483647 w 463"/>
              <a:gd name="T43" fmla="*/ 2147483647 h 448"/>
              <a:gd name="T44" fmla="*/ 2147483647 w 463"/>
              <a:gd name="T45" fmla="*/ 2147483647 h 448"/>
              <a:gd name="T46" fmla="*/ 2147483647 w 463"/>
              <a:gd name="T47" fmla="*/ 2147483647 h 448"/>
              <a:gd name="T48" fmla="*/ 2147483647 w 463"/>
              <a:gd name="T49" fmla="*/ 2147483647 h 448"/>
              <a:gd name="T50" fmla="*/ 2147483647 w 463"/>
              <a:gd name="T51" fmla="*/ 2147483647 h 448"/>
              <a:gd name="T52" fmla="*/ 2147483647 w 463"/>
              <a:gd name="T53" fmla="*/ 2147483647 h 448"/>
              <a:gd name="T54" fmla="*/ 0 w 463"/>
              <a:gd name="T55" fmla="*/ 2147483647 h 448"/>
              <a:gd name="T56" fmla="*/ 0 w 463"/>
              <a:gd name="T57" fmla="*/ 2147483647 h 448"/>
              <a:gd name="T58" fmla="*/ 0 w 463"/>
              <a:gd name="T59" fmla="*/ 2147483647 h 4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3"/>
              <a:gd name="T91" fmla="*/ 0 h 448"/>
              <a:gd name="T92" fmla="*/ 463 w 463"/>
              <a:gd name="T93" fmla="*/ 448 h 4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3" h="448">
                <a:moveTo>
                  <a:pt x="0" y="310"/>
                </a:moveTo>
                <a:lnTo>
                  <a:pt x="16" y="371"/>
                </a:lnTo>
                <a:lnTo>
                  <a:pt x="76" y="414"/>
                </a:lnTo>
                <a:lnTo>
                  <a:pt x="105" y="448"/>
                </a:lnTo>
                <a:lnTo>
                  <a:pt x="193" y="412"/>
                </a:lnTo>
                <a:lnTo>
                  <a:pt x="232" y="407"/>
                </a:lnTo>
                <a:lnTo>
                  <a:pt x="254" y="380"/>
                </a:lnTo>
                <a:lnTo>
                  <a:pt x="288" y="245"/>
                </a:lnTo>
                <a:lnTo>
                  <a:pt x="326" y="261"/>
                </a:lnTo>
                <a:lnTo>
                  <a:pt x="398" y="115"/>
                </a:lnTo>
                <a:lnTo>
                  <a:pt x="454" y="146"/>
                </a:lnTo>
                <a:lnTo>
                  <a:pt x="463" y="120"/>
                </a:lnTo>
                <a:lnTo>
                  <a:pt x="423" y="88"/>
                </a:lnTo>
                <a:lnTo>
                  <a:pt x="393" y="92"/>
                </a:lnTo>
                <a:lnTo>
                  <a:pt x="382" y="108"/>
                </a:lnTo>
                <a:lnTo>
                  <a:pt x="326" y="124"/>
                </a:lnTo>
                <a:lnTo>
                  <a:pt x="290" y="164"/>
                </a:lnTo>
                <a:lnTo>
                  <a:pt x="279" y="101"/>
                </a:lnTo>
                <a:lnTo>
                  <a:pt x="178" y="117"/>
                </a:lnTo>
                <a:lnTo>
                  <a:pt x="159" y="0"/>
                </a:lnTo>
                <a:lnTo>
                  <a:pt x="144" y="11"/>
                </a:lnTo>
                <a:lnTo>
                  <a:pt x="153" y="32"/>
                </a:lnTo>
                <a:lnTo>
                  <a:pt x="141" y="135"/>
                </a:lnTo>
                <a:lnTo>
                  <a:pt x="69" y="198"/>
                </a:lnTo>
                <a:lnTo>
                  <a:pt x="58" y="241"/>
                </a:lnTo>
                <a:lnTo>
                  <a:pt x="38" y="230"/>
                </a:lnTo>
                <a:lnTo>
                  <a:pt x="31" y="283"/>
                </a:lnTo>
                <a:lnTo>
                  <a:pt x="0" y="31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5" name="Freeform 1068"/>
          <p:cNvSpPr>
            <a:spLocks/>
          </p:cNvSpPr>
          <p:nvPr/>
        </p:nvSpPr>
        <p:spPr bwMode="gray">
          <a:xfrm>
            <a:off x="6034088" y="3573463"/>
            <a:ext cx="960437" cy="420687"/>
          </a:xfrm>
          <a:custGeom>
            <a:avLst/>
            <a:gdLst>
              <a:gd name="T0" fmla="*/ 0 w 883"/>
              <a:gd name="T1" fmla="*/ 2147483647 h 385"/>
              <a:gd name="T2" fmla="*/ 2147483647 w 883"/>
              <a:gd name="T3" fmla="*/ 2147483647 h 385"/>
              <a:gd name="T4" fmla="*/ 2147483647 w 883"/>
              <a:gd name="T5" fmla="*/ 2147483647 h 385"/>
              <a:gd name="T6" fmla="*/ 2147483647 w 883"/>
              <a:gd name="T7" fmla="*/ 2147483647 h 385"/>
              <a:gd name="T8" fmla="*/ 2147483647 w 883"/>
              <a:gd name="T9" fmla="*/ 2147483647 h 385"/>
              <a:gd name="T10" fmla="*/ 2147483647 w 883"/>
              <a:gd name="T11" fmla="*/ 2147483647 h 385"/>
              <a:gd name="T12" fmla="*/ 2147483647 w 883"/>
              <a:gd name="T13" fmla="*/ 2147483647 h 385"/>
              <a:gd name="T14" fmla="*/ 2147483647 w 883"/>
              <a:gd name="T15" fmla="*/ 2147483647 h 385"/>
              <a:gd name="T16" fmla="*/ 2147483647 w 883"/>
              <a:gd name="T17" fmla="*/ 2147483647 h 385"/>
              <a:gd name="T18" fmla="*/ 2147483647 w 883"/>
              <a:gd name="T19" fmla="*/ 2147483647 h 385"/>
              <a:gd name="T20" fmla="*/ 2147483647 w 883"/>
              <a:gd name="T21" fmla="*/ 2147483647 h 385"/>
              <a:gd name="T22" fmla="*/ 2147483647 w 883"/>
              <a:gd name="T23" fmla="*/ 2147483647 h 385"/>
              <a:gd name="T24" fmla="*/ 2147483647 w 883"/>
              <a:gd name="T25" fmla="*/ 2147483647 h 385"/>
              <a:gd name="T26" fmla="*/ 2147483647 w 883"/>
              <a:gd name="T27" fmla="*/ 2147483647 h 385"/>
              <a:gd name="T28" fmla="*/ 2147483647 w 883"/>
              <a:gd name="T29" fmla="*/ 2147483647 h 385"/>
              <a:gd name="T30" fmla="*/ 2147483647 w 883"/>
              <a:gd name="T31" fmla="*/ 2147483647 h 385"/>
              <a:gd name="T32" fmla="*/ 2147483647 w 883"/>
              <a:gd name="T33" fmla="*/ 2147483647 h 385"/>
              <a:gd name="T34" fmla="*/ 2147483647 w 883"/>
              <a:gd name="T35" fmla="*/ 2147483647 h 385"/>
              <a:gd name="T36" fmla="*/ 2147483647 w 883"/>
              <a:gd name="T37" fmla="*/ 2147483647 h 385"/>
              <a:gd name="T38" fmla="*/ 2147483647 w 883"/>
              <a:gd name="T39" fmla="*/ 2147483647 h 385"/>
              <a:gd name="T40" fmla="*/ 2147483647 w 883"/>
              <a:gd name="T41" fmla="*/ 2147483647 h 385"/>
              <a:gd name="T42" fmla="*/ 2147483647 w 883"/>
              <a:gd name="T43" fmla="*/ 2147483647 h 385"/>
              <a:gd name="T44" fmla="*/ 2147483647 w 883"/>
              <a:gd name="T45" fmla="*/ 2147483647 h 385"/>
              <a:gd name="T46" fmla="*/ 2147483647 w 883"/>
              <a:gd name="T47" fmla="*/ 2147483647 h 385"/>
              <a:gd name="T48" fmla="*/ 2147483647 w 883"/>
              <a:gd name="T49" fmla="*/ 2147483647 h 385"/>
              <a:gd name="T50" fmla="*/ 2147483647 w 883"/>
              <a:gd name="T51" fmla="*/ 2147483647 h 385"/>
              <a:gd name="T52" fmla="*/ 2147483647 w 883"/>
              <a:gd name="T53" fmla="*/ 2147483647 h 385"/>
              <a:gd name="T54" fmla="*/ 2147483647 w 883"/>
              <a:gd name="T55" fmla="*/ 0 h 385"/>
              <a:gd name="T56" fmla="*/ 2147483647 w 883"/>
              <a:gd name="T57" fmla="*/ 2147483647 h 385"/>
              <a:gd name="T58" fmla="*/ 2147483647 w 883"/>
              <a:gd name="T59" fmla="*/ 2147483647 h 385"/>
              <a:gd name="T60" fmla="*/ 2147483647 w 883"/>
              <a:gd name="T61" fmla="*/ 2147483647 h 385"/>
              <a:gd name="T62" fmla="*/ 2147483647 w 883"/>
              <a:gd name="T63" fmla="*/ 2147483647 h 385"/>
              <a:gd name="T64" fmla="*/ 2147483647 w 883"/>
              <a:gd name="T65" fmla="*/ 2147483647 h 385"/>
              <a:gd name="T66" fmla="*/ 2147483647 w 883"/>
              <a:gd name="T67" fmla="*/ 2147483647 h 385"/>
              <a:gd name="T68" fmla="*/ 2147483647 w 883"/>
              <a:gd name="T69" fmla="*/ 2147483647 h 385"/>
              <a:gd name="T70" fmla="*/ 0 w 883"/>
              <a:gd name="T71" fmla="*/ 2147483647 h 385"/>
              <a:gd name="T72" fmla="*/ 0 w 883"/>
              <a:gd name="T73" fmla="*/ 2147483647 h 385"/>
              <a:gd name="T74" fmla="*/ 0 w 883"/>
              <a:gd name="T75" fmla="*/ 2147483647 h 3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83"/>
              <a:gd name="T115" fmla="*/ 0 h 385"/>
              <a:gd name="T116" fmla="*/ 883 w 883"/>
              <a:gd name="T117" fmla="*/ 385 h 3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83" h="385">
                <a:moveTo>
                  <a:pt x="0" y="331"/>
                </a:moveTo>
                <a:lnTo>
                  <a:pt x="128" y="315"/>
                </a:lnTo>
                <a:lnTo>
                  <a:pt x="202" y="279"/>
                </a:lnTo>
                <a:lnTo>
                  <a:pt x="342" y="265"/>
                </a:lnTo>
                <a:lnTo>
                  <a:pt x="400" y="301"/>
                </a:lnTo>
                <a:lnTo>
                  <a:pt x="492" y="288"/>
                </a:lnTo>
                <a:lnTo>
                  <a:pt x="630" y="385"/>
                </a:lnTo>
                <a:lnTo>
                  <a:pt x="684" y="373"/>
                </a:lnTo>
                <a:lnTo>
                  <a:pt x="762" y="261"/>
                </a:lnTo>
                <a:lnTo>
                  <a:pt x="825" y="238"/>
                </a:lnTo>
                <a:lnTo>
                  <a:pt x="845" y="205"/>
                </a:lnTo>
                <a:lnTo>
                  <a:pt x="776" y="218"/>
                </a:lnTo>
                <a:lnTo>
                  <a:pt x="758" y="194"/>
                </a:lnTo>
                <a:lnTo>
                  <a:pt x="800" y="183"/>
                </a:lnTo>
                <a:lnTo>
                  <a:pt x="800" y="169"/>
                </a:lnTo>
                <a:lnTo>
                  <a:pt x="753" y="153"/>
                </a:lnTo>
                <a:lnTo>
                  <a:pt x="812" y="131"/>
                </a:lnTo>
                <a:lnTo>
                  <a:pt x="809" y="155"/>
                </a:lnTo>
                <a:lnTo>
                  <a:pt x="847" y="155"/>
                </a:lnTo>
                <a:lnTo>
                  <a:pt x="868" y="115"/>
                </a:lnTo>
                <a:lnTo>
                  <a:pt x="883" y="113"/>
                </a:lnTo>
                <a:lnTo>
                  <a:pt x="874" y="77"/>
                </a:lnTo>
                <a:lnTo>
                  <a:pt x="847" y="113"/>
                </a:lnTo>
                <a:lnTo>
                  <a:pt x="820" y="34"/>
                </a:lnTo>
                <a:lnTo>
                  <a:pt x="838" y="30"/>
                </a:lnTo>
                <a:lnTo>
                  <a:pt x="863" y="52"/>
                </a:lnTo>
                <a:lnTo>
                  <a:pt x="845" y="16"/>
                </a:lnTo>
                <a:lnTo>
                  <a:pt x="825" y="0"/>
                </a:lnTo>
                <a:lnTo>
                  <a:pt x="511" y="59"/>
                </a:lnTo>
                <a:lnTo>
                  <a:pt x="250" y="92"/>
                </a:lnTo>
                <a:lnTo>
                  <a:pt x="214" y="162"/>
                </a:lnTo>
                <a:lnTo>
                  <a:pt x="158" y="174"/>
                </a:lnTo>
                <a:lnTo>
                  <a:pt x="131" y="210"/>
                </a:lnTo>
                <a:lnTo>
                  <a:pt x="30" y="268"/>
                </a:lnTo>
                <a:lnTo>
                  <a:pt x="25" y="290"/>
                </a:lnTo>
                <a:lnTo>
                  <a:pt x="0" y="302"/>
                </a:lnTo>
                <a:lnTo>
                  <a:pt x="0" y="33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6" name="Freeform 1069"/>
          <p:cNvSpPr>
            <a:spLocks/>
          </p:cNvSpPr>
          <p:nvPr/>
        </p:nvSpPr>
        <p:spPr bwMode="gray">
          <a:xfrm>
            <a:off x="6148388" y="3862388"/>
            <a:ext cx="569912" cy="425450"/>
          </a:xfrm>
          <a:custGeom>
            <a:avLst/>
            <a:gdLst>
              <a:gd name="T0" fmla="*/ 2147483647 w 526"/>
              <a:gd name="T1" fmla="*/ 2147483647 h 390"/>
              <a:gd name="T2" fmla="*/ 2147483647 w 526"/>
              <a:gd name="T3" fmla="*/ 2147483647 h 390"/>
              <a:gd name="T4" fmla="*/ 2147483647 w 526"/>
              <a:gd name="T5" fmla="*/ 0 h 390"/>
              <a:gd name="T6" fmla="*/ 2147483647 w 526"/>
              <a:gd name="T7" fmla="*/ 2147483647 h 390"/>
              <a:gd name="T8" fmla="*/ 2147483647 w 526"/>
              <a:gd name="T9" fmla="*/ 2147483647 h 390"/>
              <a:gd name="T10" fmla="*/ 2147483647 w 526"/>
              <a:gd name="T11" fmla="*/ 2147483647 h 390"/>
              <a:gd name="T12" fmla="*/ 2147483647 w 526"/>
              <a:gd name="T13" fmla="*/ 2147483647 h 390"/>
              <a:gd name="T14" fmla="*/ 2147483647 w 526"/>
              <a:gd name="T15" fmla="*/ 2147483647 h 390"/>
              <a:gd name="T16" fmla="*/ 2147483647 w 526"/>
              <a:gd name="T17" fmla="*/ 2147483647 h 390"/>
              <a:gd name="T18" fmla="*/ 2147483647 w 526"/>
              <a:gd name="T19" fmla="*/ 2147483647 h 390"/>
              <a:gd name="T20" fmla="*/ 2147483647 w 526"/>
              <a:gd name="T21" fmla="*/ 2147483647 h 390"/>
              <a:gd name="T22" fmla="*/ 2147483647 w 526"/>
              <a:gd name="T23" fmla="*/ 2147483647 h 390"/>
              <a:gd name="T24" fmla="*/ 2147483647 w 526"/>
              <a:gd name="T25" fmla="*/ 2147483647 h 390"/>
              <a:gd name="T26" fmla="*/ 2147483647 w 526"/>
              <a:gd name="T27" fmla="*/ 2147483647 h 390"/>
              <a:gd name="T28" fmla="*/ 2147483647 w 526"/>
              <a:gd name="T29" fmla="*/ 2147483647 h 390"/>
              <a:gd name="T30" fmla="*/ 2147483647 w 526"/>
              <a:gd name="T31" fmla="*/ 2147483647 h 390"/>
              <a:gd name="T32" fmla="*/ 2147483647 w 526"/>
              <a:gd name="T33" fmla="*/ 2147483647 h 390"/>
              <a:gd name="T34" fmla="*/ 0 w 526"/>
              <a:gd name="T35" fmla="*/ 2147483647 h 390"/>
              <a:gd name="T36" fmla="*/ 2147483647 w 526"/>
              <a:gd name="T37" fmla="*/ 2147483647 h 390"/>
              <a:gd name="T38" fmla="*/ 2147483647 w 526"/>
              <a:gd name="T39" fmla="*/ 2147483647 h 3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6"/>
              <a:gd name="T61" fmla="*/ 0 h 390"/>
              <a:gd name="T62" fmla="*/ 526 w 526"/>
              <a:gd name="T63" fmla="*/ 390 h 3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6" h="390">
                <a:moveTo>
                  <a:pt x="24" y="50"/>
                </a:moveTo>
                <a:lnTo>
                  <a:pt x="98" y="14"/>
                </a:lnTo>
                <a:lnTo>
                  <a:pt x="238" y="0"/>
                </a:lnTo>
                <a:lnTo>
                  <a:pt x="296" y="36"/>
                </a:lnTo>
                <a:lnTo>
                  <a:pt x="388" y="23"/>
                </a:lnTo>
                <a:lnTo>
                  <a:pt x="526" y="120"/>
                </a:lnTo>
                <a:lnTo>
                  <a:pt x="465" y="194"/>
                </a:lnTo>
                <a:lnTo>
                  <a:pt x="469" y="227"/>
                </a:lnTo>
                <a:lnTo>
                  <a:pt x="364" y="322"/>
                </a:lnTo>
                <a:lnTo>
                  <a:pt x="346" y="326"/>
                </a:lnTo>
                <a:lnTo>
                  <a:pt x="339" y="354"/>
                </a:lnTo>
                <a:lnTo>
                  <a:pt x="316" y="338"/>
                </a:lnTo>
                <a:lnTo>
                  <a:pt x="335" y="365"/>
                </a:lnTo>
                <a:lnTo>
                  <a:pt x="316" y="390"/>
                </a:lnTo>
                <a:lnTo>
                  <a:pt x="298" y="387"/>
                </a:lnTo>
                <a:lnTo>
                  <a:pt x="225" y="275"/>
                </a:lnTo>
                <a:lnTo>
                  <a:pt x="69" y="135"/>
                </a:lnTo>
                <a:lnTo>
                  <a:pt x="0" y="91"/>
                </a:lnTo>
                <a:lnTo>
                  <a:pt x="24" y="5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7" name="Freeform 1070"/>
          <p:cNvSpPr>
            <a:spLocks/>
          </p:cNvSpPr>
          <p:nvPr/>
        </p:nvSpPr>
        <p:spPr bwMode="gray">
          <a:xfrm>
            <a:off x="6313488" y="2816225"/>
            <a:ext cx="652462" cy="409575"/>
          </a:xfrm>
          <a:custGeom>
            <a:avLst/>
            <a:gdLst>
              <a:gd name="T0" fmla="*/ 2147483647 w 601"/>
              <a:gd name="T1" fmla="*/ 2147483647 h 377"/>
              <a:gd name="T2" fmla="*/ 2147483647 w 601"/>
              <a:gd name="T3" fmla="*/ 2147483647 h 377"/>
              <a:gd name="T4" fmla="*/ 2147483647 w 601"/>
              <a:gd name="T5" fmla="*/ 2147483647 h 377"/>
              <a:gd name="T6" fmla="*/ 2147483647 w 601"/>
              <a:gd name="T7" fmla="*/ 2147483647 h 377"/>
              <a:gd name="T8" fmla="*/ 2147483647 w 601"/>
              <a:gd name="T9" fmla="*/ 2147483647 h 377"/>
              <a:gd name="T10" fmla="*/ 2147483647 w 601"/>
              <a:gd name="T11" fmla="*/ 2147483647 h 377"/>
              <a:gd name="T12" fmla="*/ 2147483647 w 601"/>
              <a:gd name="T13" fmla="*/ 2147483647 h 377"/>
              <a:gd name="T14" fmla="*/ 2147483647 w 601"/>
              <a:gd name="T15" fmla="*/ 2147483647 h 377"/>
              <a:gd name="T16" fmla="*/ 2147483647 w 601"/>
              <a:gd name="T17" fmla="*/ 2147483647 h 377"/>
              <a:gd name="T18" fmla="*/ 2147483647 w 601"/>
              <a:gd name="T19" fmla="*/ 2147483647 h 377"/>
              <a:gd name="T20" fmla="*/ 2147483647 w 601"/>
              <a:gd name="T21" fmla="*/ 2147483647 h 377"/>
              <a:gd name="T22" fmla="*/ 2147483647 w 601"/>
              <a:gd name="T23" fmla="*/ 0 h 377"/>
              <a:gd name="T24" fmla="*/ 2147483647 w 601"/>
              <a:gd name="T25" fmla="*/ 2147483647 h 377"/>
              <a:gd name="T26" fmla="*/ 2147483647 w 601"/>
              <a:gd name="T27" fmla="*/ 2147483647 h 377"/>
              <a:gd name="T28" fmla="*/ 0 w 601"/>
              <a:gd name="T29" fmla="*/ 2147483647 h 377"/>
              <a:gd name="T30" fmla="*/ 2147483647 w 601"/>
              <a:gd name="T31" fmla="*/ 2147483647 h 377"/>
              <a:gd name="T32" fmla="*/ 2147483647 w 601"/>
              <a:gd name="T33" fmla="*/ 2147483647 h 3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1"/>
              <a:gd name="T52" fmla="*/ 0 h 377"/>
              <a:gd name="T53" fmla="*/ 601 w 601"/>
              <a:gd name="T54" fmla="*/ 377 h 3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1" h="377">
                <a:moveTo>
                  <a:pt x="46" y="377"/>
                </a:moveTo>
                <a:lnTo>
                  <a:pt x="147" y="361"/>
                </a:lnTo>
                <a:lnTo>
                  <a:pt x="508" y="292"/>
                </a:lnTo>
                <a:lnTo>
                  <a:pt x="524" y="276"/>
                </a:lnTo>
                <a:lnTo>
                  <a:pt x="544" y="276"/>
                </a:lnTo>
                <a:lnTo>
                  <a:pt x="567" y="260"/>
                </a:lnTo>
                <a:lnTo>
                  <a:pt x="601" y="217"/>
                </a:lnTo>
                <a:lnTo>
                  <a:pt x="542" y="170"/>
                </a:lnTo>
                <a:lnTo>
                  <a:pt x="540" y="126"/>
                </a:lnTo>
                <a:lnTo>
                  <a:pt x="567" y="65"/>
                </a:lnTo>
                <a:lnTo>
                  <a:pt x="528" y="45"/>
                </a:lnTo>
                <a:lnTo>
                  <a:pt x="484" y="0"/>
                </a:lnTo>
                <a:lnTo>
                  <a:pt x="84" y="74"/>
                </a:lnTo>
                <a:lnTo>
                  <a:pt x="64" y="45"/>
                </a:lnTo>
                <a:lnTo>
                  <a:pt x="0" y="92"/>
                </a:lnTo>
                <a:lnTo>
                  <a:pt x="46" y="377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8" name="Freeform 1071"/>
          <p:cNvSpPr>
            <a:spLocks/>
          </p:cNvSpPr>
          <p:nvPr/>
        </p:nvSpPr>
        <p:spPr bwMode="gray">
          <a:xfrm>
            <a:off x="5884863" y="3916363"/>
            <a:ext cx="606425" cy="622300"/>
          </a:xfrm>
          <a:custGeom>
            <a:avLst/>
            <a:gdLst>
              <a:gd name="T0" fmla="*/ 2147483647 w 557"/>
              <a:gd name="T1" fmla="*/ 2147483647 h 571"/>
              <a:gd name="T2" fmla="*/ 2147483647 w 557"/>
              <a:gd name="T3" fmla="*/ 2147483647 h 571"/>
              <a:gd name="T4" fmla="*/ 2147483647 w 557"/>
              <a:gd name="T5" fmla="*/ 2147483647 h 571"/>
              <a:gd name="T6" fmla="*/ 2147483647 w 557"/>
              <a:gd name="T7" fmla="*/ 2147483647 h 571"/>
              <a:gd name="T8" fmla="*/ 2147483647 w 557"/>
              <a:gd name="T9" fmla="*/ 2147483647 h 571"/>
              <a:gd name="T10" fmla="*/ 2147483647 w 557"/>
              <a:gd name="T11" fmla="*/ 2147483647 h 571"/>
              <a:gd name="T12" fmla="*/ 2147483647 w 557"/>
              <a:gd name="T13" fmla="*/ 2147483647 h 571"/>
              <a:gd name="T14" fmla="*/ 2147483647 w 557"/>
              <a:gd name="T15" fmla="*/ 2147483647 h 571"/>
              <a:gd name="T16" fmla="*/ 2147483647 w 557"/>
              <a:gd name="T17" fmla="*/ 2147483647 h 571"/>
              <a:gd name="T18" fmla="*/ 2147483647 w 557"/>
              <a:gd name="T19" fmla="*/ 2147483647 h 571"/>
              <a:gd name="T20" fmla="*/ 2147483647 w 557"/>
              <a:gd name="T21" fmla="*/ 2147483647 h 571"/>
              <a:gd name="T22" fmla="*/ 2147483647 w 557"/>
              <a:gd name="T23" fmla="*/ 2147483647 h 571"/>
              <a:gd name="T24" fmla="*/ 2147483647 w 557"/>
              <a:gd name="T25" fmla="*/ 2147483647 h 571"/>
              <a:gd name="T26" fmla="*/ 2147483647 w 557"/>
              <a:gd name="T27" fmla="*/ 2147483647 h 571"/>
              <a:gd name="T28" fmla="*/ 2147483647 w 557"/>
              <a:gd name="T29" fmla="*/ 2147483647 h 571"/>
              <a:gd name="T30" fmla="*/ 2147483647 w 557"/>
              <a:gd name="T31" fmla="*/ 2147483647 h 571"/>
              <a:gd name="T32" fmla="*/ 2147483647 w 557"/>
              <a:gd name="T33" fmla="*/ 2147483647 h 571"/>
              <a:gd name="T34" fmla="*/ 2147483647 w 557"/>
              <a:gd name="T35" fmla="*/ 2147483647 h 571"/>
              <a:gd name="T36" fmla="*/ 2147483647 w 557"/>
              <a:gd name="T37" fmla="*/ 2147483647 h 571"/>
              <a:gd name="T38" fmla="*/ 2147483647 w 557"/>
              <a:gd name="T39" fmla="*/ 0 h 571"/>
              <a:gd name="T40" fmla="*/ 2147483647 w 557"/>
              <a:gd name="T41" fmla="*/ 2147483647 h 571"/>
              <a:gd name="T42" fmla="*/ 0 w 557"/>
              <a:gd name="T43" fmla="*/ 2147483647 h 571"/>
              <a:gd name="T44" fmla="*/ 2147483647 w 557"/>
              <a:gd name="T45" fmla="*/ 2147483647 h 571"/>
              <a:gd name="T46" fmla="*/ 2147483647 w 557"/>
              <a:gd name="T47" fmla="*/ 2147483647 h 5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57"/>
              <a:gd name="T73" fmla="*/ 0 h 571"/>
              <a:gd name="T74" fmla="*/ 557 w 557"/>
              <a:gd name="T75" fmla="*/ 571 h 5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57" h="571">
                <a:moveTo>
                  <a:pt x="75" y="295"/>
                </a:moveTo>
                <a:lnTo>
                  <a:pt x="112" y="373"/>
                </a:lnTo>
                <a:lnTo>
                  <a:pt x="97" y="432"/>
                </a:lnTo>
                <a:lnTo>
                  <a:pt x="121" y="531"/>
                </a:lnTo>
                <a:lnTo>
                  <a:pt x="142" y="564"/>
                </a:lnTo>
                <a:lnTo>
                  <a:pt x="439" y="548"/>
                </a:lnTo>
                <a:lnTo>
                  <a:pt x="443" y="567"/>
                </a:lnTo>
                <a:lnTo>
                  <a:pt x="461" y="571"/>
                </a:lnTo>
                <a:lnTo>
                  <a:pt x="454" y="522"/>
                </a:lnTo>
                <a:lnTo>
                  <a:pt x="466" y="510"/>
                </a:lnTo>
                <a:lnTo>
                  <a:pt x="510" y="519"/>
                </a:lnTo>
                <a:lnTo>
                  <a:pt x="517" y="485"/>
                </a:lnTo>
                <a:lnTo>
                  <a:pt x="512" y="440"/>
                </a:lnTo>
                <a:lnTo>
                  <a:pt x="530" y="427"/>
                </a:lnTo>
                <a:lnTo>
                  <a:pt x="557" y="340"/>
                </a:lnTo>
                <a:lnTo>
                  <a:pt x="539" y="337"/>
                </a:lnTo>
                <a:lnTo>
                  <a:pt x="466" y="225"/>
                </a:lnTo>
                <a:lnTo>
                  <a:pt x="310" y="85"/>
                </a:lnTo>
                <a:lnTo>
                  <a:pt x="241" y="41"/>
                </a:lnTo>
                <a:lnTo>
                  <a:pt x="265" y="0"/>
                </a:lnTo>
                <a:lnTo>
                  <a:pt x="137" y="16"/>
                </a:lnTo>
                <a:lnTo>
                  <a:pt x="0" y="32"/>
                </a:lnTo>
                <a:lnTo>
                  <a:pt x="75" y="295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9" name="Freeform 1072"/>
          <p:cNvSpPr>
            <a:spLocks/>
          </p:cNvSpPr>
          <p:nvPr/>
        </p:nvSpPr>
        <p:spPr bwMode="gray">
          <a:xfrm>
            <a:off x="6083300" y="3224213"/>
            <a:ext cx="873125" cy="479425"/>
          </a:xfrm>
          <a:custGeom>
            <a:avLst/>
            <a:gdLst>
              <a:gd name="T0" fmla="*/ 2147483647 w 800"/>
              <a:gd name="T1" fmla="*/ 2147483647 h 440"/>
              <a:gd name="T2" fmla="*/ 2147483647 w 800"/>
              <a:gd name="T3" fmla="*/ 2147483647 h 440"/>
              <a:gd name="T4" fmla="*/ 2147483647 w 800"/>
              <a:gd name="T5" fmla="*/ 2147483647 h 440"/>
              <a:gd name="T6" fmla="*/ 2147483647 w 800"/>
              <a:gd name="T7" fmla="*/ 2147483647 h 440"/>
              <a:gd name="T8" fmla="*/ 2147483647 w 800"/>
              <a:gd name="T9" fmla="*/ 2147483647 h 440"/>
              <a:gd name="T10" fmla="*/ 2147483647 w 800"/>
              <a:gd name="T11" fmla="*/ 2147483647 h 440"/>
              <a:gd name="T12" fmla="*/ 2147483647 w 800"/>
              <a:gd name="T13" fmla="*/ 2147483647 h 440"/>
              <a:gd name="T14" fmla="*/ 2147483647 w 800"/>
              <a:gd name="T15" fmla="*/ 2147483647 h 440"/>
              <a:gd name="T16" fmla="*/ 2147483647 w 800"/>
              <a:gd name="T17" fmla="*/ 2147483647 h 440"/>
              <a:gd name="T18" fmla="*/ 2147483647 w 800"/>
              <a:gd name="T19" fmla="*/ 2147483647 h 440"/>
              <a:gd name="T20" fmla="*/ 2147483647 w 800"/>
              <a:gd name="T21" fmla="*/ 0 h 440"/>
              <a:gd name="T22" fmla="*/ 2147483647 w 800"/>
              <a:gd name="T23" fmla="*/ 2147483647 h 440"/>
              <a:gd name="T24" fmla="*/ 2147483647 w 800"/>
              <a:gd name="T25" fmla="*/ 2147483647 h 440"/>
              <a:gd name="T26" fmla="*/ 2147483647 w 800"/>
              <a:gd name="T27" fmla="*/ 2147483647 h 440"/>
              <a:gd name="T28" fmla="*/ 2147483647 w 800"/>
              <a:gd name="T29" fmla="*/ 2147483647 h 440"/>
              <a:gd name="T30" fmla="*/ 2147483647 w 800"/>
              <a:gd name="T31" fmla="*/ 2147483647 h 440"/>
              <a:gd name="T32" fmla="*/ 2147483647 w 800"/>
              <a:gd name="T33" fmla="*/ 2147483647 h 440"/>
              <a:gd name="T34" fmla="*/ 2147483647 w 800"/>
              <a:gd name="T35" fmla="*/ 2147483647 h 440"/>
              <a:gd name="T36" fmla="*/ 2147483647 w 800"/>
              <a:gd name="T37" fmla="*/ 2147483647 h 440"/>
              <a:gd name="T38" fmla="*/ 2147483647 w 800"/>
              <a:gd name="T39" fmla="*/ 2147483647 h 440"/>
              <a:gd name="T40" fmla="*/ 2147483647 w 800"/>
              <a:gd name="T41" fmla="*/ 2147483647 h 440"/>
              <a:gd name="T42" fmla="*/ 2147483647 w 800"/>
              <a:gd name="T43" fmla="*/ 2147483647 h 440"/>
              <a:gd name="T44" fmla="*/ 2147483647 w 800"/>
              <a:gd name="T45" fmla="*/ 2147483647 h 440"/>
              <a:gd name="T46" fmla="*/ 2147483647 w 800"/>
              <a:gd name="T47" fmla="*/ 2147483647 h 440"/>
              <a:gd name="T48" fmla="*/ 2147483647 w 800"/>
              <a:gd name="T49" fmla="*/ 2147483647 h 440"/>
              <a:gd name="T50" fmla="*/ 2147483647 w 800"/>
              <a:gd name="T51" fmla="*/ 2147483647 h 440"/>
              <a:gd name="T52" fmla="*/ 2147483647 w 800"/>
              <a:gd name="T53" fmla="*/ 2147483647 h 440"/>
              <a:gd name="T54" fmla="*/ 2147483647 w 800"/>
              <a:gd name="T55" fmla="*/ 2147483647 h 440"/>
              <a:gd name="T56" fmla="*/ 2147483647 w 800"/>
              <a:gd name="T57" fmla="*/ 2147483647 h 440"/>
              <a:gd name="T58" fmla="*/ 0 w 800"/>
              <a:gd name="T59" fmla="*/ 2147483647 h 440"/>
              <a:gd name="T60" fmla="*/ 2147483647 w 800"/>
              <a:gd name="T61" fmla="*/ 2147483647 h 440"/>
              <a:gd name="T62" fmla="*/ 2147483647 w 800"/>
              <a:gd name="T63" fmla="*/ 2147483647 h 4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0"/>
              <a:gd name="T97" fmla="*/ 0 h 440"/>
              <a:gd name="T98" fmla="*/ 800 w 800"/>
              <a:gd name="T99" fmla="*/ 440 h 4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0" h="440">
                <a:moveTo>
                  <a:pt x="74" y="393"/>
                </a:moveTo>
                <a:lnTo>
                  <a:pt x="75" y="382"/>
                </a:lnTo>
                <a:lnTo>
                  <a:pt x="126" y="333"/>
                </a:lnTo>
                <a:lnTo>
                  <a:pt x="155" y="299"/>
                </a:lnTo>
                <a:lnTo>
                  <a:pt x="184" y="333"/>
                </a:lnTo>
                <a:lnTo>
                  <a:pt x="272" y="297"/>
                </a:lnTo>
                <a:lnTo>
                  <a:pt x="311" y="292"/>
                </a:lnTo>
                <a:lnTo>
                  <a:pt x="333" y="265"/>
                </a:lnTo>
                <a:lnTo>
                  <a:pt x="367" y="130"/>
                </a:lnTo>
                <a:lnTo>
                  <a:pt x="405" y="146"/>
                </a:lnTo>
                <a:lnTo>
                  <a:pt x="477" y="0"/>
                </a:lnTo>
                <a:lnTo>
                  <a:pt x="533" y="31"/>
                </a:lnTo>
                <a:lnTo>
                  <a:pt x="542" y="5"/>
                </a:lnTo>
                <a:lnTo>
                  <a:pt x="569" y="13"/>
                </a:lnTo>
                <a:lnTo>
                  <a:pt x="620" y="58"/>
                </a:lnTo>
                <a:lnTo>
                  <a:pt x="602" y="101"/>
                </a:lnTo>
                <a:lnTo>
                  <a:pt x="609" y="121"/>
                </a:lnTo>
                <a:lnTo>
                  <a:pt x="630" y="112"/>
                </a:lnTo>
                <a:lnTo>
                  <a:pt x="647" y="132"/>
                </a:lnTo>
                <a:lnTo>
                  <a:pt x="724" y="157"/>
                </a:lnTo>
                <a:lnTo>
                  <a:pt x="652" y="153"/>
                </a:lnTo>
                <a:lnTo>
                  <a:pt x="728" y="220"/>
                </a:lnTo>
                <a:lnTo>
                  <a:pt x="681" y="213"/>
                </a:lnTo>
                <a:lnTo>
                  <a:pt x="776" y="274"/>
                </a:lnTo>
                <a:lnTo>
                  <a:pt x="800" y="315"/>
                </a:lnTo>
                <a:lnTo>
                  <a:pt x="784" y="310"/>
                </a:lnTo>
                <a:lnTo>
                  <a:pt x="780" y="321"/>
                </a:lnTo>
                <a:lnTo>
                  <a:pt x="466" y="380"/>
                </a:lnTo>
                <a:lnTo>
                  <a:pt x="205" y="413"/>
                </a:lnTo>
                <a:lnTo>
                  <a:pt x="0" y="440"/>
                </a:lnTo>
                <a:lnTo>
                  <a:pt x="74" y="393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073"/>
          <p:cNvGrpSpPr>
            <a:grpSpLocks/>
          </p:cNvGrpSpPr>
          <p:nvPr/>
        </p:nvGrpSpPr>
        <p:grpSpPr bwMode="auto">
          <a:xfrm>
            <a:off x="6473825" y="3133725"/>
            <a:ext cx="514350" cy="342900"/>
            <a:chOff x="4413" y="2012"/>
            <a:chExt cx="422" cy="281"/>
          </a:xfrm>
        </p:grpSpPr>
        <p:sp>
          <p:nvSpPr>
            <p:cNvPr id="51251" name="Freeform 1074"/>
            <p:cNvSpPr>
              <a:spLocks/>
            </p:cNvSpPr>
            <p:nvPr/>
          </p:nvSpPr>
          <p:spPr bwMode="gray">
            <a:xfrm>
              <a:off x="4413" y="2012"/>
              <a:ext cx="422" cy="203"/>
            </a:xfrm>
            <a:custGeom>
              <a:avLst/>
              <a:gdLst>
                <a:gd name="T0" fmla="*/ 0 w 471"/>
                <a:gd name="T1" fmla="*/ 6 h 227"/>
                <a:gd name="T2" fmla="*/ 4 w 471"/>
                <a:gd name="T3" fmla="*/ 12 h 227"/>
                <a:gd name="T4" fmla="*/ 4 w 471"/>
                <a:gd name="T5" fmla="*/ 8 h 227"/>
                <a:gd name="T6" fmla="*/ 10 w 471"/>
                <a:gd name="T7" fmla="*/ 7 h 227"/>
                <a:gd name="T8" fmla="*/ 11 w 471"/>
                <a:gd name="T9" fmla="*/ 4 h 227"/>
                <a:gd name="T10" fmla="*/ 13 w 471"/>
                <a:gd name="T11" fmla="*/ 4 h 227"/>
                <a:gd name="T12" fmla="*/ 17 w 471"/>
                <a:gd name="T13" fmla="*/ 8 h 227"/>
                <a:gd name="T14" fmla="*/ 19 w 471"/>
                <a:gd name="T15" fmla="*/ 9 h 227"/>
                <a:gd name="T16" fmla="*/ 23 w 471"/>
                <a:gd name="T17" fmla="*/ 12 h 227"/>
                <a:gd name="T18" fmla="*/ 22 w 471"/>
                <a:gd name="T19" fmla="*/ 16 h 227"/>
                <a:gd name="T20" fmla="*/ 22 w 471"/>
                <a:gd name="T21" fmla="*/ 17 h 227"/>
                <a:gd name="T22" fmla="*/ 24 w 471"/>
                <a:gd name="T23" fmla="*/ 17 h 227"/>
                <a:gd name="T24" fmla="*/ 26 w 471"/>
                <a:gd name="T25" fmla="*/ 17 h 227"/>
                <a:gd name="T26" fmla="*/ 27 w 471"/>
                <a:gd name="T27" fmla="*/ 18 h 227"/>
                <a:gd name="T28" fmla="*/ 29 w 471"/>
                <a:gd name="T29" fmla="*/ 18 h 227"/>
                <a:gd name="T30" fmla="*/ 30 w 471"/>
                <a:gd name="T31" fmla="*/ 17 h 227"/>
                <a:gd name="T32" fmla="*/ 29 w 471"/>
                <a:gd name="T33" fmla="*/ 13 h 227"/>
                <a:gd name="T34" fmla="*/ 28 w 471"/>
                <a:gd name="T35" fmla="*/ 8 h 227"/>
                <a:gd name="T36" fmla="*/ 27 w 471"/>
                <a:gd name="T37" fmla="*/ 7 h 227"/>
                <a:gd name="T38" fmla="*/ 30 w 471"/>
                <a:gd name="T39" fmla="*/ 4 h 227"/>
                <a:gd name="T40" fmla="*/ 30 w 471"/>
                <a:gd name="T41" fmla="*/ 4 h 227"/>
                <a:gd name="T42" fmla="*/ 32 w 471"/>
                <a:gd name="T43" fmla="*/ 4 h 227"/>
                <a:gd name="T44" fmla="*/ 30 w 471"/>
                <a:gd name="T45" fmla="*/ 6 h 227"/>
                <a:gd name="T46" fmla="*/ 30 w 471"/>
                <a:gd name="T47" fmla="*/ 11 h 227"/>
                <a:gd name="T48" fmla="*/ 31 w 471"/>
                <a:gd name="T49" fmla="*/ 12 h 227"/>
                <a:gd name="T50" fmla="*/ 32 w 471"/>
                <a:gd name="T51" fmla="*/ 13 h 227"/>
                <a:gd name="T52" fmla="*/ 30 w 471"/>
                <a:gd name="T53" fmla="*/ 13 h 227"/>
                <a:gd name="T54" fmla="*/ 31 w 471"/>
                <a:gd name="T55" fmla="*/ 15 h 227"/>
                <a:gd name="T56" fmla="*/ 34 w 471"/>
                <a:gd name="T57" fmla="*/ 17 h 227"/>
                <a:gd name="T58" fmla="*/ 36 w 471"/>
                <a:gd name="T59" fmla="*/ 18 h 227"/>
                <a:gd name="T60" fmla="*/ 36 w 471"/>
                <a:gd name="T61" fmla="*/ 18 h 227"/>
                <a:gd name="T62" fmla="*/ 36 w 471"/>
                <a:gd name="T63" fmla="*/ 19 h 227"/>
                <a:gd name="T64" fmla="*/ 40 w 471"/>
                <a:gd name="T65" fmla="*/ 17 h 227"/>
                <a:gd name="T66" fmla="*/ 42 w 471"/>
                <a:gd name="T67" fmla="*/ 15 h 227"/>
                <a:gd name="T68" fmla="*/ 42 w 471"/>
                <a:gd name="T69" fmla="*/ 12 h 227"/>
                <a:gd name="T70" fmla="*/ 36 w 471"/>
                <a:gd name="T71" fmla="*/ 13 h 227"/>
                <a:gd name="T72" fmla="*/ 32 w 471"/>
                <a:gd name="T73" fmla="*/ 0 h 227"/>
                <a:gd name="T74" fmla="*/ 0 w 471"/>
                <a:gd name="T75" fmla="*/ 6 h 227"/>
                <a:gd name="T76" fmla="*/ 0 w 471"/>
                <a:gd name="T77" fmla="*/ 6 h 227"/>
                <a:gd name="T78" fmla="*/ 0 w 471"/>
                <a:gd name="T79" fmla="*/ 6 h 2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1"/>
                <a:gd name="T121" fmla="*/ 0 h 227"/>
                <a:gd name="T122" fmla="*/ 471 w 471"/>
                <a:gd name="T123" fmla="*/ 227 h 2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1" h="227">
                  <a:moveTo>
                    <a:pt x="0" y="69"/>
                  </a:moveTo>
                  <a:lnTo>
                    <a:pt x="11" y="132"/>
                  </a:lnTo>
                  <a:lnTo>
                    <a:pt x="47" y="92"/>
                  </a:lnTo>
                  <a:lnTo>
                    <a:pt x="103" y="76"/>
                  </a:lnTo>
                  <a:lnTo>
                    <a:pt x="114" y="60"/>
                  </a:lnTo>
                  <a:lnTo>
                    <a:pt x="144" y="56"/>
                  </a:lnTo>
                  <a:lnTo>
                    <a:pt x="184" y="88"/>
                  </a:lnTo>
                  <a:lnTo>
                    <a:pt x="211" y="96"/>
                  </a:lnTo>
                  <a:lnTo>
                    <a:pt x="262" y="141"/>
                  </a:lnTo>
                  <a:lnTo>
                    <a:pt x="244" y="184"/>
                  </a:lnTo>
                  <a:lnTo>
                    <a:pt x="251" y="204"/>
                  </a:lnTo>
                  <a:lnTo>
                    <a:pt x="272" y="195"/>
                  </a:lnTo>
                  <a:lnTo>
                    <a:pt x="292" y="195"/>
                  </a:lnTo>
                  <a:lnTo>
                    <a:pt x="303" y="209"/>
                  </a:lnTo>
                  <a:lnTo>
                    <a:pt x="326" y="209"/>
                  </a:lnTo>
                  <a:lnTo>
                    <a:pt x="335" y="204"/>
                  </a:lnTo>
                  <a:lnTo>
                    <a:pt x="321" y="164"/>
                  </a:lnTo>
                  <a:lnTo>
                    <a:pt x="317" y="92"/>
                  </a:lnTo>
                  <a:lnTo>
                    <a:pt x="299" y="81"/>
                  </a:lnTo>
                  <a:lnTo>
                    <a:pt x="335" y="49"/>
                  </a:lnTo>
                  <a:lnTo>
                    <a:pt x="337" y="27"/>
                  </a:lnTo>
                  <a:lnTo>
                    <a:pt x="361" y="29"/>
                  </a:lnTo>
                  <a:lnTo>
                    <a:pt x="332" y="74"/>
                  </a:lnTo>
                  <a:lnTo>
                    <a:pt x="348" y="128"/>
                  </a:lnTo>
                  <a:lnTo>
                    <a:pt x="355" y="143"/>
                  </a:lnTo>
                  <a:lnTo>
                    <a:pt x="366" y="150"/>
                  </a:lnTo>
                  <a:lnTo>
                    <a:pt x="344" y="148"/>
                  </a:lnTo>
                  <a:lnTo>
                    <a:pt x="352" y="182"/>
                  </a:lnTo>
                  <a:lnTo>
                    <a:pt x="390" y="204"/>
                  </a:lnTo>
                  <a:lnTo>
                    <a:pt x="399" y="209"/>
                  </a:lnTo>
                  <a:lnTo>
                    <a:pt x="409" y="209"/>
                  </a:lnTo>
                  <a:lnTo>
                    <a:pt x="404" y="227"/>
                  </a:lnTo>
                  <a:lnTo>
                    <a:pt x="451" y="204"/>
                  </a:lnTo>
                  <a:lnTo>
                    <a:pt x="460" y="175"/>
                  </a:lnTo>
                  <a:lnTo>
                    <a:pt x="471" y="144"/>
                  </a:lnTo>
                  <a:lnTo>
                    <a:pt x="404" y="159"/>
                  </a:lnTo>
                  <a:lnTo>
                    <a:pt x="361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1075"/>
            <p:cNvSpPr>
              <a:spLocks/>
            </p:cNvSpPr>
            <p:nvPr/>
          </p:nvSpPr>
          <p:spPr bwMode="gray">
            <a:xfrm>
              <a:off x="4778" y="2194"/>
              <a:ext cx="39" cy="99"/>
            </a:xfrm>
            <a:custGeom>
              <a:avLst/>
              <a:gdLst>
                <a:gd name="T0" fmla="*/ 0 w 43"/>
                <a:gd name="T1" fmla="*/ 11 h 110"/>
                <a:gd name="T2" fmla="*/ 5 w 43"/>
                <a:gd name="T3" fmla="*/ 8 h 110"/>
                <a:gd name="T4" fmla="*/ 5 w 43"/>
                <a:gd name="T5" fmla="*/ 6 h 110"/>
                <a:gd name="T6" fmla="*/ 5 w 43"/>
                <a:gd name="T7" fmla="*/ 0 h 110"/>
                <a:gd name="T8" fmla="*/ 5 w 43"/>
                <a:gd name="T9" fmla="*/ 5 h 110"/>
                <a:gd name="T10" fmla="*/ 0 w 43"/>
                <a:gd name="T11" fmla="*/ 7 h 110"/>
                <a:gd name="T12" fmla="*/ 0 w 43"/>
                <a:gd name="T13" fmla="*/ 11 h 110"/>
                <a:gd name="T14" fmla="*/ 0 w 43"/>
                <a:gd name="T15" fmla="*/ 11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10"/>
                <a:gd name="T26" fmla="*/ 43 w 43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10">
                  <a:moveTo>
                    <a:pt x="0" y="110"/>
                  </a:moveTo>
                  <a:lnTo>
                    <a:pt x="14" y="79"/>
                  </a:lnTo>
                  <a:lnTo>
                    <a:pt x="30" y="61"/>
                  </a:lnTo>
                  <a:lnTo>
                    <a:pt x="43" y="0"/>
                  </a:lnTo>
                  <a:lnTo>
                    <a:pt x="18" y="14"/>
                  </a:lnTo>
                  <a:lnTo>
                    <a:pt x="0" y="72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DDDDD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3" name="Freeform 1076"/>
          <p:cNvSpPr>
            <a:spLocks/>
          </p:cNvSpPr>
          <p:nvPr/>
        </p:nvSpPr>
        <p:spPr bwMode="gray">
          <a:xfrm>
            <a:off x="6867525" y="3116263"/>
            <a:ext cx="120650" cy="190500"/>
          </a:xfrm>
          <a:custGeom>
            <a:avLst/>
            <a:gdLst>
              <a:gd name="T0" fmla="*/ 0 w 110"/>
              <a:gd name="T1" fmla="*/ 2147483647 h 175"/>
              <a:gd name="T2" fmla="*/ 2147483647 w 110"/>
              <a:gd name="T3" fmla="*/ 0 h 175"/>
              <a:gd name="T4" fmla="*/ 2147483647 w 110"/>
              <a:gd name="T5" fmla="*/ 0 h 175"/>
              <a:gd name="T6" fmla="*/ 2147483647 w 110"/>
              <a:gd name="T7" fmla="*/ 2147483647 h 175"/>
              <a:gd name="T8" fmla="*/ 2147483647 w 110"/>
              <a:gd name="T9" fmla="*/ 2147483647 h 175"/>
              <a:gd name="T10" fmla="*/ 2147483647 w 110"/>
              <a:gd name="T11" fmla="*/ 2147483647 h 175"/>
              <a:gd name="T12" fmla="*/ 2147483647 w 110"/>
              <a:gd name="T13" fmla="*/ 2147483647 h 175"/>
              <a:gd name="T14" fmla="*/ 2147483647 w 110"/>
              <a:gd name="T15" fmla="*/ 2147483647 h 175"/>
              <a:gd name="T16" fmla="*/ 2147483647 w 110"/>
              <a:gd name="T17" fmla="*/ 2147483647 h 175"/>
              <a:gd name="T18" fmla="*/ 2147483647 w 110"/>
              <a:gd name="T19" fmla="*/ 2147483647 h 175"/>
              <a:gd name="T20" fmla="*/ 2147483647 w 110"/>
              <a:gd name="T21" fmla="*/ 2147483647 h 175"/>
              <a:gd name="T22" fmla="*/ 2147483647 w 110"/>
              <a:gd name="T23" fmla="*/ 2147483647 h 175"/>
              <a:gd name="T24" fmla="*/ 2147483647 w 110"/>
              <a:gd name="T25" fmla="*/ 2147483647 h 175"/>
              <a:gd name="T26" fmla="*/ 2147483647 w 110"/>
              <a:gd name="T27" fmla="*/ 2147483647 h 175"/>
              <a:gd name="T28" fmla="*/ 2147483647 w 110"/>
              <a:gd name="T29" fmla="*/ 2147483647 h 175"/>
              <a:gd name="T30" fmla="*/ 0 w 110"/>
              <a:gd name="T31" fmla="*/ 2147483647 h 175"/>
              <a:gd name="T32" fmla="*/ 0 w 110"/>
              <a:gd name="T33" fmla="*/ 2147483647 h 1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75"/>
              <a:gd name="T53" fmla="*/ 110 w 110"/>
              <a:gd name="T54" fmla="*/ 175 h 1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75">
                <a:moveTo>
                  <a:pt x="0" y="16"/>
                </a:moveTo>
                <a:lnTo>
                  <a:pt x="16" y="0"/>
                </a:lnTo>
                <a:lnTo>
                  <a:pt x="36" y="0"/>
                </a:lnTo>
                <a:lnTo>
                  <a:pt x="29" y="18"/>
                </a:lnTo>
                <a:lnTo>
                  <a:pt x="23" y="23"/>
                </a:lnTo>
                <a:lnTo>
                  <a:pt x="29" y="43"/>
                </a:lnTo>
                <a:lnTo>
                  <a:pt x="54" y="70"/>
                </a:lnTo>
                <a:lnTo>
                  <a:pt x="59" y="92"/>
                </a:lnTo>
                <a:lnTo>
                  <a:pt x="81" y="115"/>
                </a:lnTo>
                <a:lnTo>
                  <a:pt x="97" y="121"/>
                </a:lnTo>
                <a:lnTo>
                  <a:pt x="104" y="137"/>
                </a:lnTo>
                <a:lnTo>
                  <a:pt x="90" y="150"/>
                </a:lnTo>
                <a:lnTo>
                  <a:pt x="106" y="148"/>
                </a:lnTo>
                <a:lnTo>
                  <a:pt x="110" y="160"/>
                </a:lnTo>
                <a:lnTo>
                  <a:pt x="43" y="175"/>
                </a:lnTo>
                <a:lnTo>
                  <a:pt x="0" y="16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Freeform 1077"/>
          <p:cNvSpPr>
            <a:spLocks/>
          </p:cNvSpPr>
          <p:nvPr/>
        </p:nvSpPr>
        <p:spPr bwMode="gray">
          <a:xfrm>
            <a:off x="6899275" y="2886075"/>
            <a:ext cx="141288" cy="334963"/>
          </a:xfrm>
          <a:custGeom>
            <a:avLst/>
            <a:gdLst>
              <a:gd name="T0" fmla="*/ 2147483647 w 129"/>
              <a:gd name="T1" fmla="*/ 2147483647 h 308"/>
              <a:gd name="T2" fmla="*/ 2147483647 w 129"/>
              <a:gd name="T3" fmla="*/ 2147483647 h 308"/>
              <a:gd name="T4" fmla="*/ 2147483647 w 129"/>
              <a:gd name="T5" fmla="*/ 2147483647 h 308"/>
              <a:gd name="T6" fmla="*/ 2147483647 w 129"/>
              <a:gd name="T7" fmla="*/ 2147483647 h 308"/>
              <a:gd name="T8" fmla="*/ 2147483647 w 129"/>
              <a:gd name="T9" fmla="*/ 2147483647 h 308"/>
              <a:gd name="T10" fmla="*/ 2147483647 w 129"/>
              <a:gd name="T11" fmla="*/ 0 h 308"/>
              <a:gd name="T12" fmla="*/ 2147483647 w 129"/>
              <a:gd name="T13" fmla="*/ 2147483647 h 308"/>
              <a:gd name="T14" fmla="*/ 2147483647 w 129"/>
              <a:gd name="T15" fmla="*/ 2147483647 h 308"/>
              <a:gd name="T16" fmla="*/ 2147483647 w 129"/>
              <a:gd name="T17" fmla="*/ 2147483647 h 308"/>
              <a:gd name="T18" fmla="*/ 2147483647 w 129"/>
              <a:gd name="T19" fmla="*/ 2147483647 h 308"/>
              <a:gd name="T20" fmla="*/ 2147483647 w 129"/>
              <a:gd name="T21" fmla="*/ 2147483647 h 308"/>
              <a:gd name="T22" fmla="*/ 2147483647 w 129"/>
              <a:gd name="T23" fmla="*/ 2147483647 h 308"/>
              <a:gd name="T24" fmla="*/ 2147483647 w 129"/>
              <a:gd name="T25" fmla="*/ 2147483647 h 308"/>
              <a:gd name="T26" fmla="*/ 2147483647 w 129"/>
              <a:gd name="T27" fmla="*/ 2147483647 h 308"/>
              <a:gd name="T28" fmla="*/ 2147483647 w 129"/>
              <a:gd name="T29" fmla="*/ 2147483647 h 308"/>
              <a:gd name="T30" fmla="*/ 2147483647 w 129"/>
              <a:gd name="T31" fmla="*/ 2147483647 h 308"/>
              <a:gd name="T32" fmla="*/ 2147483647 w 129"/>
              <a:gd name="T33" fmla="*/ 2147483647 h 308"/>
              <a:gd name="T34" fmla="*/ 2147483647 w 129"/>
              <a:gd name="T35" fmla="*/ 2147483647 h 308"/>
              <a:gd name="T36" fmla="*/ 2147483647 w 129"/>
              <a:gd name="T37" fmla="*/ 2147483647 h 308"/>
              <a:gd name="T38" fmla="*/ 2147483647 w 129"/>
              <a:gd name="T39" fmla="*/ 2147483647 h 308"/>
              <a:gd name="T40" fmla="*/ 2147483647 w 129"/>
              <a:gd name="T41" fmla="*/ 2147483647 h 308"/>
              <a:gd name="T42" fmla="*/ 2147483647 w 129"/>
              <a:gd name="T43" fmla="*/ 2147483647 h 308"/>
              <a:gd name="T44" fmla="*/ 2147483647 w 129"/>
              <a:gd name="T45" fmla="*/ 2147483647 h 308"/>
              <a:gd name="T46" fmla="*/ 2147483647 w 129"/>
              <a:gd name="T47" fmla="*/ 2147483647 h 308"/>
              <a:gd name="T48" fmla="*/ 0 w 129"/>
              <a:gd name="T49" fmla="*/ 2147483647 h 308"/>
              <a:gd name="T50" fmla="*/ 2147483647 w 129"/>
              <a:gd name="T51" fmla="*/ 2147483647 h 308"/>
              <a:gd name="T52" fmla="*/ 2147483647 w 129"/>
              <a:gd name="T53" fmla="*/ 2147483647 h 3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9"/>
              <a:gd name="T82" fmla="*/ 0 h 308"/>
              <a:gd name="T83" fmla="*/ 129 w 129"/>
              <a:gd name="T84" fmla="*/ 308 h 3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9" h="308">
                <a:moveTo>
                  <a:pt x="7" y="211"/>
                </a:moveTo>
                <a:lnTo>
                  <a:pt x="30" y="195"/>
                </a:lnTo>
                <a:lnTo>
                  <a:pt x="64" y="152"/>
                </a:lnTo>
                <a:lnTo>
                  <a:pt x="5" y="105"/>
                </a:lnTo>
                <a:lnTo>
                  <a:pt x="3" y="61"/>
                </a:lnTo>
                <a:lnTo>
                  <a:pt x="30" y="0"/>
                </a:lnTo>
                <a:lnTo>
                  <a:pt x="118" y="31"/>
                </a:lnTo>
                <a:lnTo>
                  <a:pt x="120" y="42"/>
                </a:lnTo>
                <a:lnTo>
                  <a:pt x="109" y="76"/>
                </a:lnTo>
                <a:lnTo>
                  <a:pt x="100" y="83"/>
                </a:lnTo>
                <a:lnTo>
                  <a:pt x="99" y="101"/>
                </a:lnTo>
                <a:lnTo>
                  <a:pt x="108" y="107"/>
                </a:lnTo>
                <a:lnTo>
                  <a:pt x="129" y="101"/>
                </a:lnTo>
                <a:lnTo>
                  <a:pt x="129" y="153"/>
                </a:lnTo>
                <a:lnTo>
                  <a:pt x="129" y="186"/>
                </a:lnTo>
                <a:lnTo>
                  <a:pt x="129" y="204"/>
                </a:lnTo>
                <a:lnTo>
                  <a:pt x="122" y="220"/>
                </a:lnTo>
                <a:lnTo>
                  <a:pt x="113" y="222"/>
                </a:lnTo>
                <a:lnTo>
                  <a:pt x="117" y="236"/>
                </a:lnTo>
                <a:lnTo>
                  <a:pt x="84" y="308"/>
                </a:lnTo>
                <a:lnTo>
                  <a:pt x="77" y="308"/>
                </a:lnTo>
                <a:lnTo>
                  <a:pt x="73" y="281"/>
                </a:lnTo>
                <a:lnTo>
                  <a:pt x="52" y="281"/>
                </a:lnTo>
                <a:lnTo>
                  <a:pt x="7" y="252"/>
                </a:lnTo>
                <a:lnTo>
                  <a:pt x="0" y="229"/>
                </a:lnTo>
                <a:lnTo>
                  <a:pt x="7" y="21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078"/>
          <p:cNvGrpSpPr>
            <a:grpSpLocks/>
          </p:cNvGrpSpPr>
          <p:nvPr/>
        </p:nvGrpSpPr>
        <p:grpSpPr bwMode="auto">
          <a:xfrm>
            <a:off x="6383338" y="2362200"/>
            <a:ext cx="852487" cy="633413"/>
            <a:chOff x="4339" y="1378"/>
            <a:chExt cx="699" cy="521"/>
          </a:xfrm>
        </p:grpSpPr>
        <p:sp>
          <p:nvSpPr>
            <p:cNvPr id="51256" name="Freeform 1079"/>
            <p:cNvSpPr>
              <a:spLocks/>
            </p:cNvSpPr>
            <p:nvPr/>
          </p:nvSpPr>
          <p:spPr bwMode="gray">
            <a:xfrm>
              <a:off x="4339" y="1378"/>
              <a:ext cx="550" cy="479"/>
            </a:xfrm>
            <a:custGeom>
              <a:avLst/>
              <a:gdLst>
                <a:gd name="T0" fmla="*/ 4 w 615"/>
                <a:gd name="T1" fmla="*/ 42 h 535"/>
                <a:gd name="T2" fmla="*/ 36 w 615"/>
                <a:gd name="T3" fmla="*/ 37 h 535"/>
                <a:gd name="T4" fmla="*/ 40 w 615"/>
                <a:gd name="T5" fmla="*/ 41 h 535"/>
                <a:gd name="T6" fmla="*/ 44 w 615"/>
                <a:gd name="T7" fmla="*/ 42 h 535"/>
                <a:gd name="T8" fmla="*/ 51 w 615"/>
                <a:gd name="T9" fmla="*/ 45 h 535"/>
                <a:gd name="T10" fmla="*/ 51 w 615"/>
                <a:gd name="T11" fmla="*/ 47 h 535"/>
                <a:gd name="T12" fmla="*/ 51 w 615"/>
                <a:gd name="T13" fmla="*/ 45 h 535"/>
                <a:gd name="T14" fmla="*/ 51 w 615"/>
                <a:gd name="T15" fmla="*/ 40 h 535"/>
                <a:gd name="T16" fmla="*/ 51 w 615"/>
                <a:gd name="T17" fmla="*/ 33 h 535"/>
                <a:gd name="T18" fmla="*/ 51 w 615"/>
                <a:gd name="T19" fmla="*/ 24 h 535"/>
                <a:gd name="T20" fmla="*/ 47 w 615"/>
                <a:gd name="T21" fmla="*/ 13 h 535"/>
                <a:gd name="T22" fmla="*/ 46 w 615"/>
                <a:gd name="T23" fmla="*/ 8 h 535"/>
                <a:gd name="T24" fmla="*/ 45 w 615"/>
                <a:gd name="T25" fmla="*/ 0 h 535"/>
                <a:gd name="T26" fmla="*/ 33 w 615"/>
                <a:gd name="T27" fmla="*/ 4 h 535"/>
                <a:gd name="T28" fmla="*/ 27 w 615"/>
                <a:gd name="T29" fmla="*/ 10 h 535"/>
                <a:gd name="T30" fmla="*/ 27 w 615"/>
                <a:gd name="T31" fmla="*/ 11 h 535"/>
                <a:gd name="T32" fmla="*/ 24 w 615"/>
                <a:gd name="T33" fmla="*/ 15 h 535"/>
                <a:gd name="T34" fmla="*/ 24 w 615"/>
                <a:gd name="T35" fmla="*/ 17 h 535"/>
                <a:gd name="T36" fmla="*/ 25 w 615"/>
                <a:gd name="T37" fmla="*/ 17 h 535"/>
                <a:gd name="T38" fmla="*/ 25 w 615"/>
                <a:gd name="T39" fmla="*/ 18 h 535"/>
                <a:gd name="T40" fmla="*/ 26 w 615"/>
                <a:gd name="T41" fmla="*/ 19 h 535"/>
                <a:gd name="T42" fmla="*/ 27 w 615"/>
                <a:gd name="T43" fmla="*/ 21 h 535"/>
                <a:gd name="T44" fmla="*/ 22 w 615"/>
                <a:gd name="T45" fmla="*/ 24 h 535"/>
                <a:gd name="T46" fmla="*/ 17 w 615"/>
                <a:gd name="T47" fmla="*/ 26 h 535"/>
                <a:gd name="T48" fmla="*/ 16 w 615"/>
                <a:gd name="T49" fmla="*/ 27 h 535"/>
                <a:gd name="T50" fmla="*/ 14 w 615"/>
                <a:gd name="T51" fmla="*/ 26 h 535"/>
                <a:gd name="T52" fmla="*/ 9 w 615"/>
                <a:gd name="T53" fmla="*/ 27 h 535"/>
                <a:gd name="T54" fmla="*/ 4 w 615"/>
                <a:gd name="T55" fmla="*/ 29 h 535"/>
                <a:gd name="T56" fmla="*/ 4 w 615"/>
                <a:gd name="T57" fmla="*/ 30 h 535"/>
                <a:gd name="T58" fmla="*/ 4 w 615"/>
                <a:gd name="T59" fmla="*/ 32 h 535"/>
                <a:gd name="T60" fmla="*/ 5 w 615"/>
                <a:gd name="T61" fmla="*/ 32 h 535"/>
                <a:gd name="T62" fmla="*/ 6 w 615"/>
                <a:gd name="T63" fmla="*/ 34 h 535"/>
                <a:gd name="T64" fmla="*/ 5 w 615"/>
                <a:gd name="T65" fmla="*/ 34 h 535"/>
                <a:gd name="T66" fmla="*/ 4 w 615"/>
                <a:gd name="T67" fmla="*/ 36 h 535"/>
                <a:gd name="T68" fmla="*/ 0 w 615"/>
                <a:gd name="T69" fmla="*/ 41 h 535"/>
                <a:gd name="T70" fmla="*/ 4 w 615"/>
                <a:gd name="T71" fmla="*/ 42 h 535"/>
                <a:gd name="T72" fmla="*/ 4 w 615"/>
                <a:gd name="T73" fmla="*/ 42 h 5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5"/>
                <a:gd name="T112" fmla="*/ 0 h 535"/>
                <a:gd name="T113" fmla="*/ 615 w 615"/>
                <a:gd name="T114" fmla="*/ 535 h 5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5" h="535">
                  <a:moveTo>
                    <a:pt x="20" y="490"/>
                  </a:moveTo>
                  <a:lnTo>
                    <a:pt x="420" y="416"/>
                  </a:lnTo>
                  <a:lnTo>
                    <a:pt x="464" y="461"/>
                  </a:lnTo>
                  <a:lnTo>
                    <a:pt x="503" y="481"/>
                  </a:lnTo>
                  <a:lnTo>
                    <a:pt x="591" y="512"/>
                  </a:lnTo>
                  <a:lnTo>
                    <a:pt x="599" y="535"/>
                  </a:lnTo>
                  <a:lnTo>
                    <a:pt x="613" y="503"/>
                  </a:lnTo>
                  <a:lnTo>
                    <a:pt x="615" y="458"/>
                  </a:lnTo>
                  <a:lnTo>
                    <a:pt x="599" y="371"/>
                  </a:lnTo>
                  <a:lnTo>
                    <a:pt x="599" y="281"/>
                  </a:lnTo>
                  <a:lnTo>
                    <a:pt x="555" y="150"/>
                  </a:lnTo>
                  <a:lnTo>
                    <a:pt x="548" y="92"/>
                  </a:lnTo>
                  <a:lnTo>
                    <a:pt x="521" y="0"/>
                  </a:lnTo>
                  <a:lnTo>
                    <a:pt x="391" y="31"/>
                  </a:lnTo>
                  <a:lnTo>
                    <a:pt x="319" y="107"/>
                  </a:lnTo>
                  <a:lnTo>
                    <a:pt x="316" y="126"/>
                  </a:lnTo>
                  <a:lnTo>
                    <a:pt x="274" y="171"/>
                  </a:lnTo>
                  <a:lnTo>
                    <a:pt x="285" y="188"/>
                  </a:lnTo>
                  <a:lnTo>
                    <a:pt x="294" y="200"/>
                  </a:lnTo>
                  <a:lnTo>
                    <a:pt x="287" y="204"/>
                  </a:lnTo>
                  <a:lnTo>
                    <a:pt x="300" y="222"/>
                  </a:lnTo>
                  <a:lnTo>
                    <a:pt x="301" y="238"/>
                  </a:lnTo>
                  <a:lnTo>
                    <a:pt x="262" y="276"/>
                  </a:lnTo>
                  <a:lnTo>
                    <a:pt x="202" y="292"/>
                  </a:lnTo>
                  <a:lnTo>
                    <a:pt x="188" y="303"/>
                  </a:lnTo>
                  <a:lnTo>
                    <a:pt x="166" y="294"/>
                  </a:lnTo>
                  <a:lnTo>
                    <a:pt x="100" y="301"/>
                  </a:lnTo>
                  <a:lnTo>
                    <a:pt x="51" y="321"/>
                  </a:lnTo>
                  <a:lnTo>
                    <a:pt x="51" y="346"/>
                  </a:lnTo>
                  <a:lnTo>
                    <a:pt x="60" y="362"/>
                  </a:lnTo>
                  <a:lnTo>
                    <a:pt x="67" y="362"/>
                  </a:lnTo>
                  <a:lnTo>
                    <a:pt x="74" y="382"/>
                  </a:lnTo>
                  <a:lnTo>
                    <a:pt x="62" y="393"/>
                  </a:lnTo>
                  <a:lnTo>
                    <a:pt x="56" y="411"/>
                  </a:lnTo>
                  <a:lnTo>
                    <a:pt x="0" y="461"/>
                  </a:lnTo>
                  <a:lnTo>
                    <a:pt x="20" y="490"/>
                  </a:lnTo>
                  <a:close/>
                </a:path>
              </a:pathLst>
            </a:custGeom>
            <a:solidFill>
              <a:srgbClr val="8BC3F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1080"/>
            <p:cNvSpPr>
              <a:spLocks/>
            </p:cNvSpPr>
            <p:nvPr/>
          </p:nvSpPr>
          <p:spPr bwMode="gray">
            <a:xfrm>
              <a:off x="4851" y="1877"/>
              <a:ext cx="14" cy="22"/>
            </a:xfrm>
            <a:custGeom>
              <a:avLst/>
              <a:gdLst>
                <a:gd name="T0" fmla="*/ 0 w 16"/>
                <a:gd name="T1" fmla="*/ 4 h 25"/>
                <a:gd name="T2" fmla="*/ 1 w 16"/>
                <a:gd name="T3" fmla="*/ 4 h 25"/>
                <a:gd name="T4" fmla="*/ 4 w 16"/>
                <a:gd name="T5" fmla="*/ 0 h 25"/>
                <a:gd name="T6" fmla="*/ 4 w 16"/>
                <a:gd name="T7" fmla="*/ 4 h 25"/>
                <a:gd name="T8" fmla="*/ 0 w 16"/>
                <a:gd name="T9" fmla="*/ 4 h 25"/>
                <a:gd name="T10" fmla="*/ 0 w 16"/>
                <a:gd name="T11" fmla="*/ 4 h 25"/>
                <a:gd name="T12" fmla="*/ 0 w 16"/>
                <a:gd name="T13" fmla="*/ 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5"/>
                <a:gd name="T23" fmla="*/ 16 w 1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5">
                  <a:moveTo>
                    <a:pt x="0" y="25"/>
                  </a:moveTo>
                  <a:lnTo>
                    <a:pt x="1" y="7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CE49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1081"/>
            <p:cNvSpPr>
              <a:spLocks/>
            </p:cNvSpPr>
            <p:nvPr/>
          </p:nvSpPr>
          <p:spPr bwMode="gray">
            <a:xfrm>
              <a:off x="4867" y="1786"/>
              <a:ext cx="171" cy="99"/>
            </a:xfrm>
            <a:custGeom>
              <a:avLst/>
              <a:gdLst>
                <a:gd name="T0" fmla="*/ 4 w 191"/>
                <a:gd name="T1" fmla="*/ 11 h 110"/>
                <a:gd name="T2" fmla="*/ 7 w 191"/>
                <a:gd name="T3" fmla="*/ 7 h 110"/>
                <a:gd name="T4" fmla="*/ 11 w 191"/>
                <a:gd name="T5" fmla="*/ 5 h 110"/>
                <a:gd name="T6" fmla="*/ 7 w 191"/>
                <a:gd name="T7" fmla="*/ 9 h 110"/>
                <a:gd name="T8" fmla="*/ 7 w 191"/>
                <a:gd name="T9" fmla="*/ 9 h 110"/>
                <a:gd name="T10" fmla="*/ 13 w 191"/>
                <a:gd name="T11" fmla="*/ 5 h 110"/>
                <a:gd name="T12" fmla="*/ 17 w 191"/>
                <a:gd name="T13" fmla="*/ 5 h 110"/>
                <a:gd name="T14" fmla="*/ 17 w 191"/>
                <a:gd name="T15" fmla="*/ 0 h 110"/>
                <a:gd name="T16" fmla="*/ 13 w 191"/>
                <a:gd name="T17" fmla="*/ 5 h 110"/>
                <a:gd name="T18" fmla="*/ 13 w 191"/>
                <a:gd name="T19" fmla="*/ 5 h 110"/>
                <a:gd name="T20" fmla="*/ 12 w 191"/>
                <a:gd name="T21" fmla="*/ 5 h 110"/>
                <a:gd name="T22" fmla="*/ 11 w 191"/>
                <a:gd name="T23" fmla="*/ 5 h 110"/>
                <a:gd name="T24" fmla="*/ 13 w 191"/>
                <a:gd name="T25" fmla="*/ 0 h 110"/>
                <a:gd name="T26" fmla="*/ 11 w 191"/>
                <a:gd name="T27" fmla="*/ 5 h 110"/>
                <a:gd name="T28" fmla="*/ 4 w 191"/>
                <a:gd name="T29" fmla="*/ 5 h 110"/>
                <a:gd name="T30" fmla="*/ 4 w 191"/>
                <a:gd name="T31" fmla="*/ 8 h 110"/>
                <a:gd name="T32" fmla="*/ 4 w 191"/>
                <a:gd name="T33" fmla="*/ 9 h 110"/>
                <a:gd name="T34" fmla="*/ 0 w 191"/>
                <a:gd name="T35" fmla="*/ 10 h 110"/>
                <a:gd name="T36" fmla="*/ 4 w 191"/>
                <a:gd name="T37" fmla="*/ 11 h 110"/>
                <a:gd name="T38" fmla="*/ 4 w 191"/>
                <a:gd name="T39" fmla="*/ 11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1"/>
                <a:gd name="T61" fmla="*/ 0 h 110"/>
                <a:gd name="T62" fmla="*/ 191 w 191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1" h="110">
                  <a:moveTo>
                    <a:pt x="14" y="110"/>
                  </a:moveTo>
                  <a:lnTo>
                    <a:pt x="81" y="72"/>
                  </a:lnTo>
                  <a:lnTo>
                    <a:pt x="128" y="50"/>
                  </a:lnTo>
                  <a:lnTo>
                    <a:pt x="79" y="85"/>
                  </a:lnTo>
                  <a:lnTo>
                    <a:pt x="83" y="86"/>
                  </a:lnTo>
                  <a:lnTo>
                    <a:pt x="155" y="38"/>
                  </a:lnTo>
                  <a:lnTo>
                    <a:pt x="191" y="5"/>
                  </a:lnTo>
                  <a:lnTo>
                    <a:pt x="187" y="0"/>
                  </a:lnTo>
                  <a:lnTo>
                    <a:pt x="155" y="18"/>
                  </a:lnTo>
                  <a:lnTo>
                    <a:pt x="151" y="16"/>
                  </a:lnTo>
                  <a:lnTo>
                    <a:pt x="135" y="38"/>
                  </a:lnTo>
                  <a:lnTo>
                    <a:pt x="126" y="38"/>
                  </a:lnTo>
                  <a:lnTo>
                    <a:pt x="149" y="0"/>
                  </a:lnTo>
                  <a:lnTo>
                    <a:pt x="124" y="29"/>
                  </a:lnTo>
                  <a:lnTo>
                    <a:pt x="37" y="58"/>
                  </a:lnTo>
                  <a:lnTo>
                    <a:pt x="21" y="79"/>
                  </a:lnTo>
                  <a:lnTo>
                    <a:pt x="9" y="83"/>
                  </a:lnTo>
                  <a:lnTo>
                    <a:pt x="0" y="99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74B9C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9" name="Freeform 1082"/>
          <p:cNvSpPr>
            <a:spLocks/>
          </p:cNvSpPr>
          <p:nvPr/>
        </p:nvSpPr>
        <p:spPr bwMode="gray">
          <a:xfrm>
            <a:off x="7035800" y="2730500"/>
            <a:ext cx="193675" cy="180975"/>
          </a:xfrm>
          <a:custGeom>
            <a:avLst/>
            <a:gdLst>
              <a:gd name="T0" fmla="*/ 2147483647 w 178"/>
              <a:gd name="T1" fmla="*/ 2147483647 h 166"/>
              <a:gd name="T2" fmla="*/ 2147483647 w 178"/>
              <a:gd name="T3" fmla="*/ 2147483647 h 166"/>
              <a:gd name="T4" fmla="*/ 2147483647 w 178"/>
              <a:gd name="T5" fmla="*/ 2147483647 h 166"/>
              <a:gd name="T6" fmla="*/ 2147483647 w 178"/>
              <a:gd name="T7" fmla="*/ 2147483647 h 166"/>
              <a:gd name="T8" fmla="*/ 2147483647 w 178"/>
              <a:gd name="T9" fmla="*/ 2147483647 h 166"/>
              <a:gd name="T10" fmla="*/ 2147483647 w 178"/>
              <a:gd name="T11" fmla="*/ 2147483647 h 166"/>
              <a:gd name="T12" fmla="*/ 2147483647 w 178"/>
              <a:gd name="T13" fmla="*/ 2147483647 h 166"/>
              <a:gd name="T14" fmla="*/ 2147483647 w 178"/>
              <a:gd name="T15" fmla="*/ 2147483647 h 166"/>
              <a:gd name="T16" fmla="*/ 2147483647 w 178"/>
              <a:gd name="T17" fmla="*/ 2147483647 h 166"/>
              <a:gd name="T18" fmla="*/ 2147483647 w 178"/>
              <a:gd name="T19" fmla="*/ 2147483647 h 166"/>
              <a:gd name="T20" fmla="*/ 2147483647 w 178"/>
              <a:gd name="T21" fmla="*/ 2147483647 h 166"/>
              <a:gd name="T22" fmla="*/ 2147483647 w 178"/>
              <a:gd name="T23" fmla="*/ 2147483647 h 166"/>
              <a:gd name="T24" fmla="*/ 2147483647 w 178"/>
              <a:gd name="T25" fmla="*/ 0 h 166"/>
              <a:gd name="T26" fmla="*/ 0 w 178"/>
              <a:gd name="T27" fmla="*/ 2147483647 h 166"/>
              <a:gd name="T28" fmla="*/ 2147483647 w 178"/>
              <a:gd name="T29" fmla="*/ 2147483647 h 166"/>
              <a:gd name="T30" fmla="*/ 2147483647 w 178"/>
              <a:gd name="T31" fmla="*/ 2147483647 h 1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8"/>
              <a:gd name="T49" fmla="*/ 0 h 166"/>
              <a:gd name="T50" fmla="*/ 178 w 178"/>
              <a:gd name="T51" fmla="*/ 166 h 1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8" h="166">
                <a:moveTo>
                  <a:pt x="16" y="121"/>
                </a:moveTo>
                <a:lnTo>
                  <a:pt x="14" y="166"/>
                </a:lnTo>
                <a:lnTo>
                  <a:pt x="28" y="162"/>
                </a:lnTo>
                <a:lnTo>
                  <a:pt x="63" y="137"/>
                </a:lnTo>
                <a:lnTo>
                  <a:pt x="74" y="115"/>
                </a:lnTo>
                <a:lnTo>
                  <a:pt x="81" y="121"/>
                </a:lnTo>
                <a:lnTo>
                  <a:pt x="128" y="108"/>
                </a:lnTo>
                <a:lnTo>
                  <a:pt x="129" y="99"/>
                </a:lnTo>
                <a:lnTo>
                  <a:pt x="137" y="103"/>
                </a:lnTo>
                <a:lnTo>
                  <a:pt x="146" y="96"/>
                </a:lnTo>
                <a:lnTo>
                  <a:pt x="160" y="94"/>
                </a:lnTo>
                <a:lnTo>
                  <a:pt x="178" y="85"/>
                </a:lnTo>
                <a:lnTo>
                  <a:pt x="160" y="0"/>
                </a:lnTo>
                <a:lnTo>
                  <a:pt x="0" y="34"/>
                </a:lnTo>
                <a:lnTo>
                  <a:pt x="16" y="12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0" name="Freeform 1083"/>
          <p:cNvSpPr>
            <a:spLocks/>
          </p:cNvSpPr>
          <p:nvPr/>
        </p:nvSpPr>
        <p:spPr bwMode="gray">
          <a:xfrm>
            <a:off x="7210425" y="2719388"/>
            <a:ext cx="88900" cy="103187"/>
          </a:xfrm>
          <a:custGeom>
            <a:avLst/>
            <a:gdLst>
              <a:gd name="T0" fmla="*/ 2147483647 w 81"/>
              <a:gd name="T1" fmla="*/ 2147483647 h 94"/>
              <a:gd name="T2" fmla="*/ 2147483647 w 81"/>
              <a:gd name="T3" fmla="*/ 2147483647 h 94"/>
              <a:gd name="T4" fmla="*/ 2147483647 w 81"/>
              <a:gd name="T5" fmla="*/ 2147483647 h 94"/>
              <a:gd name="T6" fmla="*/ 2147483647 w 81"/>
              <a:gd name="T7" fmla="*/ 2147483647 h 94"/>
              <a:gd name="T8" fmla="*/ 2147483647 w 81"/>
              <a:gd name="T9" fmla="*/ 2147483647 h 94"/>
              <a:gd name="T10" fmla="*/ 2147483647 w 81"/>
              <a:gd name="T11" fmla="*/ 2147483647 h 94"/>
              <a:gd name="T12" fmla="*/ 2147483647 w 81"/>
              <a:gd name="T13" fmla="*/ 2147483647 h 94"/>
              <a:gd name="T14" fmla="*/ 2147483647 w 81"/>
              <a:gd name="T15" fmla="*/ 2147483647 h 94"/>
              <a:gd name="T16" fmla="*/ 2147483647 w 81"/>
              <a:gd name="T17" fmla="*/ 2147483647 h 94"/>
              <a:gd name="T18" fmla="*/ 2147483647 w 81"/>
              <a:gd name="T19" fmla="*/ 2147483647 h 94"/>
              <a:gd name="T20" fmla="*/ 2147483647 w 81"/>
              <a:gd name="T21" fmla="*/ 0 h 94"/>
              <a:gd name="T22" fmla="*/ 0 w 81"/>
              <a:gd name="T23" fmla="*/ 2147483647 h 94"/>
              <a:gd name="T24" fmla="*/ 2147483647 w 81"/>
              <a:gd name="T25" fmla="*/ 2147483647 h 94"/>
              <a:gd name="T26" fmla="*/ 2147483647 w 81"/>
              <a:gd name="T27" fmla="*/ 2147483647 h 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"/>
              <a:gd name="T43" fmla="*/ 0 h 94"/>
              <a:gd name="T44" fmla="*/ 81 w 81"/>
              <a:gd name="T45" fmla="*/ 94 h 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" h="94">
                <a:moveTo>
                  <a:pt x="18" y="94"/>
                </a:moveTo>
                <a:lnTo>
                  <a:pt x="52" y="81"/>
                </a:lnTo>
                <a:lnTo>
                  <a:pt x="52" y="43"/>
                </a:lnTo>
                <a:lnTo>
                  <a:pt x="61" y="52"/>
                </a:lnTo>
                <a:lnTo>
                  <a:pt x="63" y="70"/>
                </a:lnTo>
                <a:lnTo>
                  <a:pt x="70" y="70"/>
                </a:lnTo>
                <a:lnTo>
                  <a:pt x="81" y="52"/>
                </a:lnTo>
                <a:lnTo>
                  <a:pt x="70" y="33"/>
                </a:lnTo>
                <a:lnTo>
                  <a:pt x="52" y="29"/>
                </a:lnTo>
                <a:lnTo>
                  <a:pt x="40" y="4"/>
                </a:lnTo>
                <a:lnTo>
                  <a:pt x="29" y="0"/>
                </a:lnTo>
                <a:lnTo>
                  <a:pt x="0" y="9"/>
                </a:lnTo>
                <a:lnTo>
                  <a:pt x="18" y="9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1" name="Freeform 1084"/>
          <p:cNvSpPr>
            <a:spLocks/>
          </p:cNvSpPr>
          <p:nvPr/>
        </p:nvSpPr>
        <p:spPr bwMode="gray">
          <a:xfrm>
            <a:off x="7035800" y="2592388"/>
            <a:ext cx="377825" cy="185737"/>
          </a:xfrm>
          <a:custGeom>
            <a:avLst/>
            <a:gdLst>
              <a:gd name="T0" fmla="*/ 0 w 346"/>
              <a:gd name="T1" fmla="*/ 2147483647 h 171"/>
              <a:gd name="T2" fmla="*/ 2147483647 w 346"/>
              <a:gd name="T3" fmla="*/ 2147483647 h 171"/>
              <a:gd name="T4" fmla="*/ 2147483647 w 346"/>
              <a:gd name="T5" fmla="*/ 2147483647 h 171"/>
              <a:gd name="T6" fmla="*/ 2147483647 w 346"/>
              <a:gd name="T7" fmla="*/ 2147483647 h 171"/>
              <a:gd name="T8" fmla="*/ 2147483647 w 346"/>
              <a:gd name="T9" fmla="*/ 2147483647 h 171"/>
              <a:gd name="T10" fmla="*/ 2147483647 w 346"/>
              <a:gd name="T11" fmla="*/ 2147483647 h 171"/>
              <a:gd name="T12" fmla="*/ 2147483647 w 346"/>
              <a:gd name="T13" fmla="*/ 2147483647 h 171"/>
              <a:gd name="T14" fmla="*/ 2147483647 w 346"/>
              <a:gd name="T15" fmla="*/ 2147483647 h 171"/>
              <a:gd name="T16" fmla="*/ 2147483647 w 346"/>
              <a:gd name="T17" fmla="*/ 2147483647 h 171"/>
              <a:gd name="T18" fmla="*/ 2147483647 w 346"/>
              <a:gd name="T19" fmla="*/ 2147483647 h 171"/>
              <a:gd name="T20" fmla="*/ 2147483647 w 346"/>
              <a:gd name="T21" fmla="*/ 2147483647 h 171"/>
              <a:gd name="T22" fmla="*/ 2147483647 w 346"/>
              <a:gd name="T23" fmla="*/ 2147483647 h 171"/>
              <a:gd name="T24" fmla="*/ 2147483647 w 346"/>
              <a:gd name="T25" fmla="*/ 2147483647 h 171"/>
              <a:gd name="T26" fmla="*/ 2147483647 w 346"/>
              <a:gd name="T27" fmla="*/ 2147483647 h 171"/>
              <a:gd name="T28" fmla="*/ 2147483647 w 346"/>
              <a:gd name="T29" fmla="*/ 2147483647 h 171"/>
              <a:gd name="T30" fmla="*/ 2147483647 w 346"/>
              <a:gd name="T31" fmla="*/ 2147483647 h 171"/>
              <a:gd name="T32" fmla="*/ 2147483647 w 346"/>
              <a:gd name="T33" fmla="*/ 2147483647 h 171"/>
              <a:gd name="T34" fmla="*/ 2147483647 w 346"/>
              <a:gd name="T35" fmla="*/ 2147483647 h 171"/>
              <a:gd name="T36" fmla="*/ 2147483647 w 346"/>
              <a:gd name="T37" fmla="*/ 2147483647 h 171"/>
              <a:gd name="T38" fmla="*/ 2147483647 w 346"/>
              <a:gd name="T39" fmla="*/ 2147483647 h 171"/>
              <a:gd name="T40" fmla="*/ 2147483647 w 346"/>
              <a:gd name="T41" fmla="*/ 2147483647 h 171"/>
              <a:gd name="T42" fmla="*/ 2147483647 w 346"/>
              <a:gd name="T43" fmla="*/ 2147483647 h 171"/>
              <a:gd name="T44" fmla="*/ 2147483647 w 346"/>
              <a:gd name="T45" fmla="*/ 2147483647 h 171"/>
              <a:gd name="T46" fmla="*/ 2147483647 w 346"/>
              <a:gd name="T47" fmla="*/ 2147483647 h 171"/>
              <a:gd name="T48" fmla="*/ 2147483647 w 346"/>
              <a:gd name="T49" fmla="*/ 2147483647 h 171"/>
              <a:gd name="T50" fmla="*/ 2147483647 w 346"/>
              <a:gd name="T51" fmla="*/ 2147483647 h 171"/>
              <a:gd name="T52" fmla="*/ 2147483647 w 346"/>
              <a:gd name="T53" fmla="*/ 2147483647 h 171"/>
              <a:gd name="T54" fmla="*/ 2147483647 w 346"/>
              <a:gd name="T55" fmla="*/ 0 h 171"/>
              <a:gd name="T56" fmla="*/ 2147483647 w 346"/>
              <a:gd name="T57" fmla="*/ 2147483647 h 171"/>
              <a:gd name="T58" fmla="*/ 2147483647 w 346"/>
              <a:gd name="T59" fmla="*/ 2147483647 h 171"/>
              <a:gd name="T60" fmla="*/ 0 w 346"/>
              <a:gd name="T61" fmla="*/ 2147483647 h 171"/>
              <a:gd name="T62" fmla="*/ 0 w 346"/>
              <a:gd name="T63" fmla="*/ 2147483647 h 171"/>
              <a:gd name="T64" fmla="*/ 0 w 346"/>
              <a:gd name="T65" fmla="*/ 2147483647 h 17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46"/>
              <a:gd name="T100" fmla="*/ 0 h 171"/>
              <a:gd name="T101" fmla="*/ 346 w 346"/>
              <a:gd name="T102" fmla="*/ 171 h 17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46" h="171">
                <a:moveTo>
                  <a:pt x="0" y="160"/>
                </a:moveTo>
                <a:lnTo>
                  <a:pt x="160" y="126"/>
                </a:lnTo>
                <a:lnTo>
                  <a:pt x="189" y="117"/>
                </a:lnTo>
                <a:lnTo>
                  <a:pt x="200" y="121"/>
                </a:lnTo>
                <a:lnTo>
                  <a:pt x="212" y="146"/>
                </a:lnTo>
                <a:lnTo>
                  <a:pt x="230" y="150"/>
                </a:lnTo>
                <a:lnTo>
                  <a:pt x="241" y="169"/>
                </a:lnTo>
                <a:lnTo>
                  <a:pt x="252" y="171"/>
                </a:lnTo>
                <a:lnTo>
                  <a:pt x="265" y="151"/>
                </a:lnTo>
                <a:lnTo>
                  <a:pt x="270" y="135"/>
                </a:lnTo>
                <a:lnTo>
                  <a:pt x="283" y="157"/>
                </a:lnTo>
                <a:lnTo>
                  <a:pt x="346" y="137"/>
                </a:lnTo>
                <a:lnTo>
                  <a:pt x="342" y="114"/>
                </a:lnTo>
                <a:lnTo>
                  <a:pt x="324" y="83"/>
                </a:lnTo>
                <a:lnTo>
                  <a:pt x="315" y="79"/>
                </a:lnTo>
                <a:lnTo>
                  <a:pt x="304" y="81"/>
                </a:lnTo>
                <a:lnTo>
                  <a:pt x="306" y="87"/>
                </a:lnTo>
                <a:lnTo>
                  <a:pt x="320" y="88"/>
                </a:lnTo>
                <a:lnTo>
                  <a:pt x="326" y="117"/>
                </a:lnTo>
                <a:lnTo>
                  <a:pt x="301" y="128"/>
                </a:lnTo>
                <a:lnTo>
                  <a:pt x="265" y="105"/>
                </a:lnTo>
                <a:lnTo>
                  <a:pt x="252" y="79"/>
                </a:lnTo>
                <a:lnTo>
                  <a:pt x="236" y="72"/>
                </a:lnTo>
                <a:lnTo>
                  <a:pt x="236" y="79"/>
                </a:lnTo>
                <a:lnTo>
                  <a:pt x="219" y="65"/>
                </a:lnTo>
                <a:lnTo>
                  <a:pt x="232" y="47"/>
                </a:lnTo>
                <a:lnTo>
                  <a:pt x="243" y="31"/>
                </a:lnTo>
                <a:lnTo>
                  <a:pt x="223" y="0"/>
                </a:lnTo>
                <a:lnTo>
                  <a:pt x="189" y="25"/>
                </a:lnTo>
                <a:lnTo>
                  <a:pt x="74" y="54"/>
                </a:lnTo>
                <a:lnTo>
                  <a:pt x="0" y="70"/>
                </a:lnTo>
                <a:lnTo>
                  <a:pt x="0" y="160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2" name="Freeform 1085"/>
          <p:cNvSpPr>
            <a:spLocks/>
          </p:cNvSpPr>
          <p:nvPr/>
        </p:nvSpPr>
        <p:spPr bwMode="gray">
          <a:xfrm>
            <a:off x="6951663" y="2320925"/>
            <a:ext cx="182562" cy="347663"/>
          </a:xfrm>
          <a:custGeom>
            <a:avLst/>
            <a:gdLst>
              <a:gd name="T0" fmla="*/ 2147483647 w 168"/>
              <a:gd name="T1" fmla="*/ 2147483647 h 320"/>
              <a:gd name="T2" fmla="*/ 2147483647 w 168"/>
              <a:gd name="T3" fmla="*/ 2147483647 h 320"/>
              <a:gd name="T4" fmla="*/ 2147483647 w 168"/>
              <a:gd name="T5" fmla="*/ 2147483647 h 320"/>
              <a:gd name="T6" fmla="*/ 2147483647 w 168"/>
              <a:gd name="T7" fmla="*/ 2147483647 h 320"/>
              <a:gd name="T8" fmla="*/ 2147483647 w 168"/>
              <a:gd name="T9" fmla="*/ 2147483647 h 320"/>
              <a:gd name="T10" fmla="*/ 2147483647 w 168"/>
              <a:gd name="T11" fmla="*/ 2147483647 h 320"/>
              <a:gd name="T12" fmla="*/ 2147483647 w 168"/>
              <a:gd name="T13" fmla="*/ 0 h 320"/>
              <a:gd name="T14" fmla="*/ 0 w 168"/>
              <a:gd name="T15" fmla="*/ 2147483647 h 320"/>
              <a:gd name="T16" fmla="*/ 2147483647 w 168"/>
              <a:gd name="T17" fmla="*/ 2147483647 h 320"/>
              <a:gd name="T18" fmla="*/ 2147483647 w 168"/>
              <a:gd name="T19" fmla="*/ 2147483647 h 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"/>
              <a:gd name="T31" fmla="*/ 0 h 320"/>
              <a:gd name="T32" fmla="*/ 168 w 168"/>
              <a:gd name="T33" fmla="*/ 320 h 3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" h="320">
                <a:moveTo>
                  <a:pt x="27" y="131"/>
                </a:moveTo>
                <a:lnTo>
                  <a:pt x="34" y="189"/>
                </a:lnTo>
                <a:lnTo>
                  <a:pt x="78" y="320"/>
                </a:lnTo>
                <a:lnTo>
                  <a:pt x="152" y="304"/>
                </a:lnTo>
                <a:lnTo>
                  <a:pt x="146" y="117"/>
                </a:lnTo>
                <a:lnTo>
                  <a:pt x="166" y="81"/>
                </a:lnTo>
                <a:lnTo>
                  <a:pt x="168" y="0"/>
                </a:lnTo>
                <a:lnTo>
                  <a:pt x="0" y="39"/>
                </a:lnTo>
                <a:lnTo>
                  <a:pt x="27" y="131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3" name="Freeform 1086"/>
          <p:cNvSpPr>
            <a:spLocks/>
          </p:cNvSpPr>
          <p:nvPr/>
        </p:nvSpPr>
        <p:spPr bwMode="gray">
          <a:xfrm>
            <a:off x="7110413" y="2270125"/>
            <a:ext cx="168275" cy="381000"/>
          </a:xfrm>
          <a:custGeom>
            <a:avLst/>
            <a:gdLst>
              <a:gd name="T0" fmla="*/ 0 w 155"/>
              <a:gd name="T1" fmla="*/ 2147483647 h 351"/>
              <a:gd name="T2" fmla="*/ 2147483647 w 155"/>
              <a:gd name="T3" fmla="*/ 2147483647 h 351"/>
              <a:gd name="T4" fmla="*/ 2147483647 w 155"/>
              <a:gd name="T5" fmla="*/ 2147483647 h 351"/>
              <a:gd name="T6" fmla="*/ 2147483647 w 155"/>
              <a:gd name="T7" fmla="*/ 2147483647 h 351"/>
              <a:gd name="T8" fmla="*/ 2147483647 w 155"/>
              <a:gd name="T9" fmla="*/ 0 h 351"/>
              <a:gd name="T10" fmla="*/ 2147483647 w 155"/>
              <a:gd name="T11" fmla="*/ 2147483647 h 351"/>
              <a:gd name="T12" fmla="*/ 2147483647 w 155"/>
              <a:gd name="T13" fmla="*/ 2147483647 h 351"/>
              <a:gd name="T14" fmla="*/ 2147483647 w 155"/>
              <a:gd name="T15" fmla="*/ 2147483647 h 351"/>
              <a:gd name="T16" fmla="*/ 2147483647 w 155"/>
              <a:gd name="T17" fmla="*/ 2147483647 h 351"/>
              <a:gd name="T18" fmla="*/ 2147483647 w 155"/>
              <a:gd name="T19" fmla="*/ 2147483647 h 351"/>
              <a:gd name="T20" fmla="*/ 0 w 155"/>
              <a:gd name="T21" fmla="*/ 2147483647 h 351"/>
              <a:gd name="T22" fmla="*/ 0 w 155"/>
              <a:gd name="T23" fmla="*/ 2147483647 h 3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5"/>
              <a:gd name="T37" fmla="*/ 0 h 351"/>
              <a:gd name="T38" fmla="*/ 155 w 155"/>
              <a:gd name="T39" fmla="*/ 351 h 35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5" h="351">
                <a:moveTo>
                  <a:pt x="0" y="164"/>
                </a:moveTo>
                <a:lnTo>
                  <a:pt x="20" y="128"/>
                </a:lnTo>
                <a:lnTo>
                  <a:pt x="22" y="47"/>
                </a:lnTo>
                <a:lnTo>
                  <a:pt x="20" y="16"/>
                </a:lnTo>
                <a:lnTo>
                  <a:pt x="51" y="0"/>
                </a:lnTo>
                <a:lnTo>
                  <a:pt x="121" y="220"/>
                </a:lnTo>
                <a:lnTo>
                  <a:pt x="155" y="266"/>
                </a:lnTo>
                <a:lnTo>
                  <a:pt x="155" y="297"/>
                </a:lnTo>
                <a:lnTo>
                  <a:pt x="121" y="322"/>
                </a:lnTo>
                <a:lnTo>
                  <a:pt x="6" y="351"/>
                </a:lnTo>
                <a:lnTo>
                  <a:pt x="0" y="164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4" name="Freeform 1087"/>
          <p:cNvSpPr>
            <a:spLocks/>
          </p:cNvSpPr>
          <p:nvPr/>
        </p:nvSpPr>
        <p:spPr bwMode="gray">
          <a:xfrm>
            <a:off x="7165975" y="1928813"/>
            <a:ext cx="412750" cy="630237"/>
          </a:xfrm>
          <a:custGeom>
            <a:avLst/>
            <a:gdLst>
              <a:gd name="T0" fmla="*/ 0 w 378"/>
              <a:gd name="T1" fmla="*/ 2147483647 h 578"/>
              <a:gd name="T2" fmla="*/ 2147483647 w 378"/>
              <a:gd name="T3" fmla="*/ 2147483647 h 578"/>
              <a:gd name="T4" fmla="*/ 2147483647 w 378"/>
              <a:gd name="T5" fmla="*/ 2147483647 h 578"/>
              <a:gd name="T6" fmla="*/ 2147483647 w 378"/>
              <a:gd name="T7" fmla="*/ 2147483647 h 578"/>
              <a:gd name="T8" fmla="*/ 2147483647 w 378"/>
              <a:gd name="T9" fmla="*/ 2147483647 h 578"/>
              <a:gd name="T10" fmla="*/ 2147483647 w 378"/>
              <a:gd name="T11" fmla="*/ 2147483647 h 578"/>
              <a:gd name="T12" fmla="*/ 2147483647 w 378"/>
              <a:gd name="T13" fmla="*/ 2147483647 h 578"/>
              <a:gd name="T14" fmla="*/ 2147483647 w 378"/>
              <a:gd name="T15" fmla="*/ 2147483647 h 578"/>
              <a:gd name="T16" fmla="*/ 2147483647 w 378"/>
              <a:gd name="T17" fmla="*/ 2147483647 h 578"/>
              <a:gd name="T18" fmla="*/ 2147483647 w 378"/>
              <a:gd name="T19" fmla="*/ 0 h 578"/>
              <a:gd name="T20" fmla="*/ 2147483647 w 378"/>
              <a:gd name="T21" fmla="*/ 2147483647 h 578"/>
              <a:gd name="T22" fmla="*/ 2147483647 w 378"/>
              <a:gd name="T23" fmla="*/ 2147483647 h 578"/>
              <a:gd name="T24" fmla="*/ 2147483647 w 378"/>
              <a:gd name="T25" fmla="*/ 2147483647 h 578"/>
              <a:gd name="T26" fmla="*/ 2147483647 w 378"/>
              <a:gd name="T27" fmla="*/ 2147483647 h 578"/>
              <a:gd name="T28" fmla="*/ 2147483647 w 378"/>
              <a:gd name="T29" fmla="*/ 2147483647 h 578"/>
              <a:gd name="T30" fmla="*/ 2147483647 w 378"/>
              <a:gd name="T31" fmla="*/ 2147483647 h 578"/>
              <a:gd name="T32" fmla="*/ 2147483647 w 378"/>
              <a:gd name="T33" fmla="*/ 2147483647 h 578"/>
              <a:gd name="T34" fmla="*/ 2147483647 w 378"/>
              <a:gd name="T35" fmla="*/ 2147483647 h 578"/>
              <a:gd name="T36" fmla="*/ 2147483647 w 378"/>
              <a:gd name="T37" fmla="*/ 2147483647 h 578"/>
              <a:gd name="T38" fmla="*/ 2147483647 w 378"/>
              <a:gd name="T39" fmla="*/ 2147483647 h 578"/>
              <a:gd name="T40" fmla="*/ 2147483647 w 378"/>
              <a:gd name="T41" fmla="*/ 2147483647 h 578"/>
              <a:gd name="T42" fmla="*/ 2147483647 w 378"/>
              <a:gd name="T43" fmla="*/ 2147483647 h 578"/>
              <a:gd name="T44" fmla="*/ 2147483647 w 378"/>
              <a:gd name="T45" fmla="*/ 2147483647 h 578"/>
              <a:gd name="T46" fmla="*/ 2147483647 w 378"/>
              <a:gd name="T47" fmla="*/ 2147483647 h 578"/>
              <a:gd name="T48" fmla="*/ 2147483647 w 378"/>
              <a:gd name="T49" fmla="*/ 2147483647 h 578"/>
              <a:gd name="T50" fmla="*/ 2147483647 w 378"/>
              <a:gd name="T51" fmla="*/ 2147483647 h 578"/>
              <a:gd name="T52" fmla="*/ 2147483647 w 378"/>
              <a:gd name="T53" fmla="*/ 2147483647 h 578"/>
              <a:gd name="T54" fmla="*/ 2147483647 w 378"/>
              <a:gd name="T55" fmla="*/ 2147483647 h 578"/>
              <a:gd name="T56" fmla="*/ 2147483647 w 378"/>
              <a:gd name="T57" fmla="*/ 2147483647 h 578"/>
              <a:gd name="T58" fmla="*/ 2147483647 w 378"/>
              <a:gd name="T59" fmla="*/ 2147483647 h 578"/>
              <a:gd name="T60" fmla="*/ 2147483647 w 378"/>
              <a:gd name="T61" fmla="*/ 2147483647 h 578"/>
              <a:gd name="T62" fmla="*/ 2147483647 w 378"/>
              <a:gd name="T63" fmla="*/ 2147483647 h 578"/>
              <a:gd name="T64" fmla="*/ 2147483647 w 378"/>
              <a:gd name="T65" fmla="*/ 2147483647 h 578"/>
              <a:gd name="T66" fmla="*/ 0 w 378"/>
              <a:gd name="T67" fmla="*/ 2147483647 h 578"/>
              <a:gd name="T68" fmla="*/ 0 w 378"/>
              <a:gd name="T69" fmla="*/ 2147483647 h 5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8"/>
              <a:gd name="T106" fmla="*/ 0 h 578"/>
              <a:gd name="T107" fmla="*/ 378 w 378"/>
              <a:gd name="T108" fmla="*/ 578 h 5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8" h="578">
                <a:moveTo>
                  <a:pt x="0" y="312"/>
                </a:moveTo>
                <a:lnTo>
                  <a:pt x="21" y="314"/>
                </a:lnTo>
                <a:lnTo>
                  <a:pt x="23" y="276"/>
                </a:lnTo>
                <a:lnTo>
                  <a:pt x="50" y="224"/>
                </a:lnTo>
                <a:lnTo>
                  <a:pt x="37" y="186"/>
                </a:lnTo>
                <a:lnTo>
                  <a:pt x="91" y="4"/>
                </a:lnTo>
                <a:lnTo>
                  <a:pt x="104" y="4"/>
                </a:lnTo>
                <a:lnTo>
                  <a:pt x="108" y="27"/>
                </a:lnTo>
                <a:lnTo>
                  <a:pt x="162" y="7"/>
                </a:lnTo>
                <a:lnTo>
                  <a:pt x="164" y="0"/>
                </a:lnTo>
                <a:lnTo>
                  <a:pt x="207" y="9"/>
                </a:lnTo>
                <a:lnTo>
                  <a:pt x="277" y="188"/>
                </a:lnTo>
                <a:lnTo>
                  <a:pt x="309" y="189"/>
                </a:lnTo>
                <a:lnTo>
                  <a:pt x="369" y="256"/>
                </a:lnTo>
                <a:lnTo>
                  <a:pt x="360" y="269"/>
                </a:lnTo>
                <a:lnTo>
                  <a:pt x="378" y="269"/>
                </a:lnTo>
                <a:lnTo>
                  <a:pt x="365" y="301"/>
                </a:lnTo>
                <a:lnTo>
                  <a:pt x="336" y="323"/>
                </a:lnTo>
                <a:lnTo>
                  <a:pt x="304" y="339"/>
                </a:lnTo>
                <a:lnTo>
                  <a:pt x="300" y="360"/>
                </a:lnTo>
                <a:lnTo>
                  <a:pt x="282" y="341"/>
                </a:lnTo>
                <a:lnTo>
                  <a:pt x="254" y="364"/>
                </a:lnTo>
                <a:lnTo>
                  <a:pt x="239" y="364"/>
                </a:lnTo>
                <a:lnTo>
                  <a:pt x="227" y="350"/>
                </a:lnTo>
                <a:lnTo>
                  <a:pt x="219" y="420"/>
                </a:lnTo>
                <a:lnTo>
                  <a:pt x="192" y="431"/>
                </a:lnTo>
                <a:lnTo>
                  <a:pt x="180" y="458"/>
                </a:lnTo>
                <a:lnTo>
                  <a:pt x="164" y="458"/>
                </a:lnTo>
                <a:lnTo>
                  <a:pt x="126" y="499"/>
                </a:lnTo>
                <a:lnTo>
                  <a:pt x="124" y="532"/>
                </a:lnTo>
                <a:lnTo>
                  <a:pt x="115" y="544"/>
                </a:lnTo>
                <a:lnTo>
                  <a:pt x="104" y="578"/>
                </a:lnTo>
                <a:lnTo>
                  <a:pt x="70" y="532"/>
                </a:lnTo>
                <a:lnTo>
                  <a:pt x="0" y="312"/>
                </a:ln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5" name="Freeform 1088"/>
          <p:cNvSpPr>
            <a:spLocks/>
          </p:cNvSpPr>
          <p:nvPr/>
        </p:nvSpPr>
        <p:spPr bwMode="auto">
          <a:xfrm>
            <a:off x="1123950" y="4473575"/>
            <a:ext cx="1035050" cy="777875"/>
          </a:xfrm>
          <a:custGeom>
            <a:avLst/>
            <a:gdLst>
              <a:gd name="T0" fmla="*/ 2147483647 w 526"/>
              <a:gd name="T1" fmla="*/ 2147483647 h 443"/>
              <a:gd name="T2" fmla="*/ 2147483647 w 526"/>
              <a:gd name="T3" fmla="*/ 2147483647 h 443"/>
              <a:gd name="T4" fmla="*/ 2147483647 w 526"/>
              <a:gd name="T5" fmla="*/ 2147483647 h 443"/>
              <a:gd name="T6" fmla="*/ 2147483647 w 526"/>
              <a:gd name="T7" fmla="*/ 2147483647 h 443"/>
              <a:gd name="T8" fmla="*/ 2147483647 w 526"/>
              <a:gd name="T9" fmla="*/ 2147483647 h 443"/>
              <a:gd name="T10" fmla="*/ 2147483647 w 526"/>
              <a:gd name="T11" fmla="*/ 2147483647 h 443"/>
              <a:gd name="T12" fmla="*/ 2147483647 w 526"/>
              <a:gd name="T13" fmla="*/ 2147483647 h 443"/>
              <a:gd name="T14" fmla="*/ 2147483647 w 526"/>
              <a:gd name="T15" fmla="*/ 2147483647 h 443"/>
              <a:gd name="T16" fmla="*/ 2147483647 w 526"/>
              <a:gd name="T17" fmla="*/ 2147483647 h 443"/>
              <a:gd name="T18" fmla="*/ 2147483647 w 526"/>
              <a:gd name="T19" fmla="*/ 2147483647 h 443"/>
              <a:gd name="T20" fmla="*/ 2147483647 w 526"/>
              <a:gd name="T21" fmla="*/ 2147483647 h 443"/>
              <a:gd name="T22" fmla="*/ 2147483647 w 526"/>
              <a:gd name="T23" fmla="*/ 0 h 443"/>
              <a:gd name="T24" fmla="*/ 2147483647 w 526"/>
              <a:gd name="T25" fmla="*/ 2147483647 h 443"/>
              <a:gd name="T26" fmla="*/ 2147483647 w 526"/>
              <a:gd name="T27" fmla="*/ 2147483647 h 443"/>
              <a:gd name="T28" fmla="*/ 2147483647 w 526"/>
              <a:gd name="T29" fmla="*/ 2147483647 h 443"/>
              <a:gd name="T30" fmla="*/ 2147483647 w 526"/>
              <a:gd name="T31" fmla="*/ 2147483647 h 443"/>
              <a:gd name="T32" fmla="*/ 2147483647 w 526"/>
              <a:gd name="T33" fmla="*/ 2147483647 h 443"/>
              <a:gd name="T34" fmla="*/ 2147483647 w 526"/>
              <a:gd name="T35" fmla="*/ 2147483647 h 443"/>
              <a:gd name="T36" fmla="*/ 2147483647 w 526"/>
              <a:gd name="T37" fmla="*/ 2147483647 h 443"/>
              <a:gd name="T38" fmla="*/ 2147483647 w 526"/>
              <a:gd name="T39" fmla="*/ 2147483647 h 443"/>
              <a:gd name="T40" fmla="*/ 2147483647 w 526"/>
              <a:gd name="T41" fmla="*/ 2147483647 h 443"/>
              <a:gd name="T42" fmla="*/ 2147483647 w 526"/>
              <a:gd name="T43" fmla="*/ 2147483647 h 443"/>
              <a:gd name="T44" fmla="*/ 2147483647 w 526"/>
              <a:gd name="T45" fmla="*/ 2147483647 h 443"/>
              <a:gd name="T46" fmla="*/ 2147483647 w 526"/>
              <a:gd name="T47" fmla="*/ 2147483647 h 443"/>
              <a:gd name="T48" fmla="*/ 0 w 526"/>
              <a:gd name="T49" fmla="*/ 2147483647 h 443"/>
              <a:gd name="T50" fmla="*/ 2147483647 w 526"/>
              <a:gd name="T51" fmla="*/ 2147483647 h 443"/>
              <a:gd name="T52" fmla="*/ 2147483647 w 526"/>
              <a:gd name="T53" fmla="*/ 2147483647 h 443"/>
              <a:gd name="T54" fmla="*/ 2147483647 w 526"/>
              <a:gd name="T55" fmla="*/ 2147483647 h 443"/>
              <a:gd name="T56" fmla="*/ 2147483647 w 526"/>
              <a:gd name="T57" fmla="*/ 2147483647 h 443"/>
              <a:gd name="T58" fmla="*/ 2147483647 w 526"/>
              <a:gd name="T59" fmla="*/ 2147483647 h 443"/>
              <a:gd name="T60" fmla="*/ 2147483647 w 526"/>
              <a:gd name="T61" fmla="*/ 2147483647 h 443"/>
              <a:gd name="T62" fmla="*/ 2147483647 w 526"/>
              <a:gd name="T63" fmla="*/ 2147483647 h 443"/>
              <a:gd name="T64" fmla="*/ 2147483647 w 526"/>
              <a:gd name="T65" fmla="*/ 2147483647 h 443"/>
              <a:gd name="T66" fmla="*/ 2147483647 w 526"/>
              <a:gd name="T67" fmla="*/ 2147483647 h 443"/>
              <a:gd name="T68" fmla="*/ 2147483647 w 526"/>
              <a:gd name="T69" fmla="*/ 2147483647 h 443"/>
              <a:gd name="T70" fmla="*/ 2147483647 w 526"/>
              <a:gd name="T71" fmla="*/ 2147483647 h 443"/>
              <a:gd name="T72" fmla="*/ 2147483647 w 526"/>
              <a:gd name="T73" fmla="*/ 2147483647 h 443"/>
              <a:gd name="T74" fmla="*/ 2147483647 w 526"/>
              <a:gd name="T75" fmla="*/ 2147483647 h 443"/>
              <a:gd name="T76" fmla="*/ 2147483647 w 526"/>
              <a:gd name="T77" fmla="*/ 2147483647 h 443"/>
              <a:gd name="T78" fmla="*/ 2147483647 w 526"/>
              <a:gd name="T79" fmla="*/ 2147483647 h 443"/>
              <a:gd name="T80" fmla="*/ 2147483647 w 526"/>
              <a:gd name="T81" fmla="*/ 2147483647 h 443"/>
              <a:gd name="T82" fmla="*/ 2147483647 w 526"/>
              <a:gd name="T83" fmla="*/ 2147483647 h 443"/>
              <a:gd name="T84" fmla="*/ 2147483647 w 526"/>
              <a:gd name="T85" fmla="*/ 2147483647 h 443"/>
              <a:gd name="T86" fmla="*/ 2147483647 w 526"/>
              <a:gd name="T87" fmla="*/ 2147483647 h 443"/>
              <a:gd name="T88" fmla="*/ 2147483647 w 526"/>
              <a:gd name="T89" fmla="*/ 2147483647 h 443"/>
              <a:gd name="T90" fmla="*/ 2147483647 w 526"/>
              <a:gd name="T91" fmla="*/ 2147483647 h 443"/>
              <a:gd name="T92" fmla="*/ 2147483647 w 526"/>
              <a:gd name="T93" fmla="*/ 2147483647 h 443"/>
              <a:gd name="T94" fmla="*/ 2147483647 w 526"/>
              <a:gd name="T95" fmla="*/ 2147483647 h 443"/>
              <a:gd name="T96" fmla="*/ 2147483647 w 526"/>
              <a:gd name="T97" fmla="*/ 2147483647 h 443"/>
              <a:gd name="T98" fmla="*/ 2147483647 w 526"/>
              <a:gd name="T99" fmla="*/ 2147483647 h 443"/>
              <a:gd name="T100" fmla="*/ 2147483647 w 526"/>
              <a:gd name="T101" fmla="*/ 2147483647 h 443"/>
              <a:gd name="T102" fmla="*/ 2147483647 w 526"/>
              <a:gd name="T103" fmla="*/ 2147483647 h 443"/>
              <a:gd name="T104" fmla="*/ 2147483647 w 526"/>
              <a:gd name="T105" fmla="*/ 2147483647 h 443"/>
              <a:gd name="T106" fmla="*/ 2147483647 w 526"/>
              <a:gd name="T107" fmla="*/ 2147483647 h 443"/>
              <a:gd name="T108" fmla="*/ 2147483647 w 526"/>
              <a:gd name="T109" fmla="*/ 2147483647 h 443"/>
              <a:gd name="T110" fmla="*/ 2147483647 w 526"/>
              <a:gd name="T111" fmla="*/ 2147483647 h 443"/>
              <a:gd name="T112" fmla="*/ 2147483647 w 526"/>
              <a:gd name="T113" fmla="*/ 2147483647 h 443"/>
              <a:gd name="T114" fmla="*/ 2147483647 w 526"/>
              <a:gd name="T115" fmla="*/ 2147483647 h 443"/>
              <a:gd name="T116" fmla="*/ 2147483647 w 526"/>
              <a:gd name="T117" fmla="*/ 2147483647 h 443"/>
              <a:gd name="T118" fmla="*/ 2147483647 w 526"/>
              <a:gd name="T119" fmla="*/ 2147483647 h 443"/>
              <a:gd name="T120" fmla="*/ 2147483647 w 526"/>
              <a:gd name="T121" fmla="*/ 2147483647 h 4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26"/>
              <a:gd name="T184" fmla="*/ 0 h 443"/>
              <a:gd name="T185" fmla="*/ 526 w 526"/>
              <a:gd name="T186" fmla="*/ 443 h 44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26" h="443">
                <a:moveTo>
                  <a:pt x="520" y="335"/>
                </a:moveTo>
                <a:cubicBezTo>
                  <a:pt x="520" y="335"/>
                  <a:pt x="522" y="333"/>
                  <a:pt x="523" y="330"/>
                </a:cubicBezTo>
                <a:cubicBezTo>
                  <a:pt x="525" y="325"/>
                  <a:pt x="526" y="315"/>
                  <a:pt x="514" y="303"/>
                </a:cubicBezTo>
                <a:cubicBezTo>
                  <a:pt x="512" y="301"/>
                  <a:pt x="494" y="299"/>
                  <a:pt x="494" y="299"/>
                </a:cubicBezTo>
                <a:cubicBezTo>
                  <a:pt x="486" y="298"/>
                  <a:pt x="486" y="298"/>
                  <a:pt x="486" y="298"/>
                </a:cubicBezTo>
                <a:cubicBezTo>
                  <a:pt x="435" y="260"/>
                  <a:pt x="435" y="260"/>
                  <a:pt x="435" y="260"/>
                </a:cubicBezTo>
                <a:cubicBezTo>
                  <a:pt x="419" y="249"/>
                  <a:pt x="419" y="249"/>
                  <a:pt x="419" y="249"/>
                </a:cubicBezTo>
                <a:cubicBezTo>
                  <a:pt x="406" y="240"/>
                  <a:pt x="406" y="240"/>
                  <a:pt x="406" y="240"/>
                </a:cubicBezTo>
                <a:cubicBezTo>
                  <a:pt x="397" y="252"/>
                  <a:pt x="397" y="252"/>
                  <a:pt x="397" y="252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67" y="256"/>
                  <a:pt x="367" y="256"/>
                  <a:pt x="367" y="256"/>
                </a:cubicBezTo>
                <a:cubicBezTo>
                  <a:pt x="367" y="256"/>
                  <a:pt x="355" y="239"/>
                  <a:pt x="342" y="252"/>
                </a:cubicBezTo>
                <a:cubicBezTo>
                  <a:pt x="341" y="253"/>
                  <a:pt x="333" y="255"/>
                  <a:pt x="333" y="255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0" y="16"/>
                  <a:pt x="236" y="3"/>
                  <a:pt x="223" y="16"/>
                </a:cubicBezTo>
                <a:cubicBezTo>
                  <a:pt x="222" y="17"/>
                  <a:pt x="187" y="15"/>
                  <a:pt x="187" y="15"/>
                </a:cubicBezTo>
                <a:cubicBezTo>
                  <a:pt x="187" y="15"/>
                  <a:pt x="179" y="14"/>
                  <a:pt x="175" y="14"/>
                </a:cubicBezTo>
                <a:cubicBezTo>
                  <a:pt x="174" y="14"/>
                  <a:pt x="163" y="21"/>
                  <a:pt x="153" y="7"/>
                </a:cubicBezTo>
                <a:cubicBezTo>
                  <a:pt x="152" y="6"/>
                  <a:pt x="141" y="9"/>
                  <a:pt x="141" y="9"/>
                </a:cubicBezTo>
                <a:cubicBezTo>
                  <a:pt x="133" y="2"/>
                  <a:pt x="133" y="2"/>
                  <a:pt x="133" y="2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0"/>
                  <a:pt x="124" y="0"/>
                  <a:pt x="12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6" y="8"/>
                  <a:pt x="106" y="8"/>
                  <a:pt x="106" y="8"/>
                </a:cubicBezTo>
                <a:cubicBezTo>
                  <a:pt x="106" y="8"/>
                  <a:pt x="105" y="13"/>
                  <a:pt x="92" y="13"/>
                </a:cubicBezTo>
                <a:cubicBezTo>
                  <a:pt x="91" y="13"/>
                  <a:pt x="80" y="24"/>
                  <a:pt x="80" y="24"/>
                </a:cubicBezTo>
                <a:cubicBezTo>
                  <a:pt x="80" y="24"/>
                  <a:pt x="67" y="23"/>
                  <a:pt x="52" y="53"/>
                </a:cubicBezTo>
                <a:cubicBezTo>
                  <a:pt x="51" y="55"/>
                  <a:pt x="46" y="61"/>
                  <a:pt x="46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49" y="84"/>
                  <a:pt x="49" y="109"/>
                </a:cubicBezTo>
                <a:cubicBezTo>
                  <a:pt x="49" y="110"/>
                  <a:pt x="66" y="112"/>
                  <a:pt x="66" y="11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30" y="142"/>
                  <a:pt x="19" y="131"/>
                </a:cubicBezTo>
                <a:cubicBezTo>
                  <a:pt x="18" y="130"/>
                  <a:pt x="0" y="136"/>
                  <a:pt x="0" y="145"/>
                </a:cubicBezTo>
                <a:cubicBezTo>
                  <a:pt x="0" y="147"/>
                  <a:pt x="9" y="159"/>
                  <a:pt x="9" y="159"/>
                </a:cubicBezTo>
                <a:cubicBezTo>
                  <a:pt x="13" y="165"/>
                  <a:pt x="13" y="165"/>
                  <a:pt x="13" y="165"/>
                </a:cubicBezTo>
                <a:cubicBezTo>
                  <a:pt x="13" y="165"/>
                  <a:pt x="9" y="176"/>
                  <a:pt x="38" y="176"/>
                </a:cubicBezTo>
                <a:cubicBezTo>
                  <a:pt x="39" y="176"/>
                  <a:pt x="48" y="179"/>
                  <a:pt x="48" y="179"/>
                </a:cubicBezTo>
                <a:cubicBezTo>
                  <a:pt x="57" y="179"/>
                  <a:pt x="57" y="179"/>
                  <a:pt x="57" y="179"/>
                </a:cubicBezTo>
                <a:cubicBezTo>
                  <a:pt x="68" y="170"/>
                  <a:pt x="68" y="170"/>
                  <a:pt x="68" y="170"/>
                </a:cubicBezTo>
                <a:cubicBezTo>
                  <a:pt x="68" y="170"/>
                  <a:pt x="95" y="163"/>
                  <a:pt x="72" y="178"/>
                </a:cubicBezTo>
                <a:cubicBezTo>
                  <a:pt x="69" y="180"/>
                  <a:pt x="91" y="204"/>
                  <a:pt x="60" y="204"/>
                </a:cubicBezTo>
                <a:cubicBezTo>
                  <a:pt x="58" y="204"/>
                  <a:pt x="49" y="216"/>
                  <a:pt x="49" y="216"/>
                </a:cubicBezTo>
                <a:cubicBezTo>
                  <a:pt x="49" y="216"/>
                  <a:pt x="29" y="201"/>
                  <a:pt x="29" y="221"/>
                </a:cubicBezTo>
                <a:cubicBezTo>
                  <a:pt x="29" y="224"/>
                  <a:pt x="31" y="233"/>
                  <a:pt x="22" y="233"/>
                </a:cubicBezTo>
                <a:cubicBezTo>
                  <a:pt x="20" y="233"/>
                  <a:pt x="16" y="245"/>
                  <a:pt x="16" y="245"/>
                </a:cubicBezTo>
                <a:cubicBezTo>
                  <a:pt x="16" y="245"/>
                  <a:pt x="0" y="262"/>
                  <a:pt x="18" y="253"/>
                </a:cubicBezTo>
                <a:cubicBezTo>
                  <a:pt x="20" y="252"/>
                  <a:pt x="16" y="261"/>
                  <a:pt x="16" y="261"/>
                </a:cubicBezTo>
                <a:cubicBezTo>
                  <a:pt x="16" y="261"/>
                  <a:pt x="27" y="277"/>
                  <a:pt x="39" y="277"/>
                </a:cubicBezTo>
                <a:cubicBezTo>
                  <a:pt x="40" y="277"/>
                  <a:pt x="16" y="297"/>
                  <a:pt x="32" y="297"/>
                </a:cubicBezTo>
                <a:cubicBezTo>
                  <a:pt x="33" y="297"/>
                  <a:pt x="44" y="323"/>
                  <a:pt x="54" y="292"/>
                </a:cubicBezTo>
                <a:cubicBezTo>
                  <a:pt x="55" y="289"/>
                  <a:pt x="58" y="286"/>
                  <a:pt x="58" y="286"/>
                </a:cubicBezTo>
                <a:cubicBezTo>
                  <a:pt x="58" y="286"/>
                  <a:pt x="55" y="303"/>
                  <a:pt x="66" y="309"/>
                </a:cubicBezTo>
                <a:cubicBezTo>
                  <a:pt x="68" y="310"/>
                  <a:pt x="64" y="323"/>
                  <a:pt x="64" y="323"/>
                </a:cubicBezTo>
                <a:cubicBezTo>
                  <a:pt x="63" y="332"/>
                  <a:pt x="63" y="332"/>
                  <a:pt x="63" y="332"/>
                </a:cubicBezTo>
                <a:cubicBezTo>
                  <a:pt x="63" y="332"/>
                  <a:pt x="61" y="350"/>
                  <a:pt x="76" y="328"/>
                </a:cubicBezTo>
                <a:cubicBezTo>
                  <a:pt x="78" y="325"/>
                  <a:pt x="74" y="315"/>
                  <a:pt x="87" y="328"/>
                </a:cubicBezTo>
                <a:cubicBezTo>
                  <a:pt x="88" y="329"/>
                  <a:pt x="89" y="311"/>
                  <a:pt x="95" y="330"/>
                </a:cubicBezTo>
                <a:cubicBezTo>
                  <a:pt x="96" y="333"/>
                  <a:pt x="104" y="350"/>
                  <a:pt x="104" y="331"/>
                </a:cubicBezTo>
                <a:cubicBezTo>
                  <a:pt x="104" y="328"/>
                  <a:pt x="118" y="343"/>
                  <a:pt x="134" y="316"/>
                </a:cubicBezTo>
                <a:cubicBezTo>
                  <a:pt x="134" y="315"/>
                  <a:pt x="123" y="338"/>
                  <a:pt x="123" y="338"/>
                </a:cubicBezTo>
                <a:cubicBezTo>
                  <a:pt x="123" y="338"/>
                  <a:pt x="120" y="374"/>
                  <a:pt x="108" y="374"/>
                </a:cubicBezTo>
                <a:cubicBezTo>
                  <a:pt x="107" y="374"/>
                  <a:pt x="114" y="380"/>
                  <a:pt x="97" y="388"/>
                </a:cubicBezTo>
                <a:cubicBezTo>
                  <a:pt x="95" y="389"/>
                  <a:pt x="73" y="398"/>
                  <a:pt x="82" y="408"/>
                </a:cubicBezTo>
                <a:cubicBezTo>
                  <a:pt x="84" y="410"/>
                  <a:pt x="73" y="422"/>
                  <a:pt x="73" y="407"/>
                </a:cubicBezTo>
                <a:cubicBezTo>
                  <a:pt x="73" y="405"/>
                  <a:pt x="61" y="409"/>
                  <a:pt x="61" y="409"/>
                </a:cubicBezTo>
                <a:cubicBezTo>
                  <a:pt x="44" y="424"/>
                  <a:pt x="44" y="424"/>
                  <a:pt x="44" y="424"/>
                </a:cubicBezTo>
                <a:cubicBezTo>
                  <a:pt x="44" y="424"/>
                  <a:pt x="30" y="443"/>
                  <a:pt x="49" y="429"/>
                </a:cubicBezTo>
                <a:cubicBezTo>
                  <a:pt x="53" y="426"/>
                  <a:pt x="66" y="414"/>
                  <a:pt x="66" y="414"/>
                </a:cubicBezTo>
                <a:cubicBezTo>
                  <a:pt x="66" y="414"/>
                  <a:pt x="58" y="433"/>
                  <a:pt x="83" y="416"/>
                </a:cubicBezTo>
                <a:cubicBezTo>
                  <a:pt x="86" y="414"/>
                  <a:pt x="87" y="406"/>
                  <a:pt x="92" y="416"/>
                </a:cubicBezTo>
                <a:cubicBezTo>
                  <a:pt x="93" y="418"/>
                  <a:pt x="92" y="403"/>
                  <a:pt x="112" y="403"/>
                </a:cubicBezTo>
                <a:cubicBezTo>
                  <a:pt x="113" y="403"/>
                  <a:pt x="97" y="395"/>
                  <a:pt x="135" y="376"/>
                </a:cubicBezTo>
                <a:cubicBezTo>
                  <a:pt x="137" y="375"/>
                  <a:pt x="125" y="373"/>
                  <a:pt x="169" y="340"/>
                </a:cubicBezTo>
                <a:cubicBezTo>
                  <a:pt x="170" y="338"/>
                  <a:pt x="172" y="330"/>
                  <a:pt x="172" y="330"/>
                </a:cubicBezTo>
                <a:cubicBezTo>
                  <a:pt x="172" y="330"/>
                  <a:pt x="187" y="318"/>
                  <a:pt x="169" y="318"/>
                </a:cubicBezTo>
                <a:cubicBezTo>
                  <a:pt x="168" y="318"/>
                  <a:pt x="159" y="316"/>
                  <a:pt x="185" y="289"/>
                </a:cubicBezTo>
                <a:cubicBezTo>
                  <a:pt x="186" y="288"/>
                  <a:pt x="194" y="234"/>
                  <a:pt x="221" y="260"/>
                </a:cubicBezTo>
                <a:cubicBezTo>
                  <a:pt x="222" y="261"/>
                  <a:pt x="187" y="256"/>
                  <a:pt x="202" y="285"/>
                </a:cubicBezTo>
                <a:cubicBezTo>
                  <a:pt x="203" y="287"/>
                  <a:pt x="185" y="308"/>
                  <a:pt x="207" y="294"/>
                </a:cubicBezTo>
                <a:cubicBezTo>
                  <a:pt x="208" y="294"/>
                  <a:pt x="185" y="329"/>
                  <a:pt x="218" y="296"/>
                </a:cubicBezTo>
                <a:cubicBezTo>
                  <a:pt x="221" y="293"/>
                  <a:pt x="231" y="285"/>
                  <a:pt x="231" y="285"/>
                </a:cubicBezTo>
                <a:cubicBezTo>
                  <a:pt x="231" y="285"/>
                  <a:pt x="244" y="284"/>
                  <a:pt x="237" y="270"/>
                </a:cubicBezTo>
                <a:cubicBezTo>
                  <a:pt x="236" y="268"/>
                  <a:pt x="232" y="260"/>
                  <a:pt x="232" y="260"/>
                </a:cubicBezTo>
                <a:cubicBezTo>
                  <a:pt x="242" y="253"/>
                  <a:pt x="242" y="253"/>
                  <a:pt x="242" y="253"/>
                </a:cubicBezTo>
                <a:cubicBezTo>
                  <a:pt x="246" y="257"/>
                  <a:pt x="246" y="257"/>
                  <a:pt x="246" y="257"/>
                </a:cubicBezTo>
                <a:cubicBezTo>
                  <a:pt x="256" y="252"/>
                  <a:pt x="256" y="252"/>
                  <a:pt x="256" y="252"/>
                </a:cubicBezTo>
                <a:cubicBezTo>
                  <a:pt x="270" y="260"/>
                  <a:pt x="270" y="260"/>
                  <a:pt x="270" y="260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75"/>
                  <a:pt x="306" y="257"/>
                  <a:pt x="345" y="265"/>
                </a:cubicBezTo>
                <a:cubicBezTo>
                  <a:pt x="345" y="265"/>
                  <a:pt x="357" y="252"/>
                  <a:pt x="357" y="267"/>
                </a:cubicBezTo>
                <a:cubicBezTo>
                  <a:pt x="357" y="269"/>
                  <a:pt x="376" y="271"/>
                  <a:pt x="376" y="271"/>
                </a:cubicBezTo>
                <a:cubicBezTo>
                  <a:pt x="396" y="282"/>
                  <a:pt x="396" y="282"/>
                  <a:pt x="396" y="282"/>
                </a:cubicBezTo>
                <a:cubicBezTo>
                  <a:pt x="396" y="282"/>
                  <a:pt x="422" y="291"/>
                  <a:pt x="401" y="269"/>
                </a:cubicBezTo>
                <a:cubicBezTo>
                  <a:pt x="400" y="268"/>
                  <a:pt x="408" y="265"/>
                  <a:pt x="408" y="265"/>
                </a:cubicBezTo>
                <a:cubicBezTo>
                  <a:pt x="408" y="265"/>
                  <a:pt x="435" y="293"/>
                  <a:pt x="413" y="260"/>
                </a:cubicBezTo>
                <a:cubicBezTo>
                  <a:pt x="411" y="258"/>
                  <a:pt x="415" y="253"/>
                  <a:pt x="415" y="253"/>
                </a:cubicBezTo>
                <a:cubicBezTo>
                  <a:pt x="428" y="272"/>
                  <a:pt x="428" y="272"/>
                  <a:pt x="428" y="272"/>
                </a:cubicBezTo>
                <a:cubicBezTo>
                  <a:pt x="438" y="269"/>
                  <a:pt x="438" y="269"/>
                  <a:pt x="438" y="269"/>
                </a:cubicBezTo>
                <a:cubicBezTo>
                  <a:pt x="438" y="269"/>
                  <a:pt x="450" y="275"/>
                  <a:pt x="458" y="293"/>
                </a:cubicBezTo>
                <a:cubicBezTo>
                  <a:pt x="466" y="312"/>
                  <a:pt x="469" y="294"/>
                  <a:pt x="469" y="294"/>
                </a:cubicBezTo>
                <a:cubicBezTo>
                  <a:pt x="490" y="309"/>
                  <a:pt x="490" y="309"/>
                  <a:pt x="490" y="309"/>
                </a:cubicBezTo>
                <a:cubicBezTo>
                  <a:pt x="490" y="309"/>
                  <a:pt x="482" y="329"/>
                  <a:pt x="500" y="311"/>
                </a:cubicBezTo>
                <a:cubicBezTo>
                  <a:pt x="501" y="310"/>
                  <a:pt x="503" y="302"/>
                  <a:pt x="514" y="325"/>
                </a:cubicBezTo>
                <a:cubicBezTo>
                  <a:pt x="515" y="327"/>
                  <a:pt x="520" y="335"/>
                  <a:pt x="520" y="335"/>
                </a:cubicBezTo>
                <a:close/>
              </a:path>
            </a:pathLst>
          </a:custGeom>
          <a:solidFill>
            <a:srgbClr val="8BC3F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6" name="Freeform 1089"/>
          <p:cNvSpPr>
            <a:spLocks/>
          </p:cNvSpPr>
          <p:nvPr/>
        </p:nvSpPr>
        <p:spPr bwMode="auto">
          <a:xfrm>
            <a:off x="6862763" y="5334000"/>
            <a:ext cx="381000" cy="152400"/>
          </a:xfrm>
          <a:custGeom>
            <a:avLst/>
            <a:gdLst>
              <a:gd name="T0" fmla="*/ 2147483647 w 3628"/>
              <a:gd name="T1" fmla="*/ 2147483647 h 1361"/>
              <a:gd name="T2" fmla="*/ 2147483647 w 3628"/>
              <a:gd name="T3" fmla="*/ 2147483647 h 1361"/>
              <a:gd name="T4" fmla="*/ 2147483647 w 3628"/>
              <a:gd name="T5" fmla="*/ 2147483647 h 1361"/>
              <a:gd name="T6" fmla="*/ 2147483647 w 3628"/>
              <a:gd name="T7" fmla="*/ 2147483647 h 1361"/>
              <a:gd name="T8" fmla="*/ 2147483647 w 3628"/>
              <a:gd name="T9" fmla="*/ 2147483647 h 1361"/>
              <a:gd name="T10" fmla="*/ 2147483647 w 3628"/>
              <a:gd name="T11" fmla="*/ 2147483647 h 1361"/>
              <a:gd name="T12" fmla="*/ 2147483647 w 3628"/>
              <a:gd name="T13" fmla="*/ 2147483647 h 1361"/>
              <a:gd name="T14" fmla="*/ 2147483647 w 3628"/>
              <a:gd name="T15" fmla="*/ 2147483647 h 1361"/>
              <a:gd name="T16" fmla="*/ 2147483647 w 3628"/>
              <a:gd name="T17" fmla="*/ 2147483647 h 1361"/>
              <a:gd name="T18" fmla="*/ 2147483647 w 3628"/>
              <a:gd name="T19" fmla="*/ 2147483647 h 1361"/>
              <a:gd name="T20" fmla="*/ 2147483647 w 3628"/>
              <a:gd name="T21" fmla="*/ 2147483647 h 1361"/>
              <a:gd name="T22" fmla="*/ 2147483647 w 3628"/>
              <a:gd name="T23" fmla="*/ 2147483647 h 1361"/>
              <a:gd name="T24" fmla="*/ 2147483647 w 3628"/>
              <a:gd name="T25" fmla="*/ 2147483647 h 1361"/>
              <a:gd name="T26" fmla="*/ 2147483647 w 3628"/>
              <a:gd name="T27" fmla="*/ 2147483647 h 1361"/>
              <a:gd name="T28" fmla="*/ 2147483647 w 3628"/>
              <a:gd name="T29" fmla="*/ 2147483647 h 1361"/>
              <a:gd name="T30" fmla="*/ 2147483647 w 3628"/>
              <a:gd name="T31" fmla="*/ 2147483647 h 1361"/>
              <a:gd name="T32" fmla="*/ 2147483647 w 3628"/>
              <a:gd name="T33" fmla="*/ 2147483647 h 1361"/>
              <a:gd name="T34" fmla="*/ 2147483647 w 3628"/>
              <a:gd name="T35" fmla="*/ 2147483647 h 1361"/>
              <a:gd name="T36" fmla="*/ 2147483647 w 3628"/>
              <a:gd name="T37" fmla="*/ 2147483647 h 1361"/>
              <a:gd name="T38" fmla="*/ 2147483647 w 3628"/>
              <a:gd name="T39" fmla="*/ 2147483647 h 1361"/>
              <a:gd name="T40" fmla="*/ 2147483647 w 3628"/>
              <a:gd name="T41" fmla="*/ 2147483647 h 1361"/>
              <a:gd name="T42" fmla="*/ 2147483647 w 3628"/>
              <a:gd name="T43" fmla="*/ 2147483647 h 1361"/>
              <a:gd name="T44" fmla="*/ 2147483647 w 3628"/>
              <a:gd name="T45" fmla="*/ 2147483647 h 1361"/>
              <a:gd name="T46" fmla="*/ 2147483647 w 3628"/>
              <a:gd name="T47" fmla="*/ 2147483647 h 1361"/>
              <a:gd name="T48" fmla="*/ 2147483647 w 3628"/>
              <a:gd name="T49" fmla="*/ 2147483647 h 1361"/>
              <a:gd name="T50" fmla="*/ 2147483647 w 3628"/>
              <a:gd name="T51" fmla="*/ 2147483647 h 1361"/>
              <a:gd name="T52" fmla="*/ 2147483647 w 3628"/>
              <a:gd name="T53" fmla="*/ 2147483647 h 1361"/>
              <a:gd name="T54" fmla="*/ 2147483647 w 3628"/>
              <a:gd name="T55" fmla="*/ 2147483647 h 1361"/>
              <a:gd name="T56" fmla="*/ 2147483647 w 3628"/>
              <a:gd name="T57" fmla="*/ 2147483647 h 1361"/>
              <a:gd name="T58" fmla="*/ 2147483647 w 3628"/>
              <a:gd name="T59" fmla="*/ 2147483647 h 1361"/>
              <a:gd name="T60" fmla="*/ 2147483647 w 3628"/>
              <a:gd name="T61" fmla="*/ 2147483647 h 1361"/>
              <a:gd name="T62" fmla="*/ 2147483647 w 3628"/>
              <a:gd name="T63" fmla="*/ 2147483647 h 1361"/>
              <a:gd name="T64" fmla="*/ 2147483647 w 3628"/>
              <a:gd name="T65" fmla="*/ 2147483647 h 1361"/>
              <a:gd name="T66" fmla="*/ 2147483647 w 3628"/>
              <a:gd name="T67" fmla="*/ 2147483647 h 1361"/>
              <a:gd name="T68" fmla="*/ 2147483647 w 3628"/>
              <a:gd name="T69" fmla="*/ 2147483647 h 1361"/>
              <a:gd name="T70" fmla="*/ 2147483647 w 3628"/>
              <a:gd name="T71" fmla="*/ 2147483647 h 1361"/>
              <a:gd name="T72" fmla="*/ 2147483647 w 3628"/>
              <a:gd name="T73" fmla="*/ 2147483647 h 1361"/>
              <a:gd name="T74" fmla="*/ 2147483647 w 3628"/>
              <a:gd name="T75" fmla="*/ 2147483647 h 1361"/>
              <a:gd name="T76" fmla="*/ 2147483647 w 3628"/>
              <a:gd name="T77" fmla="*/ 2147483647 h 1361"/>
              <a:gd name="T78" fmla="*/ 2147483647 w 3628"/>
              <a:gd name="T79" fmla="*/ 2147483647 h 1361"/>
              <a:gd name="T80" fmla="*/ 2147483647 w 3628"/>
              <a:gd name="T81" fmla="*/ 2147483647 h 1361"/>
              <a:gd name="T82" fmla="*/ 2147483647 w 3628"/>
              <a:gd name="T83" fmla="*/ 2147483647 h 1361"/>
              <a:gd name="T84" fmla="*/ 2147483647 w 3628"/>
              <a:gd name="T85" fmla="*/ 2147483647 h 1361"/>
              <a:gd name="T86" fmla="*/ 2147483647 w 3628"/>
              <a:gd name="T87" fmla="*/ 2147483647 h 1361"/>
              <a:gd name="T88" fmla="*/ 2147483647 w 3628"/>
              <a:gd name="T89" fmla="*/ 2147483647 h 1361"/>
              <a:gd name="T90" fmla="*/ 2147483647 w 3628"/>
              <a:gd name="T91" fmla="*/ 2147483647 h 1361"/>
              <a:gd name="T92" fmla="*/ 2147483647 w 3628"/>
              <a:gd name="T93" fmla="*/ 2147483647 h 1361"/>
              <a:gd name="T94" fmla="*/ 2147483647 w 3628"/>
              <a:gd name="T95" fmla="*/ 2147483647 h 1361"/>
              <a:gd name="T96" fmla="*/ 2147483647 w 3628"/>
              <a:gd name="T97" fmla="*/ 2147483647 h 1361"/>
              <a:gd name="T98" fmla="*/ 2147483647 w 3628"/>
              <a:gd name="T99" fmla="*/ 2147483647 h 1361"/>
              <a:gd name="T100" fmla="*/ 2147483647 w 3628"/>
              <a:gd name="T101" fmla="*/ 2147483647 h 1361"/>
              <a:gd name="T102" fmla="*/ 2147483647 w 3628"/>
              <a:gd name="T103" fmla="*/ 2147483647 h 1361"/>
              <a:gd name="T104" fmla="*/ 2147483647 w 3628"/>
              <a:gd name="T105" fmla="*/ 2147483647 h 1361"/>
              <a:gd name="T106" fmla="*/ 2147483647 w 3628"/>
              <a:gd name="T107" fmla="*/ 2147483647 h 1361"/>
              <a:gd name="T108" fmla="*/ 2147483647 w 3628"/>
              <a:gd name="T109" fmla="*/ 2147483647 h 1361"/>
              <a:gd name="T110" fmla="*/ 2147483647 w 3628"/>
              <a:gd name="T111" fmla="*/ 2147483647 h 1361"/>
              <a:gd name="T112" fmla="*/ 2147483647 w 3628"/>
              <a:gd name="T113" fmla="*/ 2147483647 h 1361"/>
              <a:gd name="T114" fmla="*/ 2147483647 w 3628"/>
              <a:gd name="T115" fmla="*/ 2147483647 h 1361"/>
              <a:gd name="T116" fmla="*/ 2147483647 w 3628"/>
              <a:gd name="T117" fmla="*/ 2147483647 h 1361"/>
              <a:gd name="T118" fmla="*/ 2147483647 w 3628"/>
              <a:gd name="T119" fmla="*/ 2147483647 h 13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628"/>
              <a:gd name="T181" fmla="*/ 0 h 1361"/>
              <a:gd name="T182" fmla="*/ 3628 w 3628"/>
              <a:gd name="T183" fmla="*/ 1361 h 13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628" h="1361">
                <a:moveTo>
                  <a:pt x="243" y="0"/>
                </a:moveTo>
                <a:lnTo>
                  <a:pt x="550" y="21"/>
                </a:lnTo>
                <a:lnTo>
                  <a:pt x="696" y="83"/>
                </a:lnTo>
                <a:lnTo>
                  <a:pt x="806" y="104"/>
                </a:lnTo>
                <a:lnTo>
                  <a:pt x="968" y="41"/>
                </a:lnTo>
                <a:lnTo>
                  <a:pt x="1121" y="96"/>
                </a:lnTo>
                <a:lnTo>
                  <a:pt x="1216" y="96"/>
                </a:lnTo>
                <a:lnTo>
                  <a:pt x="1325" y="76"/>
                </a:lnTo>
                <a:lnTo>
                  <a:pt x="1443" y="104"/>
                </a:lnTo>
                <a:lnTo>
                  <a:pt x="1728" y="131"/>
                </a:lnTo>
                <a:lnTo>
                  <a:pt x="1852" y="104"/>
                </a:lnTo>
                <a:lnTo>
                  <a:pt x="1997" y="159"/>
                </a:lnTo>
                <a:lnTo>
                  <a:pt x="2137" y="214"/>
                </a:lnTo>
                <a:lnTo>
                  <a:pt x="2181" y="221"/>
                </a:lnTo>
                <a:lnTo>
                  <a:pt x="2319" y="201"/>
                </a:lnTo>
                <a:lnTo>
                  <a:pt x="2348" y="173"/>
                </a:lnTo>
                <a:lnTo>
                  <a:pt x="2400" y="269"/>
                </a:lnTo>
                <a:lnTo>
                  <a:pt x="2466" y="256"/>
                </a:lnTo>
                <a:lnTo>
                  <a:pt x="2495" y="284"/>
                </a:lnTo>
                <a:lnTo>
                  <a:pt x="2532" y="284"/>
                </a:lnTo>
                <a:lnTo>
                  <a:pt x="2553" y="318"/>
                </a:lnTo>
                <a:lnTo>
                  <a:pt x="2553" y="340"/>
                </a:lnTo>
                <a:lnTo>
                  <a:pt x="2567" y="347"/>
                </a:lnTo>
                <a:lnTo>
                  <a:pt x="2582" y="360"/>
                </a:lnTo>
                <a:lnTo>
                  <a:pt x="2596" y="360"/>
                </a:lnTo>
                <a:lnTo>
                  <a:pt x="2611" y="360"/>
                </a:lnTo>
                <a:lnTo>
                  <a:pt x="2627" y="354"/>
                </a:lnTo>
                <a:lnTo>
                  <a:pt x="2627" y="340"/>
                </a:lnTo>
                <a:lnTo>
                  <a:pt x="2627" y="326"/>
                </a:lnTo>
                <a:lnTo>
                  <a:pt x="2619" y="311"/>
                </a:lnTo>
                <a:lnTo>
                  <a:pt x="2604" y="311"/>
                </a:lnTo>
                <a:lnTo>
                  <a:pt x="2590" y="304"/>
                </a:lnTo>
                <a:lnTo>
                  <a:pt x="2575" y="298"/>
                </a:lnTo>
                <a:lnTo>
                  <a:pt x="2567" y="284"/>
                </a:lnTo>
                <a:lnTo>
                  <a:pt x="2553" y="276"/>
                </a:lnTo>
                <a:lnTo>
                  <a:pt x="2546" y="263"/>
                </a:lnTo>
                <a:lnTo>
                  <a:pt x="2538" y="249"/>
                </a:lnTo>
                <a:lnTo>
                  <a:pt x="2532" y="235"/>
                </a:lnTo>
                <a:lnTo>
                  <a:pt x="2516" y="228"/>
                </a:lnTo>
                <a:lnTo>
                  <a:pt x="2516" y="214"/>
                </a:lnTo>
                <a:lnTo>
                  <a:pt x="2532" y="201"/>
                </a:lnTo>
                <a:lnTo>
                  <a:pt x="2546" y="201"/>
                </a:lnTo>
                <a:lnTo>
                  <a:pt x="2561" y="201"/>
                </a:lnTo>
                <a:lnTo>
                  <a:pt x="2575" y="208"/>
                </a:lnTo>
                <a:lnTo>
                  <a:pt x="2590" y="214"/>
                </a:lnTo>
                <a:lnTo>
                  <a:pt x="2604" y="221"/>
                </a:lnTo>
                <a:lnTo>
                  <a:pt x="2619" y="228"/>
                </a:lnTo>
                <a:lnTo>
                  <a:pt x="2633" y="235"/>
                </a:lnTo>
                <a:lnTo>
                  <a:pt x="2648" y="235"/>
                </a:lnTo>
                <a:lnTo>
                  <a:pt x="2662" y="235"/>
                </a:lnTo>
                <a:lnTo>
                  <a:pt x="2677" y="235"/>
                </a:lnTo>
                <a:lnTo>
                  <a:pt x="2691" y="235"/>
                </a:lnTo>
                <a:lnTo>
                  <a:pt x="2706" y="235"/>
                </a:lnTo>
                <a:lnTo>
                  <a:pt x="2722" y="228"/>
                </a:lnTo>
                <a:lnTo>
                  <a:pt x="2737" y="228"/>
                </a:lnTo>
                <a:lnTo>
                  <a:pt x="2752" y="221"/>
                </a:lnTo>
                <a:lnTo>
                  <a:pt x="2766" y="214"/>
                </a:lnTo>
                <a:lnTo>
                  <a:pt x="2781" y="208"/>
                </a:lnTo>
                <a:lnTo>
                  <a:pt x="2795" y="208"/>
                </a:lnTo>
                <a:lnTo>
                  <a:pt x="2810" y="208"/>
                </a:lnTo>
                <a:lnTo>
                  <a:pt x="2824" y="208"/>
                </a:lnTo>
                <a:lnTo>
                  <a:pt x="2832" y="221"/>
                </a:lnTo>
                <a:lnTo>
                  <a:pt x="2839" y="235"/>
                </a:lnTo>
                <a:lnTo>
                  <a:pt x="2847" y="249"/>
                </a:lnTo>
                <a:lnTo>
                  <a:pt x="2853" y="263"/>
                </a:lnTo>
                <a:lnTo>
                  <a:pt x="2868" y="263"/>
                </a:lnTo>
                <a:lnTo>
                  <a:pt x="2883" y="263"/>
                </a:lnTo>
                <a:lnTo>
                  <a:pt x="2897" y="263"/>
                </a:lnTo>
                <a:lnTo>
                  <a:pt x="2913" y="263"/>
                </a:lnTo>
                <a:lnTo>
                  <a:pt x="2927" y="263"/>
                </a:lnTo>
                <a:lnTo>
                  <a:pt x="2942" y="263"/>
                </a:lnTo>
                <a:lnTo>
                  <a:pt x="2956" y="263"/>
                </a:lnTo>
                <a:lnTo>
                  <a:pt x="2971" y="276"/>
                </a:lnTo>
                <a:lnTo>
                  <a:pt x="2985" y="284"/>
                </a:lnTo>
                <a:lnTo>
                  <a:pt x="3000" y="291"/>
                </a:lnTo>
                <a:lnTo>
                  <a:pt x="3014" y="291"/>
                </a:lnTo>
                <a:lnTo>
                  <a:pt x="3029" y="291"/>
                </a:lnTo>
                <a:lnTo>
                  <a:pt x="3043" y="298"/>
                </a:lnTo>
                <a:lnTo>
                  <a:pt x="3058" y="298"/>
                </a:lnTo>
                <a:lnTo>
                  <a:pt x="3073" y="304"/>
                </a:lnTo>
                <a:lnTo>
                  <a:pt x="3087" y="311"/>
                </a:lnTo>
                <a:lnTo>
                  <a:pt x="3102" y="318"/>
                </a:lnTo>
                <a:lnTo>
                  <a:pt x="3117" y="318"/>
                </a:lnTo>
                <a:lnTo>
                  <a:pt x="3132" y="318"/>
                </a:lnTo>
                <a:lnTo>
                  <a:pt x="3146" y="318"/>
                </a:lnTo>
                <a:lnTo>
                  <a:pt x="3161" y="326"/>
                </a:lnTo>
                <a:lnTo>
                  <a:pt x="3175" y="332"/>
                </a:lnTo>
                <a:lnTo>
                  <a:pt x="3190" y="332"/>
                </a:lnTo>
                <a:lnTo>
                  <a:pt x="3204" y="332"/>
                </a:lnTo>
                <a:lnTo>
                  <a:pt x="3219" y="340"/>
                </a:lnTo>
                <a:lnTo>
                  <a:pt x="3234" y="340"/>
                </a:lnTo>
                <a:lnTo>
                  <a:pt x="3248" y="347"/>
                </a:lnTo>
                <a:lnTo>
                  <a:pt x="3263" y="347"/>
                </a:lnTo>
                <a:lnTo>
                  <a:pt x="3277" y="354"/>
                </a:lnTo>
                <a:lnTo>
                  <a:pt x="3292" y="354"/>
                </a:lnTo>
                <a:lnTo>
                  <a:pt x="3306" y="360"/>
                </a:lnTo>
                <a:lnTo>
                  <a:pt x="3322" y="367"/>
                </a:lnTo>
                <a:lnTo>
                  <a:pt x="3336" y="375"/>
                </a:lnTo>
                <a:lnTo>
                  <a:pt x="3351" y="375"/>
                </a:lnTo>
                <a:lnTo>
                  <a:pt x="3365" y="375"/>
                </a:lnTo>
                <a:lnTo>
                  <a:pt x="3380" y="382"/>
                </a:lnTo>
                <a:lnTo>
                  <a:pt x="3395" y="382"/>
                </a:lnTo>
                <a:lnTo>
                  <a:pt x="3409" y="382"/>
                </a:lnTo>
                <a:lnTo>
                  <a:pt x="3424" y="389"/>
                </a:lnTo>
                <a:lnTo>
                  <a:pt x="3438" y="389"/>
                </a:lnTo>
                <a:lnTo>
                  <a:pt x="3453" y="389"/>
                </a:lnTo>
                <a:lnTo>
                  <a:pt x="3467" y="395"/>
                </a:lnTo>
                <a:lnTo>
                  <a:pt x="3482" y="395"/>
                </a:lnTo>
                <a:lnTo>
                  <a:pt x="3496" y="395"/>
                </a:lnTo>
                <a:lnTo>
                  <a:pt x="3511" y="395"/>
                </a:lnTo>
                <a:lnTo>
                  <a:pt x="3526" y="395"/>
                </a:lnTo>
                <a:lnTo>
                  <a:pt x="3541" y="395"/>
                </a:lnTo>
                <a:lnTo>
                  <a:pt x="3555" y="395"/>
                </a:lnTo>
                <a:lnTo>
                  <a:pt x="3570" y="395"/>
                </a:lnTo>
                <a:lnTo>
                  <a:pt x="3585" y="395"/>
                </a:lnTo>
                <a:lnTo>
                  <a:pt x="3599" y="402"/>
                </a:lnTo>
                <a:lnTo>
                  <a:pt x="3614" y="409"/>
                </a:lnTo>
                <a:lnTo>
                  <a:pt x="3628" y="423"/>
                </a:lnTo>
                <a:lnTo>
                  <a:pt x="3628" y="437"/>
                </a:lnTo>
                <a:lnTo>
                  <a:pt x="3628" y="450"/>
                </a:lnTo>
                <a:lnTo>
                  <a:pt x="3620" y="465"/>
                </a:lnTo>
                <a:lnTo>
                  <a:pt x="3614" y="478"/>
                </a:lnTo>
                <a:lnTo>
                  <a:pt x="3606" y="492"/>
                </a:lnTo>
                <a:lnTo>
                  <a:pt x="3591" y="507"/>
                </a:lnTo>
                <a:lnTo>
                  <a:pt x="3591" y="520"/>
                </a:lnTo>
                <a:lnTo>
                  <a:pt x="3585" y="534"/>
                </a:lnTo>
                <a:lnTo>
                  <a:pt x="3585" y="548"/>
                </a:lnTo>
                <a:lnTo>
                  <a:pt x="3585" y="562"/>
                </a:lnTo>
                <a:lnTo>
                  <a:pt x="3585" y="575"/>
                </a:lnTo>
                <a:lnTo>
                  <a:pt x="3585" y="589"/>
                </a:lnTo>
                <a:lnTo>
                  <a:pt x="3585" y="603"/>
                </a:lnTo>
                <a:lnTo>
                  <a:pt x="3585" y="617"/>
                </a:lnTo>
                <a:lnTo>
                  <a:pt x="3585" y="630"/>
                </a:lnTo>
                <a:lnTo>
                  <a:pt x="3591" y="645"/>
                </a:lnTo>
                <a:lnTo>
                  <a:pt x="3599" y="658"/>
                </a:lnTo>
                <a:lnTo>
                  <a:pt x="3606" y="672"/>
                </a:lnTo>
                <a:lnTo>
                  <a:pt x="3611" y="691"/>
                </a:lnTo>
                <a:lnTo>
                  <a:pt x="3614" y="718"/>
                </a:lnTo>
                <a:lnTo>
                  <a:pt x="3599" y="753"/>
                </a:lnTo>
                <a:lnTo>
                  <a:pt x="3541" y="723"/>
                </a:lnTo>
                <a:lnTo>
                  <a:pt x="3538" y="746"/>
                </a:lnTo>
                <a:lnTo>
                  <a:pt x="3550" y="772"/>
                </a:lnTo>
                <a:lnTo>
                  <a:pt x="3558" y="804"/>
                </a:lnTo>
                <a:lnTo>
                  <a:pt x="3521" y="825"/>
                </a:lnTo>
                <a:lnTo>
                  <a:pt x="3446" y="862"/>
                </a:lnTo>
                <a:lnTo>
                  <a:pt x="3411" y="862"/>
                </a:lnTo>
                <a:lnTo>
                  <a:pt x="3345" y="891"/>
                </a:lnTo>
                <a:lnTo>
                  <a:pt x="3260" y="972"/>
                </a:lnTo>
                <a:lnTo>
                  <a:pt x="3256" y="1003"/>
                </a:lnTo>
                <a:lnTo>
                  <a:pt x="3229" y="1026"/>
                </a:lnTo>
                <a:lnTo>
                  <a:pt x="3231" y="1059"/>
                </a:lnTo>
                <a:lnTo>
                  <a:pt x="3173" y="1114"/>
                </a:lnTo>
                <a:lnTo>
                  <a:pt x="3112" y="1140"/>
                </a:lnTo>
                <a:lnTo>
                  <a:pt x="3058" y="1133"/>
                </a:lnTo>
                <a:lnTo>
                  <a:pt x="3019" y="1151"/>
                </a:lnTo>
                <a:lnTo>
                  <a:pt x="3027" y="1186"/>
                </a:lnTo>
                <a:lnTo>
                  <a:pt x="3002" y="1236"/>
                </a:lnTo>
                <a:lnTo>
                  <a:pt x="2963" y="1236"/>
                </a:lnTo>
                <a:lnTo>
                  <a:pt x="2915" y="1262"/>
                </a:lnTo>
                <a:lnTo>
                  <a:pt x="2853" y="1259"/>
                </a:lnTo>
                <a:lnTo>
                  <a:pt x="2832" y="1276"/>
                </a:lnTo>
                <a:lnTo>
                  <a:pt x="2652" y="1278"/>
                </a:lnTo>
                <a:lnTo>
                  <a:pt x="2596" y="1303"/>
                </a:lnTo>
                <a:lnTo>
                  <a:pt x="2532" y="1303"/>
                </a:lnTo>
                <a:lnTo>
                  <a:pt x="2499" y="1320"/>
                </a:lnTo>
                <a:lnTo>
                  <a:pt x="2472" y="1317"/>
                </a:lnTo>
                <a:lnTo>
                  <a:pt x="2385" y="1361"/>
                </a:lnTo>
                <a:lnTo>
                  <a:pt x="2292" y="1361"/>
                </a:lnTo>
                <a:lnTo>
                  <a:pt x="2266" y="1331"/>
                </a:lnTo>
                <a:lnTo>
                  <a:pt x="2210" y="1331"/>
                </a:lnTo>
                <a:lnTo>
                  <a:pt x="2183" y="1345"/>
                </a:lnTo>
                <a:lnTo>
                  <a:pt x="2090" y="1350"/>
                </a:lnTo>
                <a:lnTo>
                  <a:pt x="1995" y="1298"/>
                </a:lnTo>
                <a:lnTo>
                  <a:pt x="1976" y="1276"/>
                </a:lnTo>
                <a:lnTo>
                  <a:pt x="1918" y="1276"/>
                </a:lnTo>
                <a:lnTo>
                  <a:pt x="1866" y="1303"/>
                </a:lnTo>
                <a:lnTo>
                  <a:pt x="1832" y="1301"/>
                </a:lnTo>
                <a:lnTo>
                  <a:pt x="1800" y="1322"/>
                </a:lnTo>
                <a:lnTo>
                  <a:pt x="1737" y="1322"/>
                </a:lnTo>
                <a:lnTo>
                  <a:pt x="1728" y="1292"/>
                </a:lnTo>
                <a:lnTo>
                  <a:pt x="1693" y="1262"/>
                </a:lnTo>
                <a:lnTo>
                  <a:pt x="1681" y="1236"/>
                </a:lnTo>
                <a:lnTo>
                  <a:pt x="1660" y="1221"/>
                </a:lnTo>
                <a:lnTo>
                  <a:pt x="1625" y="1221"/>
                </a:lnTo>
                <a:lnTo>
                  <a:pt x="1569" y="1248"/>
                </a:lnTo>
                <a:lnTo>
                  <a:pt x="1534" y="1248"/>
                </a:lnTo>
                <a:lnTo>
                  <a:pt x="1511" y="1262"/>
                </a:lnTo>
                <a:lnTo>
                  <a:pt x="1478" y="1262"/>
                </a:lnTo>
                <a:lnTo>
                  <a:pt x="1455" y="1274"/>
                </a:lnTo>
                <a:lnTo>
                  <a:pt x="1328" y="1278"/>
                </a:lnTo>
                <a:lnTo>
                  <a:pt x="1269" y="1250"/>
                </a:lnTo>
                <a:lnTo>
                  <a:pt x="1123" y="1248"/>
                </a:lnTo>
                <a:lnTo>
                  <a:pt x="1094" y="1223"/>
                </a:lnTo>
                <a:lnTo>
                  <a:pt x="1011" y="1223"/>
                </a:lnTo>
                <a:lnTo>
                  <a:pt x="980" y="1206"/>
                </a:lnTo>
                <a:lnTo>
                  <a:pt x="951" y="1211"/>
                </a:lnTo>
                <a:lnTo>
                  <a:pt x="926" y="1221"/>
                </a:lnTo>
                <a:lnTo>
                  <a:pt x="914" y="1255"/>
                </a:lnTo>
                <a:lnTo>
                  <a:pt x="828" y="1296"/>
                </a:lnTo>
                <a:lnTo>
                  <a:pt x="733" y="1292"/>
                </a:lnTo>
                <a:lnTo>
                  <a:pt x="706" y="1308"/>
                </a:lnTo>
                <a:lnTo>
                  <a:pt x="640" y="1308"/>
                </a:lnTo>
                <a:lnTo>
                  <a:pt x="584" y="1283"/>
                </a:lnTo>
                <a:lnTo>
                  <a:pt x="552" y="1283"/>
                </a:lnTo>
                <a:lnTo>
                  <a:pt x="525" y="1265"/>
                </a:lnTo>
                <a:lnTo>
                  <a:pt x="436" y="1267"/>
                </a:lnTo>
                <a:lnTo>
                  <a:pt x="409" y="1250"/>
                </a:lnTo>
                <a:lnTo>
                  <a:pt x="324" y="1248"/>
                </a:lnTo>
                <a:lnTo>
                  <a:pt x="262" y="1280"/>
                </a:lnTo>
                <a:lnTo>
                  <a:pt x="89" y="1276"/>
                </a:lnTo>
                <a:lnTo>
                  <a:pt x="84" y="1245"/>
                </a:lnTo>
                <a:lnTo>
                  <a:pt x="55" y="1248"/>
                </a:lnTo>
                <a:lnTo>
                  <a:pt x="55" y="1197"/>
                </a:lnTo>
                <a:lnTo>
                  <a:pt x="72" y="1172"/>
                </a:lnTo>
                <a:lnTo>
                  <a:pt x="104" y="1137"/>
                </a:lnTo>
                <a:lnTo>
                  <a:pt x="130" y="1140"/>
                </a:lnTo>
                <a:lnTo>
                  <a:pt x="119" y="1112"/>
                </a:lnTo>
                <a:lnTo>
                  <a:pt x="87" y="1098"/>
                </a:lnTo>
                <a:lnTo>
                  <a:pt x="87" y="1016"/>
                </a:lnTo>
                <a:lnTo>
                  <a:pt x="116" y="990"/>
                </a:lnTo>
                <a:lnTo>
                  <a:pt x="116" y="908"/>
                </a:lnTo>
                <a:lnTo>
                  <a:pt x="148" y="845"/>
                </a:lnTo>
                <a:lnTo>
                  <a:pt x="143" y="739"/>
                </a:lnTo>
                <a:lnTo>
                  <a:pt x="180" y="720"/>
                </a:lnTo>
                <a:lnTo>
                  <a:pt x="180" y="645"/>
                </a:lnTo>
                <a:lnTo>
                  <a:pt x="145" y="603"/>
                </a:lnTo>
                <a:lnTo>
                  <a:pt x="148" y="534"/>
                </a:lnTo>
                <a:lnTo>
                  <a:pt x="130" y="504"/>
                </a:lnTo>
                <a:lnTo>
                  <a:pt x="134" y="467"/>
                </a:lnTo>
                <a:lnTo>
                  <a:pt x="119" y="444"/>
                </a:lnTo>
                <a:lnTo>
                  <a:pt x="26" y="444"/>
                </a:lnTo>
                <a:lnTo>
                  <a:pt x="16" y="421"/>
                </a:lnTo>
                <a:lnTo>
                  <a:pt x="14" y="391"/>
                </a:lnTo>
                <a:lnTo>
                  <a:pt x="0" y="351"/>
                </a:lnTo>
                <a:lnTo>
                  <a:pt x="0" y="309"/>
                </a:lnTo>
                <a:lnTo>
                  <a:pt x="58" y="278"/>
                </a:lnTo>
                <a:lnTo>
                  <a:pt x="84" y="282"/>
                </a:lnTo>
                <a:lnTo>
                  <a:pt x="119" y="269"/>
                </a:lnTo>
                <a:lnTo>
                  <a:pt x="153" y="267"/>
                </a:lnTo>
                <a:lnTo>
                  <a:pt x="192" y="249"/>
                </a:lnTo>
                <a:lnTo>
                  <a:pt x="190" y="83"/>
                </a:lnTo>
                <a:lnTo>
                  <a:pt x="243" y="0"/>
                </a:lnTo>
                <a:close/>
              </a:path>
            </a:pathLst>
          </a:custGeom>
          <a:solidFill>
            <a:srgbClr val="8BC3F5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1267" name="Oval 1091"/>
          <p:cNvSpPr>
            <a:spLocks noChangeAspect="1" noChangeArrowheads="1"/>
          </p:cNvSpPr>
          <p:nvPr/>
        </p:nvSpPr>
        <p:spPr bwMode="auto">
          <a:xfrm>
            <a:off x="6781800" y="32004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68" name="Oval 1093"/>
          <p:cNvSpPr>
            <a:spLocks noChangeAspect="1" noChangeArrowheads="1"/>
          </p:cNvSpPr>
          <p:nvPr/>
        </p:nvSpPr>
        <p:spPr bwMode="auto">
          <a:xfrm>
            <a:off x="1958975" y="36576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69" name="Oval 1100"/>
          <p:cNvSpPr>
            <a:spLocks noChangeAspect="1" noChangeArrowheads="1"/>
          </p:cNvSpPr>
          <p:nvPr/>
        </p:nvSpPr>
        <p:spPr bwMode="auto">
          <a:xfrm>
            <a:off x="6781800" y="37338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0" name="Oval 1114"/>
          <p:cNvSpPr>
            <a:spLocks noChangeAspect="1" noChangeArrowheads="1"/>
          </p:cNvSpPr>
          <p:nvPr/>
        </p:nvSpPr>
        <p:spPr bwMode="auto">
          <a:xfrm>
            <a:off x="6423025" y="454025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1" name="Oval 1094"/>
          <p:cNvSpPr>
            <a:spLocks noChangeAspect="1" noChangeArrowheads="1"/>
          </p:cNvSpPr>
          <p:nvPr/>
        </p:nvSpPr>
        <p:spPr bwMode="auto">
          <a:xfrm>
            <a:off x="5930900" y="45720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2" name="Oval 1093"/>
          <p:cNvSpPr>
            <a:spLocks noChangeAspect="1" noChangeArrowheads="1"/>
          </p:cNvSpPr>
          <p:nvPr/>
        </p:nvSpPr>
        <p:spPr bwMode="auto">
          <a:xfrm>
            <a:off x="2157413" y="38100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3" name="Oval 1093"/>
          <p:cNvSpPr>
            <a:spLocks noChangeAspect="1" noChangeArrowheads="1"/>
          </p:cNvSpPr>
          <p:nvPr/>
        </p:nvSpPr>
        <p:spPr bwMode="auto">
          <a:xfrm>
            <a:off x="6670675" y="3429000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214313" y="38877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NMC San Diego</a:t>
            </a:r>
          </a:p>
        </p:txBody>
      </p:sp>
      <p:sp>
        <p:nvSpPr>
          <p:cNvPr id="51275" name="Text Box 75"/>
          <p:cNvSpPr txBox="1">
            <a:spLocks noChangeArrowheads="1"/>
          </p:cNvSpPr>
          <p:nvPr/>
        </p:nvSpPr>
        <p:spPr bwMode="auto">
          <a:xfrm>
            <a:off x="7116763" y="3151188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Med Ctr</a:t>
            </a:r>
          </a:p>
          <a:p>
            <a:r>
              <a:rPr lang="en-US"/>
              <a:t> Portsmouth</a:t>
            </a:r>
          </a:p>
        </p:txBody>
      </p:sp>
      <p:sp>
        <p:nvSpPr>
          <p:cNvPr id="51276" name="Text Box 76"/>
          <p:cNvSpPr txBox="1">
            <a:spLocks noChangeArrowheads="1"/>
          </p:cNvSpPr>
          <p:nvPr/>
        </p:nvSpPr>
        <p:spPr bwMode="auto">
          <a:xfrm>
            <a:off x="7031038" y="287813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NNMC Bethesda</a:t>
            </a:r>
          </a:p>
        </p:txBody>
      </p:sp>
      <p:sp>
        <p:nvSpPr>
          <p:cNvPr id="51277" name="Text Box 77"/>
          <p:cNvSpPr txBox="1">
            <a:spLocks noChangeArrowheads="1"/>
          </p:cNvSpPr>
          <p:nvPr/>
        </p:nvSpPr>
        <p:spPr bwMode="auto">
          <a:xfrm>
            <a:off x="6961188" y="3692525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Camp Lejeune</a:t>
            </a:r>
          </a:p>
        </p:txBody>
      </p:sp>
      <p:sp>
        <p:nvSpPr>
          <p:cNvPr id="51278" name="Text Box 78"/>
          <p:cNvSpPr txBox="1">
            <a:spLocks noChangeArrowheads="1"/>
          </p:cNvSpPr>
          <p:nvPr/>
        </p:nvSpPr>
        <p:spPr bwMode="auto">
          <a:xfrm>
            <a:off x="5065713" y="4787900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 Pensacola</a:t>
            </a:r>
          </a:p>
        </p:txBody>
      </p:sp>
      <p:sp>
        <p:nvSpPr>
          <p:cNvPr id="51279" name="Text Box 79"/>
          <p:cNvSpPr txBox="1">
            <a:spLocks noChangeArrowheads="1"/>
          </p:cNvSpPr>
          <p:nvPr/>
        </p:nvSpPr>
        <p:spPr bwMode="auto">
          <a:xfrm>
            <a:off x="6600825" y="4389438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Jacksonville</a:t>
            </a:r>
          </a:p>
        </p:txBody>
      </p:sp>
      <p:sp>
        <p:nvSpPr>
          <p:cNvPr id="51280" name="Text Box 80"/>
          <p:cNvSpPr txBox="1">
            <a:spLocks noChangeArrowheads="1"/>
          </p:cNvSpPr>
          <p:nvPr/>
        </p:nvSpPr>
        <p:spPr bwMode="auto">
          <a:xfrm>
            <a:off x="609600" y="1752600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Naval Hosp</a:t>
            </a:r>
          </a:p>
          <a:p>
            <a:r>
              <a:rPr lang="en-US" dirty="0" smtClean="0"/>
              <a:t>Bremerton</a:t>
            </a:r>
            <a:endParaRPr lang="en-US" dirty="0"/>
          </a:p>
        </p:txBody>
      </p:sp>
      <p:sp>
        <p:nvSpPr>
          <p:cNvPr id="51281" name="Oval 1093"/>
          <p:cNvSpPr>
            <a:spLocks noChangeAspect="1" noChangeArrowheads="1"/>
          </p:cNvSpPr>
          <p:nvPr/>
        </p:nvSpPr>
        <p:spPr bwMode="auto">
          <a:xfrm>
            <a:off x="1504950" y="4878388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82" name="Text Box 82"/>
          <p:cNvSpPr txBox="1">
            <a:spLocks noChangeArrowheads="1"/>
          </p:cNvSpPr>
          <p:nvPr/>
        </p:nvSpPr>
        <p:spPr bwMode="auto">
          <a:xfrm>
            <a:off x="1766888" y="4497388"/>
            <a:ext cx="1685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JBER</a:t>
            </a:r>
          </a:p>
          <a:p>
            <a:r>
              <a:rPr lang="en-US" sz="1200"/>
              <a:t>Elmendorf/Richardson</a:t>
            </a:r>
          </a:p>
        </p:txBody>
      </p:sp>
      <p:sp>
        <p:nvSpPr>
          <p:cNvPr id="51283" name="Oval 1091"/>
          <p:cNvSpPr>
            <a:spLocks noChangeAspect="1" noChangeArrowheads="1"/>
          </p:cNvSpPr>
          <p:nvPr/>
        </p:nvSpPr>
        <p:spPr bwMode="auto">
          <a:xfrm>
            <a:off x="6807200" y="3095625"/>
            <a:ext cx="136525" cy="136525"/>
          </a:xfrm>
          <a:prstGeom prst="ellipse">
            <a:avLst/>
          </a:prstGeom>
          <a:solidFill>
            <a:srgbClr val="00FF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84" name="Text Box 84"/>
          <p:cNvSpPr txBox="1">
            <a:spLocks noChangeArrowheads="1"/>
          </p:cNvSpPr>
          <p:nvPr/>
        </p:nvSpPr>
        <p:spPr bwMode="auto">
          <a:xfrm>
            <a:off x="7329488" y="259715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WRAMC</a:t>
            </a:r>
          </a:p>
        </p:txBody>
      </p:sp>
      <p:sp>
        <p:nvSpPr>
          <p:cNvPr id="51285" name="Oval 1093"/>
          <p:cNvSpPr>
            <a:spLocks noChangeAspect="1" noChangeArrowheads="1"/>
          </p:cNvSpPr>
          <p:nvPr/>
        </p:nvSpPr>
        <p:spPr bwMode="auto">
          <a:xfrm>
            <a:off x="6708775" y="3325813"/>
            <a:ext cx="136525" cy="136525"/>
          </a:xfrm>
          <a:prstGeom prst="ellipse">
            <a:avLst/>
          </a:prstGeom>
          <a:solidFill>
            <a:srgbClr val="CCCC0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51286" name="Text Box 86"/>
          <p:cNvSpPr txBox="1">
            <a:spLocks noChangeArrowheads="1"/>
          </p:cNvSpPr>
          <p:nvPr/>
        </p:nvSpPr>
        <p:spPr bwMode="auto">
          <a:xfrm>
            <a:off x="5651500" y="32258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Quantico</a:t>
            </a:r>
          </a:p>
        </p:txBody>
      </p:sp>
      <p:sp>
        <p:nvSpPr>
          <p:cNvPr id="87" name="Oval 1093"/>
          <p:cNvSpPr>
            <a:spLocks noChangeAspect="1" noChangeArrowheads="1"/>
          </p:cNvSpPr>
          <p:nvPr/>
        </p:nvSpPr>
        <p:spPr bwMode="auto">
          <a:xfrm>
            <a:off x="2057400" y="1905000"/>
            <a:ext cx="136525" cy="136525"/>
          </a:xfrm>
          <a:prstGeom prst="ellipse">
            <a:avLst/>
          </a:prstGeom>
          <a:solidFill>
            <a:srgbClr val="92D050"/>
          </a:solidFill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8" name="Text Box 80"/>
          <p:cNvSpPr txBox="1">
            <a:spLocks noChangeArrowheads="1"/>
          </p:cNvSpPr>
          <p:nvPr/>
        </p:nvSpPr>
        <p:spPr bwMode="auto">
          <a:xfrm>
            <a:off x="190500" y="3328988"/>
            <a:ext cx="188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Naval Hosp</a:t>
            </a:r>
          </a:p>
          <a:p>
            <a:r>
              <a:rPr lang="en-US"/>
              <a:t>Camp Pendleton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 smtClean="0"/>
              <a:t>Implementation Timeline 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n-US" sz="3200" dirty="0" smtClean="0"/>
              <a:t>A case study in rapid deployment..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Six Navy Sites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Kickoff to completion of initial </a:t>
            </a:r>
            <a:br>
              <a:rPr lang="en-US" sz="3200" dirty="0" smtClean="0"/>
            </a:br>
            <a:r>
              <a:rPr lang="en-US" sz="3200" dirty="0" smtClean="0"/>
              <a:t>training-30 days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Six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RelayHealth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staff members oriented 300 </a:t>
            </a:r>
            <a:br>
              <a:rPr lang="en-US" sz="3200" dirty="0" smtClean="0"/>
            </a:br>
            <a:r>
              <a:rPr lang="en-US" sz="3200" dirty="0" smtClean="0"/>
              <a:t>users in one week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Physicians and staff received 30 minute orientation </a:t>
            </a:r>
            <a:br>
              <a:rPr lang="en-US" sz="3200" dirty="0" smtClean="0"/>
            </a:br>
            <a:r>
              <a:rPr lang="en-US" sz="3200" dirty="0" smtClean="0"/>
              <a:t>to begin using the service</a:t>
            </a:r>
          </a:p>
          <a:p>
            <a:pPr>
              <a:spcBef>
                <a:spcPts val="1800"/>
              </a:spcBef>
              <a:buFont typeface="Arial" charset="0"/>
              <a:buChar char="•"/>
            </a:pPr>
            <a:r>
              <a:rPr lang="en-US" sz="3200" dirty="0" smtClean="0"/>
              <a:t>With tight scheduling, 1 to 3 business days was required </a:t>
            </a:r>
            <a:br>
              <a:rPr lang="en-US" sz="3200" dirty="0" smtClean="0"/>
            </a:br>
            <a:r>
              <a:rPr lang="en-US" sz="3200" dirty="0" smtClean="0"/>
              <a:t>to complete MTF orientation (depending on size)</a:t>
            </a:r>
          </a:p>
          <a:p>
            <a:pPr>
              <a:buFont typeface="Arial" charset="0"/>
              <a:buChar char="•"/>
            </a:pPr>
            <a:endParaRPr lang="en-US" sz="3200" dirty="0" smtClean="0"/>
          </a:p>
        </p:txBody>
      </p:sp>
      <p:pic>
        <p:nvPicPr>
          <p:cNvPr id="4" name="Picture 3" descr="101339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447800"/>
            <a:ext cx="2362200" cy="234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4724400" cy="1143000"/>
          </a:xfrm>
        </p:spPr>
        <p:txBody>
          <a:bodyPr/>
          <a:lstStyle/>
          <a:p>
            <a:r>
              <a:rPr lang="en-US" sz="3200" dirty="0" smtClean="0"/>
              <a:t>Connecting Patients with Their Care Team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l="27390" b="20995"/>
          <a:stretch>
            <a:fillRect/>
          </a:stretch>
        </p:blipFill>
        <p:spPr>
          <a:xfrm>
            <a:off x="5105400" y="1905000"/>
            <a:ext cx="3846512" cy="2520950"/>
          </a:xfrm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0"/>
            <a:ext cx="39227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577850" y="1428750"/>
            <a:ext cx="41100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buClr>
                <a:srgbClr val="084C8D"/>
              </a:buClr>
              <a:buFont typeface="Arial" charset="0"/>
              <a:buNone/>
            </a:pPr>
            <a:r>
              <a:rPr lang="en-US" dirty="0">
                <a:latin typeface="Tahoma" pitchFamily="34" charset="0"/>
              </a:rPr>
              <a:t>Patient to Physician Secure Messaging includes: </a:t>
            </a:r>
          </a:p>
          <a:p>
            <a:pPr marL="342900" indent="-342900" eaLnBrk="0" hangingPunct="0">
              <a:spcBef>
                <a:spcPct val="10000"/>
              </a:spcBef>
              <a:buClr>
                <a:srgbClr val="084C8D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Administrative Messaging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Note to Office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Appointments: Request and Reminder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Referral Request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Rx Renewal Request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Lab Tests: Request and Result Delivery</a:t>
            </a:r>
          </a:p>
          <a:p>
            <a:pPr marL="342900" indent="-342900" eaLnBrk="0" hangingPunct="0">
              <a:spcBef>
                <a:spcPct val="10000"/>
              </a:spcBef>
              <a:buClr>
                <a:srgbClr val="084C8D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Clinical Messaging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Note to Provider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Structured </a:t>
            </a:r>
            <a:r>
              <a:rPr lang="en-US" dirty="0" err="1">
                <a:latin typeface="Tahoma" pitchFamily="34" charset="0"/>
              </a:rPr>
              <a:t>WebVisit</a:t>
            </a:r>
            <a:r>
              <a:rPr lang="en-US" dirty="0">
                <a:latin typeface="Tahoma" pitchFamily="34" charset="0"/>
              </a:rPr>
              <a:t>®</a:t>
            </a:r>
          </a:p>
          <a:p>
            <a:pPr marL="742950" lvl="1" indent="-285750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Template Management for Patient </a:t>
            </a:r>
            <a:r>
              <a:rPr lang="en-US" dirty="0" smtClean="0">
                <a:latin typeface="Tahoma" pitchFamily="34" charset="0"/>
              </a:rPr>
              <a:t>Messaging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/>
          <a:p>
            <a:pPr marL="0" indent="0" eaLnBrk="0" hangingPunct="0">
              <a:spcBef>
                <a:spcPct val="10000"/>
              </a:spcBef>
              <a:buClr>
                <a:srgbClr val="084C8D"/>
              </a:buClr>
              <a:buNone/>
            </a:pPr>
            <a:r>
              <a:rPr lang="en-US" sz="1800" dirty="0">
                <a:latin typeface="Tahoma" pitchFamily="34" charset="0"/>
              </a:rPr>
              <a:t>Patient to Physician Secure Messaging </a:t>
            </a:r>
            <a:r>
              <a:rPr lang="en-US" sz="1800" dirty="0" smtClean="0">
                <a:latin typeface="Tahoma" pitchFamily="34" charset="0"/>
              </a:rPr>
              <a:t>includes…</a:t>
            </a:r>
            <a:r>
              <a:rPr lang="en-US" sz="1800" dirty="0" err="1" smtClean="0">
                <a:latin typeface="Tahoma" pitchFamily="34" charset="0"/>
              </a:rPr>
              <a:t>cont</a:t>
            </a:r>
            <a:r>
              <a:rPr lang="en-US" sz="1800" dirty="0" smtClean="0">
                <a:latin typeface="Tahoma" pitchFamily="34" charset="0"/>
              </a:rPr>
              <a:t>: 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 smtClean="0">
                <a:latin typeface="Tahoma" pitchFamily="34" charset="0"/>
              </a:rPr>
              <a:t>Broadcast </a:t>
            </a:r>
            <a:r>
              <a:rPr lang="en-US" sz="1800" dirty="0">
                <a:latin typeface="Tahoma" pitchFamily="34" charset="0"/>
              </a:rPr>
              <a:t>messaging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Reminder Messaging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Patient Education Library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Physician to Physician Connectivity:</a:t>
            </a:r>
          </a:p>
          <a:p>
            <a:pPr lvl="1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sz="1800" dirty="0">
                <a:latin typeface="Tahoma" pitchFamily="34" charset="0"/>
              </a:rPr>
              <a:t>Clinical Messaging for Referrals and Care Collaboration </a:t>
            </a:r>
          </a:p>
          <a:p>
            <a:pPr lvl="1" eaLnBrk="0" hangingPunct="0">
              <a:spcBef>
                <a:spcPct val="10000"/>
              </a:spcBef>
              <a:buClr>
                <a:srgbClr val="E96B10"/>
              </a:buClr>
              <a:buFont typeface="Arial" charset="0"/>
              <a:buChar char="•"/>
            </a:pPr>
            <a:r>
              <a:rPr lang="en-US" sz="1800" dirty="0">
                <a:latin typeface="Tahoma" pitchFamily="34" charset="0"/>
              </a:rPr>
              <a:t>Health Records Sharing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Colleague to Colleague Messaging</a:t>
            </a:r>
          </a:p>
          <a:p>
            <a:pPr eaLnBrk="0" hangingPunct="0">
              <a:spcBef>
                <a:spcPct val="10000"/>
              </a:spcBef>
              <a:buClr>
                <a:srgbClr val="084C8D"/>
              </a:buClr>
            </a:pPr>
            <a:r>
              <a:rPr lang="en-US" sz="1800" dirty="0">
                <a:latin typeface="Tahoma" pitchFamily="34" charset="0"/>
              </a:rPr>
              <a:t>Integrated Personal Health Records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F4292-98DC-44B4-84C2-AC07DBB2BB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876800" cy="1143000"/>
          </a:xfrm>
        </p:spPr>
        <p:txBody>
          <a:bodyPr/>
          <a:lstStyle/>
          <a:p>
            <a:r>
              <a:rPr lang="en-US" sz="3200" dirty="0" smtClean="0"/>
              <a:t>Connecting Patients with Their Care Team…</a:t>
            </a:r>
            <a:r>
              <a:rPr lang="en-US" sz="3200" dirty="0" err="1" smtClean="0"/>
              <a:t>cont</a:t>
            </a:r>
            <a:endParaRPr lang="en-US" sz="3200" dirty="0" smtClean="0"/>
          </a:p>
        </p:txBody>
      </p:sp>
      <p:pic>
        <p:nvPicPr>
          <p:cNvPr id="7" name="Picture 4" descr="http://www.thesystemdoctor.com/about_me/bd04934_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737" y="2256631"/>
            <a:ext cx="3819525" cy="345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3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99463" cy="1057275"/>
          </a:xfrm>
        </p:spPr>
        <p:txBody>
          <a:bodyPr>
            <a:normAutofit fontScale="90000"/>
          </a:bodyPr>
          <a:lstStyle/>
          <a:p>
            <a:r>
              <a:rPr lang="en-US" smtClean="0"/>
              <a:t>Secure Messaging</a:t>
            </a:r>
            <a:br>
              <a:rPr lang="en-US" smtClean="0"/>
            </a:br>
            <a:r>
              <a:rPr lang="en-US" smtClean="0"/>
              <a:t>Physician/Staff Home Page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86400" y="1447800"/>
            <a:ext cx="3581400" cy="52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 system provides physicians &amp; staff with a suite of secure internet based applications &amp; services to communicate with patients, connect with colleagues, and coordinate care across the care team and community.</a:t>
            </a:r>
          </a:p>
          <a:p>
            <a:pPr>
              <a:spcBef>
                <a:spcPct val="50000"/>
              </a:spcBef>
            </a:pPr>
            <a:r>
              <a:rPr lang="en-US" sz="1600" b="1" dirty="0" smtClean="0"/>
              <a:t>Providers </a:t>
            </a:r>
            <a:r>
              <a:rPr lang="en-US" sz="1600" b="1" dirty="0"/>
              <a:t>and staff can: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Offer patients improved access and service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Send patient lab results electronically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Conduct online </a:t>
            </a:r>
            <a:r>
              <a:rPr lang="en-US" sz="1600" dirty="0" err="1"/>
              <a:t>W</a:t>
            </a:r>
            <a:r>
              <a:rPr lang="en-US" sz="1600" dirty="0" err="1" smtClean="0"/>
              <a:t>ebVisit</a:t>
            </a:r>
            <a:r>
              <a:rPr lang="en-US" sz="1600" baseline="38000" dirty="0"/>
              <a:t>®</a:t>
            </a:r>
            <a:r>
              <a:rPr lang="en-US" sz="1600" dirty="0"/>
              <a:t> 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Push reminders and alerts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Access and share a patient’s Personal Health Record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Integrate these services with workflow and process to gain efficiency and improve productivity</a:t>
            </a:r>
          </a:p>
          <a:p>
            <a:pPr marL="230188" indent="-230188">
              <a:spcBef>
                <a:spcPct val="20000"/>
              </a:spcBef>
              <a:buFontTx/>
              <a:buChar char="•"/>
            </a:pPr>
            <a:r>
              <a:rPr lang="en-US" sz="1600" dirty="0"/>
              <a:t>Demonstrate measurable </a:t>
            </a:r>
            <a:r>
              <a:rPr lang="en-US" sz="1600" dirty="0" smtClean="0"/>
              <a:t>returns</a:t>
            </a:r>
            <a:endParaRPr lang="en-US" sz="16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13262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1752600" y="304800"/>
            <a:ext cx="6248400" cy="1219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NNMC Online</a:t>
            </a:r>
            <a:br>
              <a:rPr lang="en-US" dirty="0" smtClean="0"/>
            </a:br>
            <a:r>
              <a:rPr lang="en-US" sz="2000" dirty="0" smtClean="0"/>
              <a:t>https://www.bethesda.med.navy.mil/nnmconline/</a:t>
            </a:r>
            <a:r>
              <a:rPr lang="en-US" dirty="0" smtClean="0"/>
              <a:t>	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68450"/>
            <a:ext cx="68421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52578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Navy Medical Home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954088"/>
            <a:ext cx="7143750" cy="29987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09800"/>
            <a:ext cx="4662488" cy="3365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 b="21823"/>
          <a:stretch>
            <a:fillRect/>
          </a:stretch>
        </p:blipFill>
        <p:spPr bwMode="auto">
          <a:xfrm>
            <a:off x="2209800" y="4038600"/>
            <a:ext cx="68103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13590" y="282864"/>
          <a:ext cx="8716819" cy="629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Callout 2"/>
          <p:cNvSpPr/>
          <p:nvPr/>
        </p:nvSpPr>
        <p:spPr>
          <a:xfrm>
            <a:off x="3429000" y="2590800"/>
            <a:ext cx="1981200" cy="917448"/>
          </a:xfrm>
          <a:prstGeom prst="wedgeEllipseCallout">
            <a:avLst>
              <a:gd name="adj1" fmla="val 98109"/>
              <a:gd name="adj2" fmla="val 5818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2743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Six Pilot Sites Go Live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105400" y="1524000"/>
            <a:ext cx="1981200" cy="990600"/>
          </a:xfrm>
          <a:prstGeom prst="wedgeEllipseCallout">
            <a:avLst>
              <a:gd name="adj1" fmla="val 76667"/>
              <a:gd name="adj2" fmla="val 243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524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Enrollments Ramping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ea typeface="+mj-ea"/>
                <a:cs typeface="Arial" pitchFamily="34" charset="0"/>
              </a:rPr>
              <a:t>Learning Objectives</a:t>
            </a: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and discuss the patient-centered medical home (PCMH)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the concept and execution of secure messaging (SM)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how SM affects care and supports the clinical and regulatory aspects of the PCMH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secure messaging services and how they fit into the Medical Home </a:t>
            </a:r>
            <a:r>
              <a:rPr lang="en-US" sz="2800" dirty="0" smtClean="0"/>
              <a:t>model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Describe key </a:t>
            </a:r>
            <a:r>
              <a:rPr lang="en-US" sz="2800" dirty="0" smtClean="0"/>
              <a:t>lessons learned </a:t>
            </a:r>
            <a:r>
              <a:rPr lang="en-US" sz="2800" dirty="0"/>
              <a:t>from the Navy implementations so far, including progress metrics, lessons learned, and user </a:t>
            </a:r>
            <a:r>
              <a:rPr lang="en-US" sz="2800" dirty="0" smtClean="0"/>
              <a:t>feedback</a:t>
            </a:r>
          </a:p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Directly address several common misunderstandings about the impacts of secure messaging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E8D028-280A-4C48-B81F-60AF0DE3FFC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28600" y="381000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 smtClean="0"/>
              <a:t>Create the vision</a:t>
            </a:r>
            <a:r>
              <a:rPr lang="en-US" sz="2400" dirty="0" smtClean="0"/>
              <a:t>: First months of implementation are culture change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 smtClean="0"/>
              <a:t>Build a Coalition</a:t>
            </a:r>
            <a:r>
              <a:rPr lang="en-US" sz="2400" dirty="0" smtClean="0"/>
              <a:t>: Leverage early adopters/physician champions 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 smtClean="0"/>
              <a:t>Communicate the Vision</a:t>
            </a:r>
            <a:r>
              <a:rPr lang="en-US" sz="2400" dirty="0" smtClean="0"/>
              <a:t>: Frequent Marketing &amp; Communications are key to BOTH physician/ staff awareness &amp; patient adoption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A0055-C2F3-4B7C-8B4C-11244648180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 descr="C:\Documents and Settings\enzzopg\Local Settings\Temporary Internet Files\Content.IE5\32FA4EZC\MC9000573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262" y="1676400"/>
            <a:ext cx="21807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Learned…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/>
              <a:t>Early Wins</a:t>
            </a:r>
            <a:r>
              <a:rPr lang="en-US" sz="2400" dirty="0"/>
              <a:t>: Continuous outreach and education help providers and teams understand advantages and see results</a:t>
            </a:r>
          </a:p>
          <a:p>
            <a:pPr lvl="1"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dirty="0"/>
              <a:t>Vital to ensure “credit” is recognized 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/>
              <a:t>Value Prop</a:t>
            </a:r>
            <a:r>
              <a:rPr lang="en-US" sz="2400" dirty="0"/>
              <a:t>: Referral management to network providers is a high value transaction;  users also site greater efficiency </a:t>
            </a:r>
          </a:p>
          <a:p>
            <a:pPr>
              <a:lnSpc>
                <a:spcPct val="115000"/>
              </a:lnSpc>
              <a:spcBef>
                <a:spcPct val="25000"/>
              </a:spcBef>
              <a:spcAft>
                <a:spcPct val="5000"/>
              </a:spcAft>
            </a:pPr>
            <a:r>
              <a:rPr lang="en-US" sz="2400" b="1" dirty="0"/>
              <a:t>Enhancements</a:t>
            </a:r>
            <a:r>
              <a:rPr lang="en-US" sz="2400" dirty="0"/>
              <a:t>: Data exchange and tighter integration with the ambulatory record will simplify the </a:t>
            </a:r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876800"/>
            <a:ext cx="4495800" cy="129540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4038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18003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r>
              <a:rPr lang="en-US" dirty="0" smtClean="0"/>
              <a:t>User Feedback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ECA05-7352-439A-A158-37AF5638D8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419600" y="50292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I really like the file attachment function, and I use it frequently to provide patients with rehab exercises or scans.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04800" y="182880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Things are going very smoothly;  the system is so easy – just like using email only more secure.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2667000" y="3505201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When I train on this, I just get them to logon and in 15 minutes, they say “this is so easy”!</a:t>
            </a:r>
          </a:p>
        </p:txBody>
      </p: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6629400" y="1676400"/>
            <a:ext cx="1676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time savings from alleviating telephone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tag </a:t>
            </a:r>
            <a:r>
              <a:rPr lang="en-US" dirty="0"/>
              <a:t>are huge.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1054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838200" y="521970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The documentation advantage is huge.</a:t>
            </a:r>
          </a:p>
        </p:txBody>
      </p:sp>
      <p:pic>
        <p:nvPicPr>
          <p:cNvPr id="2050" name="Picture 2" descr="C:\Documents and Settings\enzzopg\Local Settings\Temporary Internet Files\Content.IE5\2CWUOJR8\MC90021563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219200"/>
            <a:ext cx="2444436" cy="199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524000"/>
            <a:ext cx="74676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1: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dirty="0"/>
              <a:t>It will cause a deluge of emails from patients and take too much time to respond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“Not true”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“Really not an issue here”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“Has actually saved time overall due to less telephone tag”</a:t>
            </a:r>
          </a:p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2:</a:t>
            </a:r>
            <a:r>
              <a:rPr lang="en-US" b="1" dirty="0"/>
              <a:t>  </a:t>
            </a:r>
            <a:r>
              <a:rPr lang="en-US" dirty="0"/>
              <a:t>It will take too much time to learn the system; I’ll never be able to do this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“Ease of logon, ease of navigation”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“Test messages worked great to show how easy it is”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“I say ‘just log on and try it’ and you will see how easy it is”</a:t>
            </a:r>
          </a:p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3: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It’s </a:t>
            </a:r>
            <a:r>
              <a:rPr lang="en-US" dirty="0"/>
              <a:t>just the younger providers who use this</a:t>
            </a:r>
          </a:p>
          <a:p>
            <a:pPr marL="687388" lvl="1" indent="-23018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dirty="0"/>
              <a:t>“Most of us are already using the AHLTA, CHCS and other core systems, so we are already computer savvy.  And, this is actually easier than those systems”</a:t>
            </a:r>
          </a:p>
          <a:p>
            <a:pPr marL="230188" indent="-230188">
              <a:spcBef>
                <a:spcPts val="600"/>
              </a:spcBef>
              <a:defRPr/>
            </a:pPr>
            <a:r>
              <a:rPr lang="en-US" b="1" i="1" dirty="0">
                <a:solidFill>
                  <a:schemeClr val="tx2"/>
                </a:solidFill>
              </a:rPr>
              <a:t>Myth 4:</a:t>
            </a:r>
            <a:r>
              <a:rPr lang="en-US" b="1" dirty="0"/>
              <a:t>  </a:t>
            </a:r>
            <a:r>
              <a:rPr lang="en-US" dirty="0"/>
              <a:t>My patients are:(1) older, (2) not online (3) not tech savvy </a:t>
            </a:r>
          </a:p>
          <a:p>
            <a:pPr marL="684213" lvl="1" indent="-227013">
              <a:buFont typeface="Arial" pitchFamily="34" charset="0"/>
              <a:buChar char="•"/>
              <a:defRPr/>
            </a:pPr>
            <a:r>
              <a:rPr lang="en-US" sz="1400" dirty="0" smtClean="0"/>
              <a:t>ePatients: 72% 18-29, 71% 30-49, 59% 50-64, 27% 65+*</a:t>
            </a:r>
          </a:p>
          <a:p>
            <a:pPr marL="684213" lvl="1" indent="-227013">
              <a:buFont typeface="Arial" pitchFamily="34" charset="0"/>
              <a:buChar char="•"/>
              <a:defRPr/>
            </a:pPr>
            <a:r>
              <a:rPr lang="en-US" sz="1400" dirty="0" smtClean="0"/>
              <a:t>88</a:t>
            </a:r>
            <a:r>
              <a:rPr lang="en-US" sz="1400" dirty="0"/>
              <a:t>% of US adults with internet access research health info </a:t>
            </a:r>
            <a:r>
              <a:rPr lang="en-US" sz="1400" dirty="0" smtClean="0"/>
              <a:t>online*</a:t>
            </a:r>
          </a:p>
          <a:p>
            <a:pPr marL="684213" lvl="1" indent="-227013">
              <a:buFont typeface="Arial" pitchFamily="34" charset="0"/>
              <a:buChar char="•"/>
              <a:defRPr/>
            </a:pPr>
            <a:r>
              <a:rPr lang="en-US" sz="1400" dirty="0" smtClean="0"/>
              <a:t>61% of all Americans rely on internet for health info*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762000"/>
            <a:ext cx="441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Secure Messaging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4008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Source:  Consumers and Health Information Technology, A National Survey (CA Healthcare Foundation, 2010)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2667000" cy="74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t0.gstatic.com/images?q=tbn:ANd9GcRJ22-fwCKrg0XuVU8sPzEi8gaqK33aX9uvzCu3bTp5qR7JCtcp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0"/>
            <a:ext cx="27813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Document 4"/>
          <p:cNvSpPr/>
          <p:nvPr/>
        </p:nvSpPr>
        <p:spPr>
          <a:xfrm>
            <a:off x="533400" y="1293813"/>
            <a:ext cx="6781800" cy="3505200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762000" y="1293813"/>
            <a:ext cx="6400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/>
              <a:t>“That it will ever come into general use, notwithstanding its value, is extremely doubtful because its beneficial application requires much time and gives a good bit of trouble, both to the patient and practitioner, because its hue and character are foreign and opposed to all our habits and associations.”</a:t>
            </a:r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r>
              <a:rPr lang="en-US"/>
              <a:t>London Times in 1834, describing the stethoscope</a:t>
            </a: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629400" cy="685800"/>
          </a:xfrm>
        </p:spPr>
        <p:txBody>
          <a:bodyPr/>
          <a:lstStyle/>
          <a:p>
            <a:r>
              <a:rPr lang="en-US" dirty="0" smtClean="0"/>
              <a:t>We Will Look Back…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Contact Information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CAPT Bob Marshall, MC USN</a:t>
            </a:r>
          </a:p>
          <a:p>
            <a:r>
              <a:rPr lang="en-US" dirty="0" smtClean="0">
                <a:latin typeface="Arial" charset="0"/>
                <a:cs typeface="Arial" charset="0"/>
                <a:hlinkClick r:id="rId3"/>
              </a:rPr>
              <a:t>Robert.Marshall@med.navy.mil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Office: 202-762-3131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Travis Szabo</a:t>
            </a:r>
          </a:p>
          <a:p>
            <a:r>
              <a:rPr lang="en-US" dirty="0" smtClean="0">
                <a:latin typeface="Arial" charset="0"/>
                <a:cs typeface="Arial" charset="0"/>
                <a:hlinkClick r:id="rId4"/>
              </a:rPr>
              <a:t>Travis.Szabo@med.navy.mil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Office: 210-808-0762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F59B3-C58B-498C-87AB-9FE4F73DE4F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E54-FB1F-4E47-B288-64B4C377BAD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644" y="282863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NHP Online - Marketing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206500"/>
            <a:ext cx="40640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PCMH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40000" lnSpcReduction="20000"/>
          </a:bodyPr>
          <a:lstStyle/>
          <a:p>
            <a:pPr>
              <a:tabLst>
                <a:tab pos="2452688" algn="l"/>
              </a:tabLst>
            </a:pPr>
            <a:r>
              <a:rPr lang="en-US" sz="5500" dirty="0"/>
              <a:t>The Patient-Centered Medical Home (</a:t>
            </a:r>
            <a:r>
              <a:rPr lang="en-US" sz="5500" dirty="0" smtClean="0"/>
              <a:t>PCMH</a:t>
            </a:r>
            <a:r>
              <a:rPr lang="en-US" sz="5500" dirty="0"/>
              <a:t>) - an approach to providing comprehensive primary care for children, youth and adults</a:t>
            </a:r>
          </a:p>
          <a:p>
            <a:pPr marL="0" indent="0">
              <a:buNone/>
              <a:tabLst>
                <a:tab pos="2452688" algn="l"/>
              </a:tabLst>
            </a:pPr>
            <a:r>
              <a:rPr lang="en-US" sz="5500" dirty="0"/>
              <a:t> </a:t>
            </a:r>
          </a:p>
          <a:p>
            <a:pPr>
              <a:tabLst>
                <a:tab pos="2452688" algn="l"/>
              </a:tabLst>
            </a:pPr>
            <a:r>
              <a:rPr lang="en-US" sz="5500" dirty="0"/>
              <a:t>The </a:t>
            </a:r>
            <a:r>
              <a:rPr lang="en-US" sz="5500" dirty="0" smtClean="0"/>
              <a:t>PCMH </a:t>
            </a:r>
            <a:r>
              <a:rPr lang="en-US" sz="5500" dirty="0"/>
              <a:t>is a health care setting that facilitates partnerships between individual patients, and their personal physicians, and when appropriate, the patient’s family</a:t>
            </a:r>
          </a:p>
          <a:p>
            <a:pPr marL="0" indent="0">
              <a:buNone/>
              <a:tabLst>
                <a:tab pos="2452688" algn="l"/>
              </a:tabLst>
            </a:pPr>
            <a:r>
              <a:rPr lang="en-US" sz="5500" dirty="0"/>
              <a:t> </a:t>
            </a:r>
          </a:p>
          <a:p>
            <a:pPr>
              <a:tabLst>
                <a:tab pos="2452688" algn="l"/>
              </a:tabLst>
            </a:pPr>
            <a:r>
              <a:rPr lang="en-US" sz="5500" dirty="0"/>
              <a:t>The </a:t>
            </a:r>
            <a:r>
              <a:rPr lang="en-US" sz="5500" dirty="0" smtClean="0"/>
              <a:t>PCMH </a:t>
            </a:r>
            <a:r>
              <a:rPr lang="en-US" sz="5500" dirty="0"/>
              <a:t>applies </a:t>
            </a:r>
            <a:r>
              <a:rPr lang="en-US" sz="5500" dirty="0" smtClean="0"/>
              <a:t>across the </a:t>
            </a:r>
            <a:r>
              <a:rPr lang="en-US" sz="5500" dirty="0"/>
              <a:t>continuum of care. For DOD personnel, that includes the DOD and VA medical systems…as well as purchased </a:t>
            </a:r>
            <a:r>
              <a:rPr lang="en-US" sz="5500" dirty="0" smtClean="0"/>
              <a:t>care (Network providers)</a:t>
            </a:r>
          </a:p>
          <a:p>
            <a:pPr>
              <a:tabLst>
                <a:tab pos="2452688" algn="l"/>
              </a:tabLst>
            </a:pPr>
            <a:endParaRPr lang="en-US" sz="5500" dirty="0"/>
          </a:p>
          <a:p>
            <a:pPr>
              <a:tabLst>
                <a:tab pos="2452688" algn="l"/>
              </a:tabLst>
            </a:pPr>
            <a:r>
              <a:rPr lang="en-US" sz="5500" dirty="0"/>
              <a:t>The </a:t>
            </a:r>
            <a:r>
              <a:rPr lang="en-US" sz="5500" dirty="0" smtClean="0"/>
              <a:t>PCMH </a:t>
            </a:r>
            <a:r>
              <a:rPr lang="en-US" sz="5500" dirty="0"/>
              <a:t>concept and execution </a:t>
            </a:r>
            <a:r>
              <a:rPr lang="en-US" sz="5500" dirty="0" smtClean="0"/>
              <a:t>is a </a:t>
            </a:r>
            <a:r>
              <a:rPr lang="en-US" sz="5500" dirty="0"/>
              <a:t>component of “Digital Health Reform” – Improving Health by leveraging technology to the </a:t>
            </a:r>
            <a:r>
              <a:rPr lang="en-US" sz="5500" dirty="0" smtClean="0"/>
              <a:t>patient</a:t>
            </a:r>
            <a:endParaRPr lang="en-US" sz="5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610600" cy="83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NHP Online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284288"/>
            <a:ext cx="8704263" cy="4098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777777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smtClean="0"/>
              <a:t>Secure Login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389063"/>
            <a:ext cx="8524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Provider / Staff View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38" y="1460500"/>
            <a:ext cx="5903912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NHP Online – </a:t>
            </a:r>
            <a:br>
              <a:rPr lang="en-US" dirty="0" smtClean="0"/>
            </a:br>
            <a:r>
              <a:rPr lang="en-US" dirty="0" smtClean="0"/>
              <a:t>Patient Home Page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783388" y="1389063"/>
            <a:ext cx="21399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Appointment Requests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Prescription Renewals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Lab test Results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Notes to the staff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Online webVisits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1389063"/>
            <a:ext cx="5842000" cy="50546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55023" dir="2099521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Appointments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0788" y="1311275"/>
            <a:ext cx="5700712" cy="5011738"/>
          </a:xfrm>
          <a:noFill/>
          <a:ln>
            <a:solidFill>
              <a:srgbClr val="808080"/>
            </a:solidFill>
          </a:ln>
          <a:effectLst>
            <a:outerShdw dist="161645" dir="2700000" algn="ctr" rotWithShape="0">
              <a:srgbClr val="777777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smtClean="0"/>
              <a:t>Request/Receive Lab Results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080"/>
          <a:stretch>
            <a:fillRect/>
          </a:stretch>
        </p:blipFill>
        <p:spPr>
          <a:xfrm>
            <a:off x="657225" y="1333500"/>
            <a:ext cx="7065963" cy="4732338"/>
          </a:xfrm>
          <a:noFill/>
          <a:ln>
            <a:solidFill>
              <a:srgbClr val="808080"/>
            </a:solidFill>
          </a:ln>
          <a:effectLst>
            <a:outerShdw dist="143684" dir="2700000" algn="ctr" rotWithShape="0">
              <a:srgbClr val="777777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800" dirty="0" err="1" smtClean="0"/>
              <a:t>webVisit</a:t>
            </a:r>
            <a:r>
              <a:rPr lang="en-US" sz="3800" dirty="0" smtClean="0"/>
              <a:t> Message </a:t>
            </a:r>
            <a:br>
              <a:rPr lang="en-US" sz="3800" dirty="0" smtClean="0"/>
            </a:br>
            <a:r>
              <a:rPr lang="en-US" sz="3800" dirty="0" smtClean="0"/>
              <a:t>Templates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89"/>
          <a:stretch>
            <a:fillRect/>
          </a:stretch>
        </p:blipFill>
        <p:spPr>
          <a:xfrm>
            <a:off x="411163" y="1612900"/>
            <a:ext cx="6570662" cy="4635500"/>
          </a:xfrm>
          <a:noFill/>
          <a:ln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121525" y="2409825"/>
            <a:ext cx="1955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Structured templates that guide you through a series of questions to convey your concerns to your provider in a meaningful and thoughtful manner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WebVisit</a:t>
            </a:r>
            <a:r>
              <a:rPr lang="en-US" sz="4000" dirty="0" smtClean="0"/>
              <a:t> Heartburn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684"/>
          <a:stretch>
            <a:fillRect/>
          </a:stretch>
        </p:blipFill>
        <p:spPr>
          <a:xfrm>
            <a:off x="784225" y="1444625"/>
            <a:ext cx="6619875" cy="47672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Integrated PHR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262063"/>
            <a:ext cx="6091238" cy="50276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43684" dir="2700000" algn="ctr" rotWithShape="0">
              <a:srgbClr val="777777">
                <a:alpha val="50000"/>
              </a:srgbClr>
            </a:outerShdw>
          </a:effec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256463" y="2282825"/>
            <a:ext cx="1555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Convenient secure repository for your health information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 smtClean="0"/>
              <a:t>Educational Resources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2094"/>
          <a:stretch>
            <a:fillRect/>
          </a:stretch>
        </p:blipFill>
        <p:spPr bwMode="auto">
          <a:xfrm>
            <a:off x="417513" y="1217613"/>
            <a:ext cx="74803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PCMH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i="1" dirty="0"/>
              <a:t>Personal physician  - </a:t>
            </a:r>
            <a:r>
              <a:rPr lang="en-US" sz="2400" dirty="0"/>
              <a:t>each patient has an ongoing relationship with a personal physician </a:t>
            </a:r>
            <a:endParaRPr lang="en-US" sz="2400" b="1" i="1" dirty="0"/>
          </a:p>
          <a:p>
            <a:pPr>
              <a:buFontTx/>
              <a:buNone/>
            </a:pPr>
            <a:r>
              <a:rPr lang="en-US" sz="2400" b="1" i="1" dirty="0"/>
              <a:t>Physician directed medical practice - </a:t>
            </a:r>
            <a:r>
              <a:rPr lang="en-US" sz="2400" dirty="0"/>
              <a:t>the personal physician leads a team of individuals at the practice level who collectively take responsibility for the ongoing care of </a:t>
            </a:r>
            <a:r>
              <a:rPr lang="en-US" sz="2400" dirty="0" smtClean="0"/>
              <a:t>patients </a:t>
            </a:r>
            <a:endParaRPr lang="en-US" sz="2400" b="1" i="1" dirty="0"/>
          </a:p>
          <a:p>
            <a:pPr>
              <a:buFontTx/>
              <a:buNone/>
            </a:pPr>
            <a:r>
              <a:rPr lang="en-US" sz="2400" b="1" i="1" dirty="0"/>
              <a:t>Whole person orientation - </a:t>
            </a:r>
            <a:r>
              <a:rPr lang="en-US" sz="2400" dirty="0"/>
              <a:t>the personal physician is responsible for providing for all the patient’s health care needs or taking responsibility for appropriately arranging care with other qualified </a:t>
            </a:r>
            <a:r>
              <a:rPr lang="en-US" sz="2400" dirty="0" smtClean="0"/>
              <a:t>professionals 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Importance of Navy provider endorsements to drive </a:t>
            </a:r>
            <a:br>
              <a:rPr lang="en-US" sz="2400" dirty="0" smtClean="0"/>
            </a:br>
            <a:r>
              <a:rPr lang="en-US" sz="2400" dirty="0" smtClean="0"/>
              <a:t>credibility and adoption at the MTF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Patients will be most responsive to a direct </a:t>
            </a:r>
            <a:br>
              <a:rPr lang="en-US" sz="2400" dirty="0" smtClean="0"/>
            </a:br>
            <a:r>
              <a:rPr lang="en-US" sz="2400" dirty="0" smtClean="0"/>
              <a:t>physician invitation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Engage and include your office staff for maximum </a:t>
            </a:r>
            <a:br>
              <a:rPr lang="en-US" sz="2400" dirty="0" smtClean="0"/>
            </a:br>
            <a:r>
              <a:rPr lang="en-US" sz="2400" dirty="0" smtClean="0"/>
              <a:t>benefit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One of the key value propositions is the facilitation </a:t>
            </a:r>
            <a:br>
              <a:rPr lang="en-US" sz="2400" dirty="0" smtClean="0"/>
            </a:br>
            <a:r>
              <a:rPr lang="en-US" sz="2400" dirty="0" smtClean="0"/>
              <a:t>of referrals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Medical Home needs to be a part of the workflow and accepted before staff will engage in process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Collecting emails for patient invitations can be challenging, but you have to start somewhere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5B3D8-BDF5-451A-9589-1E27FF18DAF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599" y="990600"/>
            <a:ext cx="2438401" cy="33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457200"/>
          </a:xfrm>
        </p:spPr>
        <p:txBody>
          <a:bodyPr anchor="t"/>
          <a:lstStyle/>
          <a:p>
            <a:r>
              <a:rPr lang="en-US" smtClean="0">
                <a:latin typeface="Arial" charset="0"/>
                <a:cs typeface="Arial" charset="0"/>
              </a:rPr>
              <a:t>Questions</a:t>
            </a:r>
          </a:p>
        </p:txBody>
      </p:sp>
      <p:pic>
        <p:nvPicPr>
          <p:cNvPr id="15363" name="Picture 2" descr="http://cscs.medschl.cam.ac.uk/wp-content/uploads/2009/04/about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60198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97FA98-E5D2-4533-A25C-40E9B4255A2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17-19 February 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Leading NAVMED through PortfolioManagement.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PCMH </a:t>
            </a:r>
            <a:r>
              <a:rPr lang="en-US" dirty="0" smtClean="0"/>
              <a:t>Concepts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i="1" dirty="0"/>
              <a:t>Care is coordinated and/or integrated across all elements of the complex health care system </a:t>
            </a:r>
          </a:p>
          <a:p>
            <a:pPr>
              <a:buFontTx/>
              <a:buNone/>
            </a:pPr>
            <a:r>
              <a:rPr lang="en-US" sz="2400" b="1" i="1" dirty="0"/>
              <a:t>Quality and safety are hallmarks of the PCMH</a:t>
            </a:r>
          </a:p>
          <a:p>
            <a:pPr>
              <a:buFontTx/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Enhanced access to care </a:t>
            </a:r>
            <a:r>
              <a:rPr lang="en-US" sz="2400" b="1" i="1" dirty="0"/>
              <a:t>– </a:t>
            </a:r>
            <a:r>
              <a:rPr lang="en-US" sz="2400" i="1" dirty="0"/>
              <a:t>available</a:t>
            </a:r>
            <a:r>
              <a:rPr lang="en-US" sz="2400" b="1" i="1" dirty="0"/>
              <a:t> </a:t>
            </a:r>
            <a:r>
              <a:rPr lang="en-US" sz="2400" dirty="0"/>
              <a:t>through systems such as open scheduling, expanded hours and new options for communication between patients, their personal physician, and practice staff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50" y="1041"/>
            <a:chExt cx="13140" cy="10158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1041"/>
              <a:ext cx="13140" cy="1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6811" y="5292"/>
              <a:ext cx="2203" cy="1728"/>
            </a:xfrm>
            <a:prstGeom prst="rect">
              <a:avLst/>
            </a:prstGeom>
            <a:solidFill>
              <a:srgbClr val="BC0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886200" y="2971800"/>
            <a:ext cx="13493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000" b="0" dirty="0" smtClean="0">
                <a:solidFill>
                  <a:srgbClr val="FFFFFF"/>
                </a:solidFill>
                <a:latin typeface="Copperplate Gothic Bold" pitchFamily="34" charset="0"/>
                <a:cs typeface="Times New Roman" pitchFamily="-107" charset="0"/>
              </a:rPr>
              <a:t>Medical Home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latin typeface="Copperplate Gothic Bold" pitchFamily="34" charset="0"/>
                <a:cs typeface="Times New Roman" pitchFamily="-107" charset="0"/>
              </a:rPr>
              <a:t>Port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770563" y="1644650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Population</a:t>
            </a:r>
            <a:r>
              <a:rPr lang="en-US" sz="1600">
                <a:latin typeface="Tahoma" pitchFamily="34" charset="0"/>
                <a:ea typeface="Times New Roman" pitchFamily="-107" charset="0"/>
                <a:cs typeface="Tahoma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Health 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400800" y="31242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Patient-Centered Care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753100" y="4495800"/>
            <a:ext cx="194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Refocused Medical Training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429000" y="5334000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Patient &amp; Physician Feedback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85800" y="3124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Advanced IT Systems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687513" y="1546225"/>
            <a:ext cx="1485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Improved Access to Care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3603625" y="762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Team-Based </a:t>
            </a:r>
          </a:p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Healthcare Delivery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1447800" y="457200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ea typeface="Times New Roman" pitchFamily="-107" charset="0"/>
                <a:cs typeface="Tahoma" pitchFamily="34" charset="0"/>
              </a:rPr>
              <a:t>Decision Support Tools</a:t>
            </a:r>
            <a:endParaRPr lang="en-US" sz="1600" b="0">
              <a:solidFill>
                <a:srgbClr val="000000"/>
              </a:solidFill>
              <a:latin typeface="Tahoma" pitchFamily="34" charset="0"/>
              <a:ea typeface="Times New Roman" pitchFamily="-107" charset="0"/>
              <a:cs typeface="Tahoma" pitchFamily="34" charset="0"/>
            </a:endParaRP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28575" y="20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1" grpId="0"/>
      <p:bldP spid="93192" grpId="0"/>
      <p:bldP spid="93193" grpId="0"/>
      <p:bldP spid="93194" grpId="0"/>
      <p:bldP spid="93195" grpId="0"/>
      <p:bldP spid="93196" grpId="0"/>
      <p:bldP spid="93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Messaging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SM is a method to communicate asynchronously between patients and the health care team</a:t>
            </a:r>
          </a:p>
          <a:p>
            <a:r>
              <a:rPr lang="en-US" dirty="0" smtClean="0"/>
              <a:t>It is not e-mail</a:t>
            </a:r>
          </a:p>
          <a:p>
            <a:r>
              <a:rPr lang="en-US" dirty="0" smtClean="0"/>
              <a:t>Two major providers: RelayHealth and Medfusion</a:t>
            </a:r>
          </a:p>
          <a:p>
            <a:r>
              <a:rPr lang="en-US" dirty="0" smtClean="0"/>
              <a:t>Encrypted e-mail: Kryptiq (lacks other tools)</a:t>
            </a:r>
          </a:p>
          <a:p>
            <a:r>
              <a:rPr lang="en-US" dirty="0" smtClean="0"/>
              <a:t>SaaS, Fully HIPAA-compliant, 128 bit encryption, Web-based, 2-factor authentication</a:t>
            </a:r>
          </a:p>
          <a:p>
            <a:r>
              <a:rPr lang="en-US" dirty="0" smtClean="0"/>
              <a:t>Text-based messages or structured visits</a:t>
            </a:r>
          </a:p>
          <a:p>
            <a:r>
              <a:rPr lang="en-US" dirty="0" smtClean="0"/>
              <a:t>Patient education and preventive health reminders</a:t>
            </a:r>
          </a:p>
          <a:p>
            <a:r>
              <a:rPr lang="en-US" dirty="0" smtClean="0"/>
              <a:t>Results distribution; Network provider consults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NCQA PCMH Recognition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PPC-PCMH Recognition is based on </a:t>
            </a:r>
            <a:r>
              <a:rPr lang="en-US" dirty="0" smtClean="0"/>
              <a:t>meeting specific </a:t>
            </a:r>
            <a:r>
              <a:rPr lang="en-US" dirty="0"/>
              <a:t>elements included in nine </a:t>
            </a:r>
            <a:r>
              <a:rPr lang="en-US" dirty="0" smtClean="0"/>
              <a:t>standard categories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Access and Communication</a:t>
            </a:r>
          </a:p>
          <a:p>
            <a:pPr lvl="1"/>
            <a:r>
              <a:rPr lang="en-US" dirty="0"/>
              <a:t>2. Patient Tracking and Registry Functions</a:t>
            </a:r>
          </a:p>
          <a:p>
            <a:pPr lvl="1"/>
            <a:r>
              <a:rPr lang="en-US" dirty="0"/>
              <a:t>3. Care Management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Patient Self-Management and Support</a:t>
            </a:r>
          </a:p>
          <a:p>
            <a:pPr lvl="1"/>
            <a:r>
              <a:rPr lang="en-US" dirty="0"/>
              <a:t>5. Electronic Prescribing</a:t>
            </a:r>
          </a:p>
          <a:p>
            <a:pPr lvl="1"/>
            <a:r>
              <a:rPr lang="en-US" dirty="0"/>
              <a:t>6.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Test Tracking</a:t>
            </a:r>
          </a:p>
          <a:p>
            <a:pPr lvl="1"/>
            <a:r>
              <a:rPr lang="en-US" dirty="0"/>
              <a:t>7. Referral Tracking</a:t>
            </a:r>
          </a:p>
          <a:p>
            <a:pPr lvl="1"/>
            <a:r>
              <a:rPr lang="en-US" dirty="0"/>
              <a:t>8. Performance Reporting and Improvement</a:t>
            </a:r>
          </a:p>
          <a:p>
            <a:pPr lvl="1"/>
            <a:r>
              <a:rPr lang="en-US" dirty="0"/>
              <a:t>9.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Advanced Electronic Communication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F4292-98DC-44B4-84C2-AC07DBB2BB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Messaging and PCMH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communication allows more efficient and more completely documented discussions between patients and health care team</a:t>
            </a:r>
          </a:p>
          <a:p>
            <a:r>
              <a:rPr lang="en-US" dirty="0" smtClean="0"/>
              <a:t>Minor problems can be discussed and managed via SM vice clinic or ED visit</a:t>
            </a:r>
          </a:p>
          <a:p>
            <a:r>
              <a:rPr lang="en-US" dirty="0" smtClean="0"/>
              <a:t>Results from lab and radiology tests can be communicated with patients and coordinated </a:t>
            </a:r>
          </a:p>
          <a:p>
            <a:r>
              <a:rPr lang="en-US" dirty="0" smtClean="0"/>
              <a:t>ED and consultant visits can be discussed without requiring clinic visit…or clinic visit confirmed</a:t>
            </a:r>
          </a:p>
          <a:p>
            <a:r>
              <a:rPr lang="en-US" dirty="0" smtClean="0"/>
              <a:t>Network consultants can send results via 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E873-2DC2-4C78-A647-C7EBB5D2CD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HIMSS Navy Day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HIMSS Navy Days Template</Template>
  <TotalTime>257</TotalTime>
  <Words>1688</Words>
  <Application>Microsoft Office PowerPoint</Application>
  <PresentationFormat>On-screen Show (4:3)</PresentationFormat>
  <Paragraphs>287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2011 HIMSS Navy Days Template</vt:lpstr>
      <vt:lpstr>Patient-Centered Medical Home and Secure Messaging</vt:lpstr>
      <vt:lpstr>PowerPoint Presentation</vt:lpstr>
      <vt:lpstr>PCMH – What is it?</vt:lpstr>
      <vt:lpstr>PCMH Concepts</vt:lpstr>
      <vt:lpstr>PCMH Concepts cont</vt:lpstr>
      <vt:lpstr>PowerPoint Presentation</vt:lpstr>
      <vt:lpstr>Secure Messaging – What is it?</vt:lpstr>
      <vt:lpstr>NCQA PCMH Recognition </vt:lpstr>
      <vt:lpstr>Secure Messaging and PCMH</vt:lpstr>
      <vt:lpstr>Secure Messaging and Practice Improvement</vt:lpstr>
      <vt:lpstr>  </vt:lpstr>
      <vt:lpstr>Medical Home  Secure Messaging Pilots</vt:lpstr>
      <vt:lpstr>Implementation Timeline </vt:lpstr>
      <vt:lpstr>Connecting Patients with Their Care Team</vt:lpstr>
      <vt:lpstr>Connecting Patients with Their Care Team…cont</vt:lpstr>
      <vt:lpstr>Secure Messaging Physician/Staff Home Page </vt:lpstr>
      <vt:lpstr>NNMC Online https://www.bethesda.med.navy.mil/nnmconline/ </vt:lpstr>
      <vt:lpstr>Navy Medical Home  </vt:lpstr>
      <vt:lpstr>PowerPoint Presentation</vt:lpstr>
      <vt:lpstr>PowerPoint Presentation</vt:lpstr>
      <vt:lpstr>Lessons Learned</vt:lpstr>
      <vt:lpstr>Lessons Learned…cont</vt:lpstr>
      <vt:lpstr>User Feedback</vt:lpstr>
      <vt:lpstr>PowerPoint Presentation</vt:lpstr>
      <vt:lpstr>We Will Look Back…</vt:lpstr>
      <vt:lpstr>Contact Information</vt:lpstr>
      <vt:lpstr>Backup</vt:lpstr>
      <vt:lpstr>PowerPoint Presentation</vt:lpstr>
      <vt:lpstr>NHP Online - Marketing</vt:lpstr>
      <vt:lpstr>NHP Online  </vt:lpstr>
      <vt:lpstr>Secure Login</vt:lpstr>
      <vt:lpstr>Provider / Staff View </vt:lpstr>
      <vt:lpstr>NHP Online –  Patient Home Page</vt:lpstr>
      <vt:lpstr>Appointments</vt:lpstr>
      <vt:lpstr>Request/Receive Lab Results</vt:lpstr>
      <vt:lpstr>webVisit Message  Templates</vt:lpstr>
      <vt:lpstr>WebVisit Heartburn</vt:lpstr>
      <vt:lpstr>Integrated PHR </vt:lpstr>
      <vt:lpstr>Educational Resources</vt:lpstr>
      <vt:lpstr>Lessons Learned</vt:lpstr>
      <vt:lpstr>Questions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&lt;&lt;Presentation Title Here&gt;&gt;</dc:title>
  <dc:creator>Laura</dc:creator>
  <cp:lastModifiedBy>BobM</cp:lastModifiedBy>
  <cp:revision>18</cp:revision>
  <dcterms:created xsi:type="dcterms:W3CDTF">2010-10-24T10:43:26Z</dcterms:created>
  <dcterms:modified xsi:type="dcterms:W3CDTF">2011-09-17T22:22:00Z</dcterms:modified>
</cp:coreProperties>
</file>