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tiff" ContentType="image/tif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7772400" cy="10058400"/>
  <p:notesSz cx="7010400" cy="9296400"/>
  <p:custDataLst>
    <p:tags r:id="rId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Grid="0" showGuides="1">
      <p:cViewPr>
        <p:scale>
          <a:sx n="98" d="100"/>
          <a:sy n="98" d="100"/>
        </p:scale>
        <p:origin x="-1248" y="-72"/>
      </p:cViewPr>
      <p:guideLst>
        <p:guide orient="horz" pos="3168"/>
        <p:guide pos="24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6" rIns="93172" bIns="46586" rtlCol="0"/>
          <a:lstStyle>
            <a:lvl1pPr algn="l">
              <a:defRPr sz="13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6" rIns="93172" bIns="46586" rtlCol="0"/>
          <a:lstStyle>
            <a:lvl1pPr algn="r">
              <a:defRPr sz="1300"/>
            </a:lvl1pPr>
          </a:lstStyle>
          <a:p>
            <a:fld id="{F515F6C3-7C61-4D19-A20C-A68D4CD8413D}" type="datetimeFigureOut">
              <a:rPr lang="en-US" smtClean="0"/>
              <a:pPr/>
              <a:t>8/20/2010</a:t>
            </a:fld>
            <a:endParaRPr lang="en-US"/>
          </a:p>
        </p:txBody>
      </p:sp>
      <p:sp>
        <p:nvSpPr>
          <p:cNvPr id="4" name="Slide Image Placeholder 3"/>
          <p:cNvSpPr>
            <a:spLocks noGrp="1" noRot="1" noChangeAspect="1"/>
          </p:cNvSpPr>
          <p:nvPr>
            <p:ph type="sldImg" idx="2"/>
          </p:nvPr>
        </p:nvSpPr>
        <p:spPr>
          <a:xfrm>
            <a:off x="2160588" y="698500"/>
            <a:ext cx="2690812" cy="3486150"/>
          </a:xfrm>
          <a:prstGeom prst="rect">
            <a:avLst/>
          </a:prstGeom>
          <a:noFill/>
          <a:ln w="12700">
            <a:solidFill>
              <a:prstClr val="black"/>
            </a:solidFill>
          </a:ln>
        </p:spPr>
        <p:txBody>
          <a:bodyPr vert="horz" lIns="93172" tIns="46586" rIns="93172" bIns="46586"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6" rIns="93172" bIns="46586"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6" rIns="93172" bIns="46586" rtlCol="0" anchor="b"/>
          <a:lstStyle>
            <a:lvl1pPr algn="l">
              <a:defRPr sz="13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6" rIns="93172" bIns="46586" rtlCol="0" anchor="b"/>
          <a:lstStyle>
            <a:lvl1pPr algn="r">
              <a:defRPr sz="1300"/>
            </a:lvl1pPr>
          </a:lstStyle>
          <a:p>
            <a:fld id="{B5C25ED1-8900-48D0-B739-7C9F9CFF999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60588" y="698500"/>
            <a:ext cx="2690812" cy="348615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5C25ED1-8900-48D0-B739-7C9F9CFF9991}"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7" name="Rectangle 3"/>
          <p:cNvSpPr>
            <a:spLocks noChangeArrowheads="1"/>
          </p:cNvSpPr>
          <p:nvPr userDrawn="1"/>
        </p:nvSpPr>
        <p:spPr bwMode="auto">
          <a:xfrm>
            <a:off x="261256" y="156754"/>
            <a:ext cx="1685109" cy="9692640"/>
          </a:xfrm>
          <a:prstGeom prst="rect">
            <a:avLst/>
          </a:prstGeom>
          <a:solidFill>
            <a:schemeClr val="tx1"/>
          </a:solid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2" name="Title 1"/>
          <p:cNvSpPr>
            <a:spLocks noGrp="1"/>
          </p:cNvSpPr>
          <p:nvPr>
            <p:ph type="ctrTitle"/>
          </p:nvPr>
        </p:nvSpPr>
        <p:spPr>
          <a:xfrm>
            <a:off x="582930" y="3124624"/>
            <a:ext cx="6606540" cy="21560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97DC7E-A94B-4D41-9ABD-A2345CF7F842}"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B5077-417C-4172-82DE-2256313A1046}" type="slidenum">
              <a:rPr lang="en-US" smtClean="0"/>
              <a:pPr/>
              <a:t>‹#›</a:t>
            </a:fld>
            <a:endParaRPr lang="en-US"/>
          </a:p>
        </p:txBody>
      </p:sp>
      <p:grpSp>
        <p:nvGrpSpPr>
          <p:cNvPr id="8" name="Group 7"/>
          <p:cNvGrpSpPr/>
          <p:nvPr userDrawn="1"/>
        </p:nvGrpSpPr>
        <p:grpSpPr>
          <a:xfrm flipV="1">
            <a:off x="261257" y="267783"/>
            <a:ext cx="7249886" cy="1258388"/>
            <a:chOff x="9525" y="838200"/>
            <a:chExt cx="7753350" cy="942975"/>
          </a:xfrm>
        </p:grpSpPr>
        <p:sp>
          <p:nvSpPr>
            <p:cNvPr id="9" name="Freeform 21"/>
            <p:cNvSpPr>
              <a:spLocks/>
            </p:cNvSpPr>
            <p:nvPr/>
          </p:nvSpPr>
          <p:spPr bwMode="auto">
            <a:xfrm>
              <a:off x="9525" y="927100"/>
              <a:ext cx="7753350" cy="715963"/>
            </a:xfrm>
            <a:custGeom>
              <a:avLst/>
              <a:gdLst/>
              <a:ahLst/>
              <a:cxnLst>
                <a:cxn ang="0">
                  <a:pos x="0" y="225"/>
                </a:cxn>
                <a:cxn ang="0">
                  <a:pos x="2448" y="93"/>
                </a:cxn>
              </a:cxnLst>
              <a:rect l="0" t="0" r="r" b="b"/>
              <a:pathLst>
                <a:path w="2448" h="225">
                  <a:moveTo>
                    <a:pt x="0" y="225"/>
                  </a:moveTo>
                  <a:cubicBezTo>
                    <a:pt x="937" y="0"/>
                    <a:pt x="1829" y="24"/>
                    <a:pt x="2448" y="93"/>
                  </a:cubicBezTo>
                </a:path>
              </a:pathLst>
            </a:custGeom>
            <a:noFill/>
            <a:ln w="6350">
              <a:solidFill>
                <a:schemeClr val="accent6"/>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0" name="Freeform 22"/>
            <p:cNvSpPr>
              <a:spLocks/>
            </p:cNvSpPr>
            <p:nvPr/>
          </p:nvSpPr>
          <p:spPr bwMode="auto">
            <a:xfrm>
              <a:off x="9525" y="865188"/>
              <a:ext cx="7753350" cy="858837"/>
            </a:xfrm>
            <a:custGeom>
              <a:avLst/>
              <a:gdLst/>
              <a:ahLst/>
              <a:cxnLst>
                <a:cxn ang="0">
                  <a:pos x="0" y="269"/>
                </a:cxn>
                <a:cxn ang="0">
                  <a:pos x="2448" y="47"/>
                </a:cxn>
              </a:cxnLst>
              <a:rect l="0" t="0" r="r" b="b"/>
              <a:pathLst>
                <a:path w="2448" h="269">
                  <a:moveTo>
                    <a:pt x="0" y="269"/>
                  </a:moveTo>
                  <a:cubicBezTo>
                    <a:pt x="927" y="9"/>
                    <a:pt x="1821" y="0"/>
                    <a:pt x="2448" y="47"/>
                  </a:cubicBezTo>
                </a:path>
              </a:pathLst>
            </a:custGeom>
            <a:noFill/>
            <a:ln w="6350">
              <a:solidFill>
                <a:schemeClr val="bg1">
                  <a:lumMod val="75000"/>
                </a:schemeClr>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1" name="Freeform 23"/>
            <p:cNvSpPr>
              <a:spLocks/>
            </p:cNvSpPr>
            <p:nvPr/>
          </p:nvSpPr>
          <p:spPr bwMode="auto">
            <a:xfrm>
              <a:off x="9525" y="838200"/>
              <a:ext cx="7753350" cy="790575"/>
            </a:xfrm>
            <a:custGeom>
              <a:avLst/>
              <a:gdLst/>
              <a:ahLst/>
              <a:cxnLst>
                <a:cxn ang="0">
                  <a:pos x="2448" y="56"/>
                </a:cxn>
                <a:cxn ang="0">
                  <a:pos x="0" y="248"/>
                </a:cxn>
              </a:cxnLst>
              <a:rect l="0" t="0" r="r" b="b"/>
              <a:pathLst>
                <a:path w="2448" h="248">
                  <a:moveTo>
                    <a:pt x="2448" y="56"/>
                  </a:moveTo>
                  <a:cubicBezTo>
                    <a:pt x="1822" y="1"/>
                    <a:pt x="929" y="0"/>
                    <a:pt x="0" y="248"/>
                  </a:cubicBezTo>
                </a:path>
              </a:pathLst>
            </a:custGeom>
            <a:noFill/>
            <a:ln w="6350">
              <a:solidFill>
                <a:schemeClr val="bg1">
                  <a:lumMod val="75000"/>
                </a:schemeClr>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2" name="Freeform 24"/>
            <p:cNvSpPr>
              <a:spLocks/>
            </p:cNvSpPr>
            <p:nvPr/>
          </p:nvSpPr>
          <p:spPr bwMode="auto">
            <a:xfrm>
              <a:off x="9525" y="865188"/>
              <a:ext cx="7753350" cy="784225"/>
            </a:xfrm>
            <a:custGeom>
              <a:avLst/>
              <a:gdLst/>
              <a:ahLst/>
              <a:cxnLst>
                <a:cxn ang="0">
                  <a:pos x="0" y="246"/>
                </a:cxn>
                <a:cxn ang="0">
                  <a:pos x="2448" y="59"/>
                </a:cxn>
              </a:cxnLst>
              <a:rect l="0" t="0" r="r" b="b"/>
              <a:pathLst>
                <a:path w="2448" h="246">
                  <a:moveTo>
                    <a:pt x="0" y="246"/>
                  </a:moveTo>
                  <a:cubicBezTo>
                    <a:pt x="930" y="0"/>
                    <a:pt x="1822" y="3"/>
                    <a:pt x="2448" y="59"/>
                  </a:cubicBezTo>
                </a:path>
              </a:pathLst>
            </a:custGeom>
            <a:noFill/>
            <a:ln w="63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sp>
          <p:nvSpPr>
            <p:cNvPr id="13" name="Freeform 25"/>
            <p:cNvSpPr>
              <a:spLocks/>
            </p:cNvSpPr>
            <p:nvPr/>
          </p:nvSpPr>
          <p:spPr bwMode="auto">
            <a:xfrm>
              <a:off x="9525" y="990600"/>
              <a:ext cx="7753350" cy="790575"/>
            </a:xfrm>
            <a:custGeom>
              <a:avLst/>
              <a:gdLst/>
              <a:ahLst/>
              <a:cxnLst>
                <a:cxn ang="0">
                  <a:pos x="0" y="248"/>
                </a:cxn>
                <a:cxn ang="0">
                  <a:pos x="2448" y="55"/>
                </a:cxn>
              </a:cxnLst>
              <a:rect l="0" t="0" r="r" b="b"/>
              <a:pathLst>
                <a:path w="2448" h="248">
                  <a:moveTo>
                    <a:pt x="0" y="248"/>
                  </a:moveTo>
                  <a:cubicBezTo>
                    <a:pt x="929" y="0"/>
                    <a:pt x="1821" y="1"/>
                    <a:pt x="2448" y="55"/>
                  </a:cubicBezTo>
                </a:path>
              </a:pathLst>
            </a:custGeom>
            <a:noFill/>
            <a:ln w="6350">
              <a:solidFill>
                <a:schemeClr val="tx2"/>
              </a:solidFill>
              <a:miter lim="800000"/>
              <a:headEnd/>
              <a:tailEnd/>
            </a:ln>
            <a:effectLst/>
          </p:spPr>
          <p:txBody>
            <a:bodyPr vert="horz" wrap="square" lIns="91440" tIns="45720" rIns="91440" bIns="45720" numCol="1" anchor="t" anchorCtr="0" compatLnSpc="1">
              <a:prstTxWarp prst="textNoShape">
                <a:avLst/>
              </a:prstTxWarp>
            </a:bodyPr>
            <a:lstStyle/>
            <a:p>
              <a:endParaRPr lang="en-US"/>
            </a:p>
          </p:txBody>
        </p:sp>
      </p:grpSp>
      <p:sp>
        <p:nvSpPr>
          <p:cNvPr id="19" name="Rectangle 18"/>
          <p:cNvSpPr/>
          <p:nvPr userDrawn="1"/>
        </p:nvSpPr>
        <p:spPr>
          <a:xfrm>
            <a:off x="241663" y="182880"/>
            <a:ext cx="7289074" cy="9692640"/>
          </a:xfrm>
          <a:prstGeom prst="rect">
            <a:avLst/>
          </a:prstGeom>
          <a:noFill/>
          <a:ln w="571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7DC7E-A94B-4D41-9ABD-A2345CF7F842}"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7DC7E-A94B-4D41-9ABD-A2345CF7F842}"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97DC7E-A94B-4D41-9ABD-A2345CF7F842}"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97DC7E-A94B-4D41-9ABD-A2345CF7F842}" type="datetimeFigureOut">
              <a:rPr lang="en-US" smtClean="0"/>
              <a:pPr/>
              <a:t>8/20/2010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97DC7E-A94B-4D41-9ABD-A2345CF7F842}"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97DC7E-A94B-4D41-9ABD-A2345CF7F842}" type="datetimeFigureOut">
              <a:rPr lang="en-US" smtClean="0"/>
              <a:pPr/>
              <a:t>8/20/2010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97DC7E-A94B-4D41-9ABD-A2345CF7F842}" type="datetimeFigureOut">
              <a:rPr lang="en-US" smtClean="0"/>
              <a:pPr/>
              <a:t>8/20/2010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97DC7E-A94B-4D41-9ABD-A2345CF7F842}" type="datetimeFigureOut">
              <a:rPr lang="en-US" smtClean="0"/>
              <a:pPr/>
              <a:t>8/20/2010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97DC7E-A94B-4D41-9ABD-A2345CF7F842}"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97DC7E-A94B-4D41-9ABD-A2345CF7F842}" type="datetimeFigureOut">
              <a:rPr lang="en-US" smtClean="0"/>
              <a:pPr/>
              <a:t>8/20/2010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8B5077-417C-4172-82DE-2256313A104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BE97DC7E-A94B-4D41-9ABD-A2345CF7F842}" type="datetimeFigureOut">
              <a:rPr lang="en-US" smtClean="0"/>
              <a:pPr/>
              <a:t>8/20/2010</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328B5077-417C-4172-82DE-2256313A104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uwcipct@uw.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jpeg"/><Relationship Id="rId4" Type="http://schemas.openxmlformats.org/officeDocument/2006/relationships/image" Target="../media/image1.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TextBox 41"/>
          <p:cNvSpPr txBox="1"/>
          <p:nvPr/>
        </p:nvSpPr>
        <p:spPr>
          <a:xfrm>
            <a:off x="2000249" y="7825671"/>
            <a:ext cx="5448301" cy="1000274"/>
          </a:xfrm>
          <a:prstGeom prst="rect">
            <a:avLst/>
          </a:prstGeom>
          <a:solidFill>
            <a:schemeClr val="accent1">
              <a:lumMod val="60000"/>
              <a:lumOff val="40000"/>
            </a:schemeClr>
          </a:solidFill>
          <a:ln>
            <a:solidFill>
              <a:schemeClr val="accent6"/>
            </a:solidFill>
          </a:ln>
        </p:spPr>
        <p:style>
          <a:lnRef idx="2">
            <a:schemeClr val="accent1"/>
          </a:lnRef>
          <a:fillRef idx="1">
            <a:schemeClr val="lt1"/>
          </a:fillRef>
          <a:effectRef idx="0">
            <a:schemeClr val="accent1"/>
          </a:effectRef>
          <a:fontRef idx="minor">
            <a:schemeClr val="dk1"/>
          </a:fontRef>
        </p:style>
        <p:txBody>
          <a:bodyPr wrap="square" lIns="45720" rIns="45720" rtlCol="0">
            <a:spAutoFit/>
          </a:bodyPr>
          <a:lstStyle/>
          <a:p>
            <a:r>
              <a:rPr lang="en-US" sz="1200" b="1" dirty="0" smtClean="0">
                <a:solidFill>
                  <a:schemeClr val="accent6"/>
                </a:solidFill>
              </a:rPr>
              <a:t>Reference Links:</a:t>
            </a:r>
          </a:p>
          <a:p>
            <a:pPr>
              <a:spcAft>
                <a:spcPts val="200"/>
              </a:spcAft>
            </a:pPr>
            <a:r>
              <a:rPr lang="en-US" sz="1050" dirty="0" smtClean="0">
                <a:solidFill>
                  <a:schemeClr val="tx1"/>
                </a:solidFill>
              </a:rPr>
              <a:t>Tuition Rates: </a:t>
            </a:r>
            <a:r>
              <a:rPr lang="en-US" sz="1050" u="sng" dirty="0" smtClean="0">
                <a:solidFill>
                  <a:schemeClr val="tx2"/>
                </a:solidFill>
              </a:rPr>
              <a:t>http://www.washington.edu/admin/pb/home/opb-tuition-quarterly_2010-11.htm</a:t>
            </a:r>
          </a:p>
          <a:p>
            <a:pPr>
              <a:spcAft>
                <a:spcPts val="200"/>
              </a:spcAft>
            </a:pPr>
            <a:r>
              <a:rPr lang="en-US" sz="1050" dirty="0" smtClean="0">
                <a:solidFill>
                  <a:schemeClr val="tx1"/>
                </a:solidFill>
              </a:rPr>
              <a:t>UW Academic Calendar</a:t>
            </a:r>
            <a:r>
              <a:rPr lang="en-US" sz="1050" smtClean="0">
                <a:solidFill>
                  <a:schemeClr val="tx1"/>
                </a:solidFill>
              </a:rPr>
              <a:t>: </a:t>
            </a:r>
            <a:r>
              <a:rPr lang="en-US" sz="1050" u="sng" smtClean="0">
                <a:solidFill>
                  <a:schemeClr val="tx2"/>
                </a:solidFill>
              </a:rPr>
              <a:t>http://www.washington.edu/students/reg/1011cal.pdf</a:t>
            </a:r>
            <a:endParaRPr lang="en-US" sz="1050" u="sng" dirty="0" smtClean="0">
              <a:solidFill>
                <a:schemeClr val="tx2"/>
              </a:solidFill>
            </a:endParaRPr>
          </a:p>
          <a:p>
            <a:pPr>
              <a:spcAft>
                <a:spcPts val="200"/>
              </a:spcAft>
            </a:pPr>
            <a:r>
              <a:rPr lang="en-US" sz="1050" dirty="0" smtClean="0">
                <a:solidFill>
                  <a:schemeClr val="tx1"/>
                </a:solidFill>
              </a:rPr>
              <a:t>UW Student Fiscal Services (Financial Aid): </a:t>
            </a:r>
            <a:r>
              <a:rPr lang="en-US" sz="1050" u="sng" dirty="0" smtClean="0">
                <a:solidFill>
                  <a:schemeClr val="tx2"/>
                </a:solidFill>
              </a:rPr>
              <a:t>http://www.washington.edu/students/osfa/</a:t>
            </a:r>
          </a:p>
          <a:p>
            <a:pPr>
              <a:spcAft>
                <a:spcPts val="200"/>
              </a:spcAft>
            </a:pPr>
            <a:r>
              <a:rPr lang="en-US" sz="1050" dirty="0" smtClean="0">
                <a:solidFill>
                  <a:schemeClr val="tx1"/>
                </a:solidFill>
              </a:rPr>
              <a:t>School of Nursing’s Student Handbook: </a:t>
            </a:r>
            <a:r>
              <a:rPr lang="en-US" sz="1050" u="sng" dirty="0" smtClean="0">
                <a:solidFill>
                  <a:schemeClr val="tx2"/>
                </a:solidFill>
              </a:rPr>
              <a:t>http://www.son.washington.edu/students/</a:t>
            </a:r>
            <a:endParaRPr lang="en-US" sz="1050" u="sng" dirty="0">
              <a:solidFill>
                <a:schemeClr val="tx2"/>
              </a:solidFill>
            </a:endParaRPr>
          </a:p>
        </p:txBody>
      </p:sp>
      <p:sp>
        <p:nvSpPr>
          <p:cNvPr id="1037" name="Text Box 13"/>
          <p:cNvSpPr txBox="1">
            <a:spLocks noChangeArrowheads="1"/>
          </p:cNvSpPr>
          <p:nvPr/>
        </p:nvSpPr>
        <p:spPr bwMode="auto">
          <a:xfrm>
            <a:off x="2040471" y="9010939"/>
            <a:ext cx="2873052" cy="760449"/>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algn="l" defTabSz="914400" rtl="0" eaLnBrk="1" fontAlgn="base" latinLnBrk="0" hangingPunct="1">
              <a:spcBef>
                <a:spcPct val="0"/>
              </a:spcBef>
              <a:buClrTx/>
              <a:buSzTx/>
              <a:buFontTx/>
              <a:buNone/>
              <a:tabLst/>
            </a:pPr>
            <a:r>
              <a:rPr kumimoji="0" lang="en-US" sz="900" b="1" i="0" u="none" strike="noStrike" cap="none" normalizeH="0" baseline="0" dirty="0" smtClean="0">
                <a:ln>
                  <a:noFill/>
                </a:ln>
                <a:effectLst/>
              </a:rPr>
              <a:t>FOR MORE INFORMATION</a:t>
            </a:r>
            <a:r>
              <a:rPr kumimoji="0" lang="en-US" sz="900" b="1" i="0" u="none" strike="noStrike" cap="none" normalizeH="0" dirty="0" smtClean="0">
                <a:ln>
                  <a:noFill/>
                </a:ln>
                <a:effectLst/>
              </a:rPr>
              <a:t>  ABOUT CIPCT OR TUITION</a:t>
            </a:r>
            <a:r>
              <a:rPr kumimoji="0" lang="en-US" sz="900" b="1" i="0" u="none" strike="noStrike" cap="none" normalizeH="0" baseline="0" dirty="0" smtClean="0">
                <a:ln>
                  <a:noFill/>
                </a:ln>
                <a:effectLst/>
              </a:rPr>
              <a:t>:</a:t>
            </a:r>
          </a:p>
          <a:p>
            <a:pPr marL="0" marR="0" lvl="0" indent="0" algn="l" defTabSz="914400" rtl="0" eaLnBrk="1" fontAlgn="base" latinLnBrk="0" hangingPunct="1">
              <a:spcBef>
                <a:spcPct val="0"/>
              </a:spcBef>
              <a:buClrTx/>
              <a:buSzTx/>
              <a:buFontTx/>
              <a:buNone/>
              <a:tabLst/>
            </a:pPr>
            <a:endParaRPr kumimoji="0" lang="en-US" sz="300" b="0" i="0" u="none" strike="noStrike" cap="none" normalizeH="0" baseline="0" dirty="0" smtClean="0">
              <a:ln>
                <a:noFill/>
              </a:ln>
              <a:effectLst/>
            </a:endParaRPr>
          </a:p>
          <a:p>
            <a:pPr marL="0" marR="0" lvl="0" indent="0" algn="l" defTabSz="914400" rtl="0" eaLnBrk="1" fontAlgn="base" latinLnBrk="0" hangingPunct="1">
              <a:spcBef>
                <a:spcPct val="0"/>
              </a:spcBef>
              <a:buClrTx/>
              <a:buSzTx/>
              <a:buFontTx/>
              <a:buNone/>
              <a:tabLst/>
            </a:pPr>
            <a:r>
              <a:rPr lang="en-US" sz="900" dirty="0" smtClean="0"/>
              <a:t>Contact Jaime </a:t>
            </a:r>
            <a:r>
              <a:rPr lang="en-US" sz="900" smtClean="0"/>
              <a:t>Jenkins, CIPCT </a:t>
            </a:r>
            <a:r>
              <a:rPr lang="en-US" sz="900" dirty="0" smtClean="0"/>
              <a:t>Operations Manager at:</a:t>
            </a:r>
          </a:p>
          <a:p>
            <a:pPr marL="0" marR="0" lvl="0" indent="0" algn="l" defTabSz="914400" rtl="0" eaLnBrk="1" fontAlgn="base" latinLnBrk="0" hangingPunct="1">
              <a:spcBef>
                <a:spcPct val="0"/>
              </a:spcBef>
              <a:buClrTx/>
              <a:buSzTx/>
              <a:buFontTx/>
              <a:buNone/>
              <a:tabLst/>
            </a:pPr>
            <a:r>
              <a:rPr kumimoji="0" lang="en-US" sz="900" b="0" i="0" u="none" strike="noStrike" cap="none" normalizeH="0" baseline="0" dirty="0" smtClean="0">
                <a:ln>
                  <a:noFill/>
                </a:ln>
                <a:effectLst/>
              </a:rPr>
              <a:t>206-897-1685 (P)</a:t>
            </a:r>
          </a:p>
          <a:p>
            <a:pPr marL="0" marR="0" lvl="0" indent="0" algn="l" defTabSz="914400" rtl="0" eaLnBrk="1" fontAlgn="base" latinLnBrk="0" hangingPunct="1">
              <a:spcBef>
                <a:spcPct val="0"/>
              </a:spcBef>
              <a:buClrTx/>
              <a:buSzTx/>
              <a:buFontTx/>
              <a:buNone/>
              <a:tabLst/>
            </a:pPr>
            <a:r>
              <a:rPr lang="en-US" sz="900" dirty="0" smtClean="0"/>
              <a:t>866-931-1687 (Toll Free)</a:t>
            </a:r>
          </a:p>
          <a:p>
            <a:pPr marL="0" marR="0" lvl="0" indent="0" algn="l" defTabSz="914400" rtl="0" eaLnBrk="1" fontAlgn="base" latinLnBrk="0" hangingPunct="1">
              <a:spcBef>
                <a:spcPct val="0"/>
              </a:spcBef>
              <a:buClrTx/>
              <a:buSzTx/>
              <a:buFontTx/>
              <a:buNone/>
              <a:tabLst/>
            </a:pPr>
            <a:r>
              <a:rPr lang="en-US" sz="900" dirty="0" smtClean="0">
                <a:hlinkClick r:id="rId3"/>
              </a:rPr>
              <a:t>uwcipct@uw.edu</a:t>
            </a:r>
            <a:endParaRPr kumimoji="0" lang="en-US" sz="800" b="0" i="0" u="none" strike="noStrike" cap="none" normalizeH="0" baseline="0" dirty="0" smtClean="0">
              <a:ln>
                <a:noFill/>
              </a:ln>
              <a:effectLst/>
            </a:endParaRPr>
          </a:p>
        </p:txBody>
      </p:sp>
      <p:sp>
        <p:nvSpPr>
          <p:cNvPr id="29" name="Text Box 16"/>
          <p:cNvSpPr txBox="1">
            <a:spLocks noChangeArrowheads="1"/>
          </p:cNvSpPr>
          <p:nvPr/>
        </p:nvSpPr>
        <p:spPr bwMode="auto">
          <a:xfrm>
            <a:off x="2672509" y="1473787"/>
            <a:ext cx="4876800" cy="609600"/>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pPr marL="0" marR="0" lvl="0" indent="0" defTabSz="914400" rtl="0" eaLnBrk="1" fontAlgn="base" latinLnBrk="0" hangingPunct="1">
              <a:spcBef>
                <a:spcPct val="0"/>
              </a:spcBef>
              <a:buClrTx/>
              <a:buSzTx/>
              <a:buFontTx/>
              <a:buNone/>
              <a:tabLst/>
            </a:pPr>
            <a:r>
              <a:rPr kumimoji="0" lang="en-US" sz="2600" i="0" u="none" strike="noStrike" cap="none" normalizeH="0" baseline="0" dirty="0" smtClean="0">
                <a:ln>
                  <a:noFill/>
                </a:ln>
                <a:effectLst/>
              </a:rPr>
              <a:t>2010-2011 Quarterly Tuition Rates*</a:t>
            </a:r>
          </a:p>
        </p:txBody>
      </p:sp>
      <p:sp>
        <p:nvSpPr>
          <p:cNvPr id="41" name="TextBox 40"/>
          <p:cNvSpPr txBox="1"/>
          <p:nvPr/>
        </p:nvSpPr>
        <p:spPr>
          <a:xfrm>
            <a:off x="2010229" y="229325"/>
            <a:ext cx="5461000" cy="1138773"/>
          </a:xfrm>
          <a:prstGeom prst="rect">
            <a:avLst/>
          </a:prstGeom>
          <a:noFill/>
        </p:spPr>
        <p:txBody>
          <a:bodyPr wrap="square" rtlCol="0">
            <a:spAutoFit/>
          </a:bodyPr>
          <a:lstStyle/>
          <a:p>
            <a:pPr algn="r"/>
            <a:r>
              <a:rPr lang="en-US" sz="2400" dirty="0" smtClean="0">
                <a:solidFill>
                  <a:schemeClr val="accent6"/>
                </a:solidFill>
                <a:cs typeface="Arial" pitchFamily="34" charset="0"/>
              </a:rPr>
              <a:t>Clinical Informatics and Patient-Centered Technologies (CIPCT)	</a:t>
            </a:r>
          </a:p>
          <a:p>
            <a:pPr algn="r"/>
            <a:endParaRPr lang="en-US" sz="2000" dirty="0" smtClean="0">
              <a:solidFill>
                <a:schemeClr val="accent6"/>
              </a:solidFill>
              <a:cs typeface="Arial" pitchFamily="34" charset="0"/>
            </a:endParaRPr>
          </a:p>
        </p:txBody>
      </p:sp>
      <p:sp>
        <p:nvSpPr>
          <p:cNvPr id="45" name="TextBox 44"/>
          <p:cNvSpPr txBox="1"/>
          <p:nvPr/>
        </p:nvSpPr>
        <p:spPr>
          <a:xfrm>
            <a:off x="4443407" y="1867274"/>
            <a:ext cx="3027624" cy="338554"/>
          </a:xfrm>
          <a:prstGeom prst="rect">
            <a:avLst/>
          </a:prstGeom>
          <a:noFill/>
        </p:spPr>
        <p:txBody>
          <a:bodyPr wrap="none" rtlCol="0">
            <a:spAutoFit/>
          </a:bodyPr>
          <a:lstStyle/>
          <a:p>
            <a:r>
              <a:rPr lang="en-US" sz="1600" dirty="0" smtClean="0">
                <a:solidFill>
                  <a:schemeClr val="accent6"/>
                </a:solidFill>
              </a:rPr>
              <a:t>Master of Science Degree – Tier 3</a:t>
            </a:r>
            <a:endParaRPr lang="en-US" sz="1600" dirty="0">
              <a:solidFill>
                <a:schemeClr val="accent6"/>
              </a:solidFill>
            </a:endParaRPr>
          </a:p>
        </p:txBody>
      </p:sp>
      <p:sp>
        <p:nvSpPr>
          <p:cNvPr id="49" name="Rectangle 48"/>
          <p:cNvSpPr/>
          <p:nvPr/>
        </p:nvSpPr>
        <p:spPr>
          <a:xfrm>
            <a:off x="342899" y="3479698"/>
            <a:ext cx="1514476" cy="5139869"/>
          </a:xfrm>
          <a:prstGeom prst="rect">
            <a:avLst/>
          </a:prstGeom>
        </p:spPr>
        <p:txBody>
          <a:bodyPr wrap="square">
            <a:spAutoFit/>
          </a:bodyPr>
          <a:lstStyle/>
          <a:p>
            <a:pPr algn="ctr"/>
            <a:r>
              <a:rPr lang="en-US" sz="1200" b="1" u="sng" dirty="0" smtClean="0">
                <a:solidFill>
                  <a:schemeClr val="accent1">
                    <a:lumMod val="60000"/>
                    <a:lumOff val="40000"/>
                  </a:schemeClr>
                </a:solidFill>
              </a:rPr>
              <a:t>CIPCT Quick Facts</a:t>
            </a:r>
          </a:p>
          <a:p>
            <a:endParaRPr lang="en-US" sz="1100" dirty="0" smtClean="0">
              <a:solidFill>
                <a:schemeClr val="accent1">
                  <a:lumMod val="60000"/>
                  <a:lumOff val="40000"/>
                </a:schemeClr>
              </a:solidFill>
            </a:endParaRPr>
          </a:p>
          <a:p>
            <a:r>
              <a:rPr lang="en-US" sz="1100" dirty="0" smtClean="0">
                <a:solidFill>
                  <a:schemeClr val="accent1">
                    <a:lumMod val="60000"/>
                    <a:lumOff val="40000"/>
                  </a:schemeClr>
                </a:solidFill>
              </a:rPr>
              <a:t>The University of Washington operates on a Quarter System. </a:t>
            </a:r>
            <a:r>
              <a:rPr lang="en-US" sz="1100" smtClean="0">
                <a:solidFill>
                  <a:schemeClr val="accent1">
                    <a:lumMod val="60000"/>
                    <a:lumOff val="40000"/>
                  </a:schemeClr>
                </a:solidFill>
              </a:rPr>
              <a:t>Autumn Quarter 2010 </a:t>
            </a:r>
            <a:r>
              <a:rPr lang="en-US" sz="1100" dirty="0" smtClean="0">
                <a:solidFill>
                  <a:schemeClr val="accent1">
                    <a:lumMod val="60000"/>
                    <a:lumOff val="40000"/>
                  </a:schemeClr>
                </a:solidFill>
              </a:rPr>
              <a:t>runs September 29-December 10,</a:t>
            </a:r>
            <a:r>
              <a:rPr lang="en-US" sz="1100" baseline="30000" dirty="0" smtClean="0">
                <a:solidFill>
                  <a:schemeClr val="accent1">
                    <a:lumMod val="60000"/>
                    <a:lumOff val="40000"/>
                  </a:schemeClr>
                </a:solidFill>
              </a:rPr>
              <a:t> </a:t>
            </a:r>
            <a:r>
              <a:rPr lang="en-US" sz="1100" dirty="0" smtClean="0">
                <a:solidFill>
                  <a:schemeClr val="accent1">
                    <a:lumMod val="60000"/>
                    <a:lumOff val="40000"/>
                  </a:schemeClr>
                </a:solidFill>
              </a:rPr>
              <a:t>with finals December 13-17.</a:t>
            </a:r>
          </a:p>
          <a:p>
            <a:pPr marL="114300" indent="-114300"/>
            <a:endParaRPr lang="en-US" sz="800" dirty="0" smtClean="0">
              <a:solidFill>
                <a:schemeClr val="accent1">
                  <a:lumMod val="60000"/>
                  <a:lumOff val="40000"/>
                </a:schemeClr>
              </a:solidFill>
              <a:cs typeface="Arial" pitchFamily="34" charset="0"/>
            </a:endParaRPr>
          </a:p>
          <a:p>
            <a:endParaRPr lang="en-US" sz="1100" dirty="0" smtClean="0">
              <a:solidFill>
                <a:schemeClr val="accent1">
                  <a:lumMod val="60000"/>
                  <a:lumOff val="40000"/>
                </a:schemeClr>
              </a:solidFill>
              <a:cs typeface="Arial" pitchFamily="34" charset="0"/>
            </a:endParaRPr>
          </a:p>
          <a:p>
            <a:pPr lvl="0"/>
            <a:r>
              <a:rPr lang="en-US" sz="1100" dirty="0" smtClean="0">
                <a:solidFill>
                  <a:schemeClr val="accent1">
                    <a:lumMod val="60000"/>
                    <a:lumOff val="40000"/>
                  </a:schemeClr>
                </a:solidFill>
              </a:rPr>
              <a:t>All CIPCT students are required to attend one  3 day session at the UW Seattle campus  each year. These sessions are scheduled over the weekend prior to the beginning of the quarter.</a:t>
            </a:r>
          </a:p>
          <a:p>
            <a:pPr lvl="0"/>
            <a:endParaRPr lang="en-US" sz="1100" dirty="0" smtClean="0">
              <a:solidFill>
                <a:schemeClr val="accent1">
                  <a:lumMod val="60000"/>
                  <a:lumOff val="40000"/>
                </a:schemeClr>
              </a:solidFill>
              <a:cs typeface="Arial" pitchFamily="34" charset="0"/>
            </a:endParaRPr>
          </a:p>
          <a:p>
            <a:pPr lvl="0"/>
            <a:endParaRPr lang="en-US" sz="1100" dirty="0" smtClean="0">
              <a:solidFill>
                <a:schemeClr val="accent1">
                  <a:lumMod val="60000"/>
                  <a:lumOff val="40000"/>
                </a:schemeClr>
              </a:solidFill>
              <a:cs typeface="Arial" pitchFamily="34" charset="0"/>
            </a:endParaRPr>
          </a:p>
          <a:p>
            <a:pPr lvl="0"/>
            <a:r>
              <a:rPr lang="en-US" sz="1100" dirty="0" smtClean="0">
                <a:solidFill>
                  <a:schemeClr val="accent1">
                    <a:lumMod val="60000"/>
                    <a:lumOff val="40000"/>
                  </a:schemeClr>
                </a:solidFill>
              </a:rPr>
              <a:t>For every credit taken, expect up to 3 hours of coursework per week, e.g. a 9 credit load will require about 27 hours of work per week. </a:t>
            </a:r>
            <a:endParaRPr lang="en-US" sz="1100" dirty="0" smtClean="0">
              <a:solidFill>
                <a:schemeClr val="accent1">
                  <a:lumMod val="60000"/>
                  <a:lumOff val="40000"/>
                </a:schemeClr>
              </a:solidFill>
              <a:cs typeface="Arial" pitchFamily="34" charset="0"/>
            </a:endParaRPr>
          </a:p>
          <a:p>
            <a:pPr marL="114300" indent="-114300">
              <a:buFont typeface="Wingdings" pitchFamily="2" charset="2"/>
              <a:buChar char="§"/>
            </a:pPr>
            <a:endParaRPr lang="en-US" sz="1100" dirty="0" smtClean="0">
              <a:solidFill>
                <a:schemeClr val="accent1">
                  <a:lumMod val="60000"/>
                  <a:lumOff val="40000"/>
                </a:schemeClr>
              </a:solidFill>
            </a:endParaRPr>
          </a:p>
        </p:txBody>
      </p:sp>
      <p:pic>
        <p:nvPicPr>
          <p:cNvPr id="13" name="Picture 12" descr="K:\TIER\Projects\Training Grants\cipct\logos\CIPCT_rgb.tif"/>
          <p:cNvPicPr/>
          <p:nvPr/>
        </p:nvPicPr>
        <p:blipFill>
          <a:blip r:embed="rId4" cstate="print"/>
          <a:srcRect/>
          <a:stretch>
            <a:fillRect/>
          </a:stretch>
        </p:blipFill>
        <p:spPr bwMode="auto">
          <a:xfrm>
            <a:off x="319262" y="9050012"/>
            <a:ext cx="1539296" cy="692684"/>
          </a:xfrm>
          <a:prstGeom prst="rect">
            <a:avLst/>
          </a:prstGeom>
          <a:noFill/>
          <a:ln w="9525">
            <a:noFill/>
            <a:miter lim="800000"/>
            <a:headEnd/>
            <a:tailEnd/>
          </a:ln>
        </p:spPr>
      </p:pic>
      <p:pic>
        <p:nvPicPr>
          <p:cNvPr id="16" name="Picture 15" descr="Red Shirt student computer.jpg"/>
          <p:cNvPicPr>
            <a:picLocks noChangeAspect="1"/>
          </p:cNvPicPr>
          <p:nvPr/>
        </p:nvPicPr>
        <p:blipFill>
          <a:blip r:embed="rId5" cstate="print"/>
          <a:stretch>
            <a:fillRect/>
          </a:stretch>
        </p:blipFill>
        <p:spPr>
          <a:xfrm>
            <a:off x="348615" y="1122045"/>
            <a:ext cx="1509522" cy="2261616"/>
          </a:xfrm>
          <a:prstGeom prst="rect">
            <a:avLst/>
          </a:prstGeom>
        </p:spPr>
      </p:pic>
      <p:pic>
        <p:nvPicPr>
          <p:cNvPr id="15" name="Picture 14" descr="SON_UW_Left.png"/>
          <p:cNvPicPr>
            <a:picLocks noChangeAspect="1"/>
          </p:cNvPicPr>
          <p:nvPr/>
        </p:nvPicPr>
        <p:blipFill>
          <a:blip r:embed="rId6" cstate="print"/>
          <a:stretch>
            <a:fillRect/>
          </a:stretch>
        </p:blipFill>
        <p:spPr>
          <a:xfrm>
            <a:off x="4937263" y="9224473"/>
            <a:ext cx="2445715" cy="380952"/>
          </a:xfrm>
          <a:prstGeom prst="rect">
            <a:avLst/>
          </a:prstGeom>
        </p:spPr>
      </p:pic>
      <p:sp>
        <p:nvSpPr>
          <p:cNvPr id="20" name="TextBox 19"/>
          <p:cNvSpPr txBox="1"/>
          <p:nvPr/>
        </p:nvSpPr>
        <p:spPr>
          <a:xfrm>
            <a:off x="4870477" y="4252342"/>
            <a:ext cx="2580914" cy="615553"/>
          </a:xfrm>
          <a:prstGeom prst="rect">
            <a:avLst/>
          </a:prstGeom>
          <a:noFill/>
        </p:spPr>
        <p:txBody>
          <a:bodyPr wrap="square" rtlCol="0">
            <a:spAutoFit/>
          </a:bodyPr>
          <a:lstStyle/>
          <a:p>
            <a:r>
              <a:rPr lang="en-US" sz="850" dirty="0" smtClean="0"/>
              <a:t>* Costs include mandatory fees. </a:t>
            </a:r>
          </a:p>
          <a:p>
            <a:r>
              <a:rPr lang="en-US" sz="850" dirty="0" smtClean="0"/>
              <a:t>* Summer quarter tuition is typically in line with other quarters. Tuition for Summer 2011 has </a:t>
            </a:r>
            <a:r>
              <a:rPr lang="en-US" sz="850" smtClean="0"/>
              <a:t>not yet been </a:t>
            </a:r>
            <a:r>
              <a:rPr lang="en-US" sz="850" dirty="0" smtClean="0"/>
              <a:t>released.</a:t>
            </a:r>
          </a:p>
        </p:txBody>
      </p:sp>
      <p:sp>
        <p:nvSpPr>
          <p:cNvPr id="25" name="TextBox 24"/>
          <p:cNvSpPr txBox="1"/>
          <p:nvPr/>
        </p:nvSpPr>
        <p:spPr>
          <a:xfrm>
            <a:off x="1962150" y="5215294"/>
            <a:ext cx="5448300" cy="3031599"/>
          </a:xfrm>
          <a:prstGeom prst="rect">
            <a:avLst/>
          </a:prstGeom>
          <a:noFill/>
        </p:spPr>
        <p:txBody>
          <a:bodyPr wrap="square" rtlCol="0">
            <a:spAutoFit/>
          </a:bodyPr>
          <a:lstStyle/>
          <a:p>
            <a:r>
              <a:rPr lang="en-US" sz="1600" u="sng" dirty="0" smtClean="0">
                <a:solidFill>
                  <a:schemeClr val="accent6"/>
                </a:solidFill>
              </a:rPr>
              <a:t>Things to think about when budgeting for graduate school</a:t>
            </a:r>
          </a:p>
          <a:p>
            <a:pPr marL="454025" indent="-282575">
              <a:buFont typeface="Wingdings" pitchFamily="2" charset="2"/>
              <a:buChar char="§"/>
            </a:pPr>
            <a:endParaRPr lang="en-US" sz="1100" dirty="0" smtClean="0"/>
          </a:p>
          <a:p>
            <a:pPr marL="454025" indent="-282575">
              <a:buFont typeface="Wingdings" pitchFamily="2" charset="2"/>
              <a:buChar char="ü"/>
            </a:pPr>
            <a:r>
              <a:rPr lang="en-US" sz="1200" dirty="0" smtClean="0"/>
              <a:t>Additional expenses for online programs</a:t>
            </a:r>
          </a:p>
          <a:p>
            <a:pPr marL="454025" lvl="1" indent="-282575" defTabSz="744538"/>
            <a:r>
              <a:rPr lang="en-US" sz="1200" dirty="0" smtClean="0"/>
              <a:t>	- Computer		    - Microphone and headset</a:t>
            </a:r>
          </a:p>
          <a:p>
            <a:pPr marL="454025" lvl="1" indent="-282575" defTabSz="744538"/>
            <a:r>
              <a:rPr lang="en-US" sz="1200" dirty="0" smtClean="0"/>
              <a:t>	- Web camera		    - Cable/DSL internet</a:t>
            </a:r>
          </a:p>
          <a:p>
            <a:pPr marL="454025" lvl="1" indent="-282575" defTabSz="744538"/>
            <a:r>
              <a:rPr lang="en-US" sz="1200" dirty="0" smtClean="0"/>
              <a:t>	- Books and supplies	    - Annual travel to Seattle – See inset</a:t>
            </a:r>
          </a:p>
          <a:p>
            <a:pPr marL="454025" indent="-282575">
              <a:buFont typeface="Wingdings" pitchFamily="2" charset="2"/>
              <a:buChar char="ü"/>
            </a:pPr>
            <a:endParaRPr lang="en-US" sz="1100" dirty="0" smtClean="0"/>
          </a:p>
          <a:p>
            <a:pPr marL="454025" indent="-282575">
              <a:buFont typeface="Wingdings" pitchFamily="2" charset="2"/>
              <a:buChar char="ü"/>
            </a:pPr>
            <a:r>
              <a:rPr lang="en-US" sz="1200" dirty="0" smtClean="0"/>
              <a:t>Credit load and budgeting – Although it is tempting to reduce cost by increasing credit load per quarter, do not overextend yourself academically.  Carefully consider the hours required to be successful in your courses.</a:t>
            </a:r>
          </a:p>
          <a:p>
            <a:pPr marL="454025" indent="-282575">
              <a:buFont typeface="Wingdings" pitchFamily="2" charset="2"/>
              <a:buChar char="ü"/>
            </a:pPr>
            <a:endParaRPr lang="en-US" sz="1100" dirty="0" smtClean="0"/>
          </a:p>
          <a:p>
            <a:pPr marL="454025" indent="-282575">
              <a:buFont typeface="Wingdings" pitchFamily="2" charset="2"/>
              <a:buChar char="ü"/>
            </a:pPr>
            <a:r>
              <a:rPr lang="en-US" sz="1200" dirty="0" smtClean="0"/>
              <a:t>Future tuition rates - T</a:t>
            </a:r>
            <a:r>
              <a:rPr lang="en-US" sz="1200" dirty="0" smtClean="0">
                <a:cs typeface="Arial" pitchFamily="34" charset="0"/>
              </a:rPr>
              <a:t>uition rates are projected to increase by 6-8% annually.  Add a percentage increase to your projections when planning your finances.</a:t>
            </a:r>
          </a:p>
          <a:p>
            <a:pPr marL="282575" indent="-282575">
              <a:buFont typeface="Wingdings" pitchFamily="2" charset="2"/>
              <a:buChar char="§"/>
            </a:pPr>
            <a:endParaRPr lang="en-US" sz="1200" dirty="0" smtClean="0">
              <a:cs typeface="Arial" pitchFamily="34" charset="0"/>
            </a:endParaRPr>
          </a:p>
          <a:p>
            <a:endParaRPr lang="en-US" sz="1100" dirty="0" smtClean="0"/>
          </a:p>
          <a:p>
            <a:endParaRPr lang="en-US" sz="1100" dirty="0"/>
          </a:p>
        </p:txBody>
      </p:sp>
      <p:graphicFrame>
        <p:nvGraphicFramePr>
          <p:cNvPr id="27" name="Table 26"/>
          <p:cNvGraphicFramePr>
            <a:graphicFrameLocks noGrp="1"/>
          </p:cNvGraphicFramePr>
          <p:nvPr/>
        </p:nvGraphicFramePr>
        <p:xfrm>
          <a:off x="4965161" y="2731049"/>
          <a:ext cx="2296538" cy="544149"/>
        </p:xfrm>
        <a:graphic>
          <a:graphicData uri="http://schemas.openxmlformats.org/drawingml/2006/table">
            <a:tbl>
              <a:tblPr/>
              <a:tblGrid>
                <a:gridCol w="815962"/>
                <a:gridCol w="701304"/>
                <a:gridCol w="779272"/>
              </a:tblGrid>
              <a:tr h="138611">
                <a:tc>
                  <a:txBody>
                    <a:bodyPr/>
                    <a:lstStyle/>
                    <a:p>
                      <a:pPr algn="ctr" fontAlgn="ctr"/>
                      <a:r>
                        <a:rPr lang="en-US" sz="1100" b="1" i="0" u="none" strike="noStrike" dirty="0" smtClean="0">
                          <a:solidFill>
                            <a:srgbClr val="D6BF91"/>
                          </a:solidFill>
                          <a:latin typeface="Calibri"/>
                        </a:rPr>
                        <a:t> </a:t>
                      </a:r>
                      <a:r>
                        <a:rPr lang="en-US" sz="1000" b="1" i="0" u="none" strike="noStrike" dirty="0" smtClean="0">
                          <a:solidFill>
                            <a:srgbClr val="D6BF91"/>
                          </a:solidFill>
                          <a:latin typeface="Calibri"/>
                        </a:rPr>
                        <a:t> </a:t>
                      </a:r>
                      <a:endParaRPr lang="en-US" sz="1000" b="1" i="0" u="none" strike="noStrike" dirty="0">
                        <a:solidFill>
                          <a:srgbClr val="D6BF91"/>
                        </a:solidFill>
                        <a:latin typeface="Calibri"/>
                      </a:endParaRPr>
                    </a:p>
                  </a:txBody>
                  <a:tcPr marL="9525" marR="9525" marT="9525" marB="0" anchor="ctr">
                    <a:lnL w="19050" cap="flat" cmpd="sng" algn="ctr">
                      <a:solidFill>
                        <a:srgbClr val="404F21"/>
                      </a:solidFill>
                      <a:prstDash val="solid"/>
                      <a:round/>
                      <a:headEnd type="none" w="med" len="med"/>
                      <a:tailEnd type="none" w="med" len="med"/>
                    </a:lnL>
                    <a:lnR w="12700" cap="flat" cmpd="sng" algn="ctr">
                      <a:solidFill>
                        <a:srgbClr val="D6BF9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c>
                  <a:txBody>
                    <a:bodyPr/>
                    <a:lstStyle/>
                    <a:p>
                      <a:pPr algn="ctr" rtl="0" fontAlgn="ctr"/>
                      <a:r>
                        <a:rPr lang="en-US" sz="1000" b="0" i="0" u="none" strike="noStrike" dirty="0" smtClean="0">
                          <a:solidFill>
                            <a:srgbClr val="D6BF91"/>
                          </a:solidFill>
                          <a:latin typeface="Calibri"/>
                        </a:rPr>
                        <a:t>Resident</a:t>
                      </a:r>
                      <a:endParaRPr lang="en-US" sz="1000" b="0" i="0" u="none" strike="noStrike" dirty="0">
                        <a:solidFill>
                          <a:srgbClr val="D6BF9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2700" cap="flat" cmpd="sng" algn="ctr">
                      <a:solidFill>
                        <a:srgbClr val="D6BF9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c>
                  <a:txBody>
                    <a:bodyPr/>
                    <a:lstStyle/>
                    <a:p>
                      <a:pPr algn="ctr" rtl="0" fontAlgn="ctr"/>
                      <a:r>
                        <a:rPr lang="en-US" sz="1000" b="0" i="0" u="none" strike="noStrike" dirty="0" smtClean="0">
                          <a:solidFill>
                            <a:srgbClr val="D6BF91"/>
                          </a:solidFill>
                          <a:latin typeface="Calibri"/>
                        </a:rPr>
                        <a:t>Non-Resident</a:t>
                      </a:r>
                      <a:endParaRPr lang="en-US" sz="1000" b="0" i="0" u="none" strike="noStrike" dirty="0">
                        <a:solidFill>
                          <a:srgbClr val="D6BF9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9050" cap="flat" cmpd="sng" algn="ctr">
                      <a:solidFill>
                        <a:srgbClr val="404F2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r>
              <a:tr h="366984">
                <a:tc>
                  <a:txBody>
                    <a:bodyPr/>
                    <a:lstStyle/>
                    <a:p>
                      <a:pPr algn="ctr" rtl="0" fontAlgn="ctr"/>
                      <a:r>
                        <a:rPr lang="en-US" sz="1050" b="1" i="0" u="none" strike="noStrike" dirty="0">
                          <a:solidFill>
                            <a:srgbClr val="404F21"/>
                          </a:solidFill>
                          <a:latin typeface="Calibri"/>
                        </a:rPr>
                        <a:t>7-18                Credit Hours</a:t>
                      </a:r>
                    </a:p>
                  </a:txBody>
                  <a:tcPr marL="9525" marR="9525" marT="9525" marB="0" anchor="ctr">
                    <a:lnL w="19050" cap="flat" cmpd="sng" algn="ctr">
                      <a:solidFill>
                        <a:srgbClr val="404F21"/>
                      </a:solidFill>
                      <a:prstDash val="solid"/>
                      <a:round/>
                      <a:headEnd type="none" w="med" len="med"/>
                      <a:tailEnd type="none" w="med" len="med"/>
                    </a:lnL>
                    <a:lnR w="12700" cap="flat" cmpd="sng" algn="ctr">
                      <a:solidFill>
                        <a:srgbClr val="D6BF9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c>
                  <a:txBody>
                    <a:bodyPr/>
                    <a:lstStyle/>
                    <a:p>
                      <a:pPr algn="ctr" rtl="0" fontAlgn="ctr"/>
                      <a:r>
                        <a:rPr lang="en-US" sz="1100" b="1" i="0" u="none" strike="noStrike" dirty="0" smtClean="0">
                          <a:solidFill>
                            <a:srgbClr val="404F21"/>
                          </a:solidFill>
                          <a:latin typeface="Calibri"/>
                        </a:rPr>
                        <a:t>$4,173 </a:t>
                      </a:r>
                      <a:endParaRPr lang="en-US" sz="1100" b="1" i="0" u="none" strike="noStrike" dirty="0">
                        <a:solidFill>
                          <a:srgbClr val="404F2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2700" cap="flat" cmpd="sng" algn="ctr">
                      <a:solidFill>
                        <a:srgbClr val="D6BF9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c>
                  <a:txBody>
                    <a:bodyPr/>
                    <a:lstStyle/>
                    <a:p>
                      <a:pPr algn="ctr" rtl="0" fontAlgn="ctr"/>
                      <a:r>
                        <a:rPr lang="en-US" sz="1100" b="1" i="0" u="none" strike="noStrike" dirty="0" smtClean="0">
                          <a:solidFill>
                            <a:srgbClr val="404F21"/>
                          </a:solidFill>
                          <a:latin typeface="Calibri"/>
                        </a:rPr>
                        <a:t>$8,620</a:t>
                      </a:r>
                      <a:endParaRPr lang="en-US" sz="1100" b="1" i="0" u="none" strike="noStrike" dirty="0">
                        <a:solidFill>
                          <a:srgbClr val="404F2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9050" cap="flat" cmpd="sng" algn="ctr">
                      <a:solidFill>
                        <a:srgbClr val="404F2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r>
            </a:tbl>
          </a:graphicData>
        </a:graphic>
      </p:graphicFrame>
      <p:graphicFrame>
        <p:nvGraphicFramePr>
          <p:cNvPr id="30" name="Table 29"/>
          <p:cNvGraphicFramePr>
            <a:graphicFrameLocks noGrp="1"/>
          </p:cNvGraphicFramePr>
          <p:nvPr/>
        </p:nvGraphicFramePr>
        <p:xfrm>
          <a:off x="4950570" y="3684355"/>
          <a:ext cx="2325721" cy="543874"/>
        </p:xfrm>
        <a:graphic>
          <a:graphicData uri="http://schemas.openxmlformats.org/drawingml/2006/table">
            <a:tbl>
              <a:tblPr/>
              <a:tblGrid>
                <a:gridCol w="826331"/>
                <a:gridCol w="749695"/>
                <a:gridCol w="749695"/>
              </a:tblGrid>
              <a:tr h="0">
                <a:tc>
                  <a:txBody>
                    <a:bodyPr/>
                    <a:lstStyle/>
                    <a:p>
                      <a:pPr algn="ctr" fontAlgn="ctr"/>
                      <a:r>
                        <a:rPr lang="en-US" sz="1100" b="1" i="0" u="none" strike="noStrike" dirty="0" smtClean="0">
                          <a:solidFill>
                            <a:srgbClr val="D6BF91"/>
                          </a:solidFill>
                          <a:latin typeface="Calibri"/>
                        </a:rPr>
                        <a:t> </a:t>
                      </a:r>
                      <a:endParaRPr lang="en-US" sz="1100" b="1" i="0" u="none" strike="noStrike" dirty="0">
                        <a:solidFill>
                          <a:srgbClr val="D6BF91"/>
                        </a:solidFill>
                        <a:latin typeface="Calibri"/>
                      </a:endParaRPr>
                    </a:p>
                  </a:txBody>
                  <a:tcPr marL="9525" marR="9525" marT="9525" marB="0" anchor="ctr">
                    <a:lnL w="19050" cap="flat" cmpd="sng" algn="ctr">
                      <a:solidFill>
                        <a:srgbClr val="404F21"/>
                      </a:solidFill>
                      <a:prstDash val="solid"/>
                      <a:round/>
                      <a:headEnd type="none" w="med" len="med"/>
                      <a:tailEnd type="none" w="med" len="med"/>
                    </a:lnL>
                    <a:lnR w="12700" cap="flat" cmpd="sng" algn="ctr">
                      <a:solidFill>
                        <a:srgbClr val="D6BF9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c>
                  <a:txBody>
                    <a:bodyPr/>
                    <a:lstStyle/>
                    <a:p>
                      <a:pPr algn="ctr" rtl="0" fontAlgn="ctr"/>
                      <a:r>
                        <a:rPr lang="en-US" sz="1000" b="0" i="0" u="none" strike="noStrike" dirty="0" smtClean="0">
                          <a:solidFill>
                            <a:srgbClr val="D6BF91"/>
                          </a:solidFill>
                          <a:latin typeface="Calibri"/>
                        </a:rPr>
                        <a:t>Resident</a:t>
                      </a:r>
                      <a:endParaRPr lang="en-US" sz="1000" b="0" i="0" u="none" strike="noStrike" dirty="0">
                        <a:solidFill>
                          <a:srgbClr val="D6BF9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2700" cap="flat" cmpd="sng" algn="ctr">
                      <a:solidFill>
                        <a:srgbClr val="D6BF9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c>
                  <a:txBody>
                    <a:bodyPr/>
                    <a:lstStyle/>
                    <a:p>
                      <a:pPr algn="ctr" rtl="0" fontAlgn="ctr"/>
                      <a:r>
                        <a:rPr lang="en-US" sz="1000" b="0" i="0" u="none" strike="noStrike" dirty="0" smtClean="0">
                          <a:solidFill>
                            <a:srgbClr val="D6BF91"/>
                          </a:solidFill>
                          <a:latin typeface="Calibri"/>
                        </a:rPr>
                        <a:t>Non-Resident</a:t>
                      </a:r>
                      <a:endParaRPr lang="en-US" sz="1000" b="0" i="0" u="none" strike="noStrike" dirty="0">
                        <a:solidFill>
                          <a:srgbClr val="D6BF9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9050" cap="flat" cmpd="sng" algn="ctr">
                      <a:solidFill>
                        <a:srgbClr val="404F21"/>
                      </a:solidFill>
                      <a:prstDash val="solid"/>
                      <a:round/>
                      <a:headEnd type="none" w="med" len="med"/>
                      <a:tailEnd type="none" w="med" len="med"/>
                    </a:lnR>
                    <a:lnT w="19050" cap="flat" cmpd="sng" algn="ctr">
                      <a:solidFill>
                        <a:srgbClr val="404F21"/>
                      </a:solidFill>
                      <a:prstDash val="solid"/>
                      <a:round/>
                      <a:headEnd type="none" w="med" len="med"/>
                      <a:tailEnd type="none" w="med" len="med"/>
                    </a:lnT>
                    <a:lnB w="12700" cap="flat" cmpd="sng" algn="ctr">
                      <a:solidFill>
                        <a:srgbClr val="D6BF91"/>
                      </a:solidFill>
                      <a:prstDash val="solid"/>
                      <a:round/>
                      <a:headEnd type="none" w="med" len="med"/>
                      <a:tailEnd type="none" w="med" len="med"/>
                    </a:lnB>
                    <a:solidFill>
                      <a:srgbClr val="404F21"/>
                    </a:solidFill>
                  </a:tcPr>
                </a:tc>
              </a:tr>
              <a:tr h="366709">
                <a:tc>
                  <a:txBody>
                    <a:bodyPr/>
                    <a:lstStyle/>
                    <a:p>
                      <a:pPr marL="58738" indent="0" algn="l" rtl="0" fontAlgn="t"/>
                      <a:r>
                        <a:rPr lang="en-US" sz="1000" b="1" i="0" u="none" strike="noStrike" dirty="0">
                          <a:solidFill>
                            <a:srgbClr val="404F21"/>
                          </a:solidFill>
                          <a:latin typeface="Calibri"/>
                        </a:rPr>
                        <a:t>Per Credit -       2 credit min.</a:t>
                      </a:r>
                    </a:p>
                  </a:txBody>
                  <a:tcPr marL="9525" marR="9525" marT="9525" marB="0">
                    <a:lnL w="19050" cap="flat" cmpd="sng" algn="ctr">
                      <a:solidFill>
                        <a:srgbClr val="404F21"/>
                      </a:solidFill>
                      <a:prstDash val="solid"/>
                      <a:round/>
                      <a:headEnd type="none" w="med" len="med"/>
                      <a:tailEnd type="none" w="med" len="med"/>
                    </a:lnL>
                    <a:lnR w="12700" cap="flat" cmpd="sng" algn="ctr">
                      <a:solidFill>
                        <a:srgbClr val="D6BF9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c>
                  <a:txBody>
                    <a:bodyPr/>
                    <a:lstStyle/>
                    <a:p>
                      <a:pPr algn="ctr" rtl="0" fontAlgn="ctr"/>
                      <a:r>
                        <a:rPr lang="en-US" sz="1100" b="1" i="0" u="none" strike="noStrike" dirty="0" smtClean="0">
                          <a:solidFill>
                            <a:srgbClr val="404F21"/>
                          </a:solidFill>
                          <a:latin typeface="Calibri"/>
                        </a:rPr>
                        <a:t>$1,193</a:t>
                      </a:r>
                      <a:endParaRPr lang="en-US" sz="1100" b="1" i="0" u="none" strike="noStrike" dirty="0">
                        <a:solidFill>
                          <a:srgbClr val="404F2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2700" cap="flat" cmpd="sng" algn="ctr">
                      <a:solidFill>
                        <a:srgbClr val="D6BF9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c>
                  <a:txBody>
                    <a:bodyPr/>
                    <a:lstStyle/>
                    <a:p>
                      <a:pPr algn="ctr" rtl="0" fontAlgn="ctr"/>
                      <a:r>
                        <a:rPr lang="en-US" sz="1100" b="1" i="0" u="none" strike="noStrike" dirty="0" smtClean="0">
                          <a:solidFill>
                            <a:srgbClr val="404F21"/>
                          </a:solidFill>
                          <a:latin typeface="Calibri"/>
                        </a:rPr>
                        <a:t>$2,463</a:t>
                      </a:r>
                      <a:endParaRPr lang="en-US" sz="1100" b="1" i="0" u="none" strike="noStrike" dirty="0">
                        <a:solidFill>
                          <a:srgbClr val="404F21"/>
                        </a:solidFill>
                        <a:latin typeface="Calibri"/>
                      </a:endParaRPr>
                    </a:p>
                  </a:txBody>
                  <a:tcPr marL="9525" marR="9525" marT="9525" marB="0" anchor="ctr">
                    <a:lnL w="12700" cap="flat" cmpd="sng" algn="ctr">
                      <a:solidFill>
                        <a:srgbClr val="D6BF91"/>
                      </a:solidFill>
                      <a:prstDash val="solid"/>
                      <a:round/>
                      <a:headEnd type="none" w="med" len="med"/>
                      <a:tailEnd type="none" w="med" len="med"/>
                    </a:lnL>
                    <a:lnR w="19050" cap="flat" cmpd="sng" algn="ctr">
                      <a:solidFill>
                        <a:srgbClr val="404F21"/>
                      </a:solidFill>
                      <a:prstDash val="solid"/>
                      <a:round/>
                      <a:headEnd type="none" w="med" len="med"/>
                      <a:tailEnd type="none" w="med" len="med"/>
                    </a:lnR>
                    <a:lnT w="12700" cap="flat" cmpd="sng" algn="ctr">
                      <a:solidFill>
                        <a:srgbClr val="D6BF91"/>
                      </a:solidFill>
                      <a:prstDash val="solid"/>
                      <a:round/>
                      <a:headEnd type="none" w="med" len="med"/>
                      <a:tailEnd type="none" w="med" len="med"/>
                    </a:lnT>
                    <a:lnB w="19050" cap="flat" cmpd="sng" algn="ctr">
                      <a:solidFill>
                        <a:srgbClr val="404F21"/>
                      </a:solidFill>
                      <a:prstDash val="solid"/>
                      <a:round/>
                      <a:headEnd type="none" w="med" len="med"/>
                      <a:tailEnd type="none" w="med" len="med"/>
                    </a:lnB>
                    <a:solidFill>
                      <a:srgbClr val="E8E9E8"/>
                    </a:solidFill>
                  </a:tcPr>
                </a:tc>
              </a:tr>
            </a:tbl>
          </a:graphicData>
        </a:graphic>
      </p:graphicFrame>
      <p:sp>
        <p:nvSpPr>
          <p:cNvPr id="31" name="TextBox 30"/>
          <p:cNvSpPr txBox="1"/>
          <p:nvPr/>
        </p:nvSpPr>
        <p:spPr>
          <a:xfrm>
            <a:off x="5068038" y="2451369"/>
            <a:ext cx="2090785" cy="307777"/>
          </a:xfrm>
          <a:prstGeom prst="rect">
            <a:avLst/>
          </a:prstGeom>
          <a:noFill/>
        </p:spPr>
        <p:txBody>
          <a:bodyPr wrap="square" rtlCol="0">
            <a:spAutoFit/>
          </a:bodyPr>
          <a:lstStyle/>
          <a:p>
            <a:pPr algn="ctr"/>
            <a:r>
              <a:rPr lang="en-US" sz="1400" b="1" dirty="0" smtClean="0">
                <a:solidFill>
                  <a:schemeClr val="accent6"/>
                </a:solidFill>
              </a:rPr>
              <a:t>Full-Time Tuition</a:t>
            </a:r>
            <a:endParaRPr lang="en-US" sz="1400" dirty="0">
              <a:solidFill>
                <a:schemeClr val="accent6"/>
              </a:solidFill>
            </a:endParaRPr>
          </a:p>
        </p:txBody>
      </p:sp>
      <p:sp>
        <p:nvSpPr>
          <p:cNvPr id="32" name="TextBox 31"/>
          <p:cNvSpPr txBox="1"/>
          <p:nvPr/>
        </p:nvSpPr>
        <p:spPr>
          <a:xfrm>
            <a:off x="5215500" y="3394952"/>
            <a:ext cx="1795861" cy="307777"/>
          </a:xfrm>
          <a:prstGeom prst="rect">
            <a:avLst/>
          </a:prstGeom>
          <a:noFill/>
        </p:spPr>
        <p:txBody>
          <a:bodyPr wrap="square" rtlCol="0">
            <a:spAutoFit/>
          </a:bodyPr>
          <a:lstStyle/>
          <a:p>
            <a:pPr algn="ctr"/>
            <a:r>
              <a:rPr lang="en-US" sz="1400" b="1" dirty="0" smtClean="0">
                <a:solidFill>
                  <a:schemeClr val="accent6"/>
                </a:solidFill>
              </a:rPr>
              <a:t>Part-Time Tuition</a:t>
            </a:r>
            <a:endParaRPr lang="en-US" sz="1400" dirty="0">
              <a:solidFill>
                <a:schemeClr val="accent6"/>
              </a:solidFill>
            </a:endParaRPr>
          </a:p>
        </p:txBody>
      </p:sp>
      <p:sp>
        <p:nvSpPr>
          <p:cNvPr id="18" name="TextBox 17"/>
          <p:cNvSpPr txBox="1"/>
          <p:nvPr/>
        </p:nvSpPr>
        <p:spPr>
          <a:xfrm>
            <a:off x="1994174" y="2381291"/>
            <a:ext cx="2928024" cy="2739211"/>
          </a:xfrm>
          <a:prstGeom prst="rect">
            <a:avLst/>
          </a:prstGeom>
          <a:noFill/>
        </p:spPr>
        <p:txBody>
          <a:bodyPr wrap="square" rtlCol="0">
            <a:spAutoFit/>
          </a:bodyPr>
          <a:lstStyle/>
          <a:p>
            <a:pPr algn="ctr"/>
            <a:r>
              <a:rPr lang="en-US" sz="1400" dirty="0" smtClean="0">
                <a:solidFill>
                  <a:schemeClr val="accent6"/>
                </a:solidFill>
              </a:rPr>
              <a:t>Full-Time or Part-Time?</a:t>
            </a:r>
          </a:p>
          <a:p>
            <a:pPr algn="ctr"/>
            <a:r>
              <a:rPr lang="en-US" sz="1400" dirty="0" smtClean="0">
                <a:solidFill>
                  <a:schemeClr val="accent6"/>
                </a:solidFill>
              </a:rPr>
              <a:t>Which option is best for you?</a:t>
            </a:r>
          </a:p>
          <a:p>
            <a:pPr algn="ctr"/>
            <a:endParaRPr lang="en-US" sz="600" dirty="0" smtClean="0">
              <a:solidFill>
                <a:schemeClr val="accent6"/>
              </a:solidFill>
            </a:endParaRPr>
          </a:p>
          <a:p>
            <a:pPr marL="117475" indent="-115888">
              <a:buFont typeface="Wingdings" pitchFamily="2" charset="2"/>
              <a:buChar char="§"/>
            </a:pPr>
            <a:r>
              <a:rPr lang="en-US" sz="1100" dirty="0" smtClean="0"/>
              <a:t> </a:t>
            </a:r>
            <a:r>
              <a:rPr lang="en-US" sz="1150" dirty="0" smtClean="0"/>
              <a:t>Full-time students typically complete the program in 7 quarters and do not work while enrolled.  The workload is heavier in year one, and tapers off as students complete required course work and focus on the thesis in year two.  </a:t>
            </a:r>
          </a:p>
          <a:p>
            <a:pPr marL="117475" indent="-115888">
              <a:buFont typeface="Wingdings" pitchFamily="2" charset="2"/>
              <a:buChar char="§"/>
            </a:pPr>
            <a:endParaRPr lang="en-US" sz="1150" dirty="0" smtClean="0"/>
          </a:p>
          <a:p>
            <a:pPr marL="117475" indent="-115888">
              <a:buFont typeface="Wingdings" pitchFamily="2" charset="2"/>
              <a:buChar char="§"/>
            </a:pPr>
            <a:r>
              <a:rPr lang="en-US" sz="1150" dirty="0" smtClean="0"/>
              <a:t> Part-time students can complete the program in 2-3 years, with an average quarterly workload of 6 credits.  Most part-time students maintain employment while enrolled.</a:t>
            </a:r>
            <a:endParaRPr lang="en-US" sz="1150"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8"/>
  <p:tag name="MMPROD_UIDATA" val="&lt;database version=&quot;6.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6&quot;/&gt;&lt;/object&gt;&lt;/object&gt;&lt;/object&gt;&lt;/database&gt;"/>
</p:tagLst>
</file>

<file path=ppt/theme/theme1.xml><?xml version="1.0" encoding="utf-8"?>
<a:theme xmlns:a="http://schemas.openxmlformats.org/drawingml/2006/main" name="Office Theme">
  <a:themeElements>
    <a:clrScheme name="CIPCT Colors">
      <a:dk1>
        <a:srgbClr val="404F21"/>
      </a:dk1>
      <a:lt1>
        <a:srgbClr val="D6BF91"/>
      </a:lt1>
      <a:dk2>
        <a:srgbClr val="45637A"/>
      </a:dk2>
      <a:lt2>
        <a:srgbClr val="ABB8C2"/>
      </a:lt2>
      <a:accent1>
        <a:srgbClr val="B5B38C"/>
      </a:accent1>
      <a:accent2>
        <a:srgbClr val="5C2B59"/>
      </a:accent2>
      <a:accent3>
        <a:srgbClr val="9EB387"/>
      </a:accent3>
      <a:accent4>
        <a:srgbClr val="C8C8C8"/>
      </a:accent4>
      <a:accent5>
        <a:srgbClr val="D7D6C5"/>
      </a:accent5>
      <a:accent6>
        <a:srgbClr val="995905"/>
      </a:accent6>
      <a:hlink>
        <a:srgbClr val="995905"/>
      </a:hlink>
      <a:folHlink>
        <a:srgbClr val="334A5B"/>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1649</TotalTime>
  <Words>329</Words>
  <Application>Microsoft Office PowerPoint</Application>
  <PresentationFormat>Custom</PresentationFormat>
  <Paragraphs>57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School of Nursing</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jpalmer2</dc:creator>
  <cp:lastModifiedBy>Keith</cp:lastModifiedBy>
  <cp:revision>146</cp:revision>
  <dcterms:created xsi:type="dcterms:W3CDTF">2008-11-10T17:48:27Z</dcterms:created>
  <dcterms:modified xsi:type="dcterms:W3CDTF">2010-08-20T17:48:08Z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3" name="_NewReviewCycle">
    <vt:lpwstr/>
  </property>
</Properties>
</file>