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B73F1-25C6-42ED-93B3-3436A1BC70BE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45A80-CECB-4B17-A798-5EECCEDB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2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1093BC04-27C9-4CD4-880B-635044864B37}" type="datetime1">
              <a:rPr kumimoji="0" lang="ar-SA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13/08/1434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270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8BA6104E-0EFC-4DFE-ACEA-FC3616379CD1}" type="slidenum">
              <a:rPr kumimoji="0" lang="ar-SA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9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270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4247EDF7-C98A-44AC-AD6A-DE0AB2AB93EA}" type="datetime1">
              <a:rPr kumimoji="0" lang="ar-SA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13/08/1434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3731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03E2C107-26C2-477B-A360-58E164835439}" type="slidenum">
              <a:rPr kumimoji="0" lang="ar-SA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10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373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0C43DE5-E0D1-4E57-90B8-EFF60C4EB706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C39EF7-EAD6-4120-9FAF-FB5ED361DE0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CMIO Leadership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Marshall, MD MPH MISM</a:t>
            </a:r>
            <a:br>
              <a:rPr lang="en-US" dirty="0" smtClean="0"/>
            </a:br>
            <a:r>
              <a:rPr lang="en-US" dirty="0" smtClean="0"/>
              <a:t>CAPT MC USN Ret</a:t>
            </a:r>
          </a:p>
          <a:p>
            <a:r>
              <a:rPr lang="en-US" dirty="0" smtClean="0"/>
              <a:t>CMIO/Informatics Fellowship Director </a:t>
            </a:r>
          </a:p>
          <a:p>
            <a:r>
              <a:rPr lang="en-US" dirty="0" smtClean="0"/>
              <a:t>Madigan Army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5423441C-5C54-4B8F-9786-88DB55FE0E19}" type="slidenum">
              <a:rPr lang="ar-SA" altLang="en-US" sz="1400" smtClean="0">
                <a:solidFill>
                  <a:schemeClr val="hlink"/>
                </a:solidFill>
              </a:rPr>
              <a:pPr/>
              <a:t>10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915400" cy="51054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SITUATIONAL LEADERSHIP IS NOT</a:t>
            </a:r>
          </a:p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 </a:t>
            </a:r>
          </a:p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SOMETHING YOU DO TO PEOPLE</a:t>
            </a:r>
          </a:p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 </a:t>
            </a:r>
          </a:p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BUT </a:t>
            </a:r>
          </a:p>
          <a:p>
            <a:pPr algn="ctr">
              <a:buFont typeface="Monotype Sorts" pitchFamily="2" charset="2"/>
              <a:buNone/>
            </a:pPr>
            <a:endParaRPr lang="en-US" altLang="ar-SA" sz="3600" b="1" i="1" dirty="0" smtClean="0">
              <a:latin typeface="Comic Sans MS" pitchFamily="66" charset="0"/>
            </a:endParaRPr>
          </a:p>
          <a:p>
            <a:pPr algn="ctr">
              <a:buFont typeface="Monotype Sorts" pitchFamily="2" charset="2"/>
              <a:buNone/>
            </a:pPr>
            <a:r>
              <a:rPr lang="en-US" altLang="ar-SA" sz="3600" b="1" i="1" dirty="0" smtClean="0">
                <a:latin typeface="Comic Sans MS" pitchFamily="66" charset="0"/>
              </a:rPr>
              <a:t>SOMETHING YOU DO WITH PEOPLE</a:t>
            </a:r>
            <a:endParaRPr lang="en-US" altLang="en-US" sz="3600" b="1" i="1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66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Strategic/Tactical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thinking critical for long term organizational success</a:t>
            </a:r>
          </a:p>
          <a:p>
            <a:r>
              <a:rPr lang="en-US" dirty="0" smtClean="0"/>
              <a:t>Strategic thinking is for ALL leaders </a:t>
            </a:r>
          </a:p>
          <a:p>
            <a:r>
              <a:rPr lang="en-US" dirty="0" smtClean="0"/>
              <a:t>As a CMIO, you must think BOTH tactically and strategically</a:t>
            </a:r>
          </a:p>
          <a:p>
            <a:r>
              <a:rPr lang="en-US" dirty="0" smtClean="0"/>
              <a:t>Thinking </a:t>
            </a:r>
            <a:r>
              <a:rPr lang="en-US" dirty="0" smtClean="0">
                <a:sym typeface="Wingdings" pitchFamily="2" charset="2"/>
              </a:rPr>
              <a:t> Planning and Execution</a:t>
            </a:r>
          </a:p>
          <a:p>
            <a:r>
              <a:rPr lang="en-US" dirty="0" smtClean="0">
                <a:sym typeface="Wingdings" pitchFamily="2" charset="2"/>
              </a:rPr>
              <a:t>Should be evidence-based</a:t>
            </a:r>
          </a:p>
          <a:p>
            <a:r>
              <a:rPr lang="en-US" dirty="0" smtClean="0">
                <a:sym typeface="Wingdings" pitchFamily="2" charset="2"/>
              </a:rPr>
              <a:t>Avoid “magical” thinking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Tactical-only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Focused on the short term</a:t>
            </a:r>
          </a:p>
          <a:p>
            <a:r>
              <a:rPr lang="en-US" dirty="0" smtClean="0"/>
              <a:t>Task-oriented…how do I get the job done?</a:t>
            </a:r>
          </a:p>
          <a:p>
            <a:r>
              <a:rPr lang="en-US" dirty="0" smtClean="0"/>
              <a:t>Rarely thinks beyond the fiscal year</a:t>
            </a:r>
          </a:p>
          <a:p>
            <a:r>
              <a:rPr lang="en-US" dirty="0" smtClean="0"/>
              <a:t>Often deals with “mission </a:t>
            </a:r>
            <a:r>
              <a:rPr lang="en-US" dirty="0" err="1" smtClean="0"/>
              <a:t>criticals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Exclusive tactical-thinking will not consider the long term effects of decisions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1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CMIO Thinking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incorporate both tactical and strategic thinking</a:t>
            </a:r>
          </a:p>
          <a:p>
            <a:r>
              <a:rPr lang="en-US" dirty="0" smtClean="0"/>
              <a:t>ROI hard to estimate at times, but need to try with strategic thinking</a:t>
            </a:r>
          </a:p>
          <a:p>
            <a:r>
              <a:rPr lang="en-US" dirty="0" smtClean="0"/>
              <a:t>Need to consider decisions made now with effects 3-5 years from now</a:t>
            </a:r>
          </a:p>
          <a:p>
            <a:r>
              <a:rPr lang="en-US" dirty="0" smtClean="0"/>
              <a:t>All Health IT decisions should be based on strategic thinking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5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Focus </a:t>
            </a:r>
            <a:r>
              <a:rPr lang="en-US" dirty="0" err="1" smtClean="0"/>
              <a:t>vs</a:t>
            </a:r>
            <a:r>
              <a:rPr lang="en-US" dirty="0" smtClean="0"/>
              <a:t> Clinical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become enamored of and blinded by the data</a:t>
            </a:r>
          </a:p>
          <a:p>
            <a:r>
              <a:rPr lang="en-US" dirty="0" smtClean="0"/>
              <a:t>Data is only as important as its ability to improve patient care and outcomes</a:t>
            </a:r>
          </a:p>
          <a:p>
            <a:r>
              <a:rPr lang="en-US" dirty="0" smtClean="0"/>
              <a:t>Give people the type and amount of data to achieve their goals</a:t>
            </a:r>
          </a:p>
          <a:p>
            <a:r>
              <a:rPr lang="en-US" dirty="0" smtClean="0"/>
              <a:t>Focus both in internal, clinical/fiscal goals and external reporting requirements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5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factors and influences involved </a:t>
            </a:r>
          </a:p>
          <a:p>
            <a:r>
              <a:rPr lang="en-US" dirty="0" smtClean="0"/>
              <a:t>Remember…tactical/strategic thinking</a:t>
            </a:r>
          </a:p>
          <a:p>
            <a:r>
              <a:rPr lang="en-US" dirty="0" smtClean="0"/>
              <a:t>Use the available evidence</a:t>
            </a:r>
          </a:p>
          <a:p>
            <a:r>
              <a:rPr lang="en-US" dirty="0" smtClean="0"/>
              <a:t>Estimate short-/long-term ROI</a:t>
            </a:r>
          </a:p>
          <a:p>
            <a:r>
              <a:rPr lang="en-US" dirty="0" smtClean="0"/>
              <a:t>Remember the clinical goals…improved clinical outcomes </a:t>
            </a:r>
            <a:r>
              <a:rPr lang="en-US" u="sng" dirty="0" smtClean="0"/>
              <a:t>usually</a:t>
            </a:r>
            <a:r>
              <a:rPr lang="en-US" dirty="0" smtClean="0"/>
              <a:t> means improved fiscal outcomes</a:t>
            </a:r>
          </a:p>
          <a:p>
            <a:r>
              <a:rPr lang="en-US" dirty="0" smtClean="0"/>
              <a:t>Collaboration and consultation helpful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now a leader, but you still have to manage projects/tasks</a:t>
            </a:r>
          </a:p>
          <a:p>
            <a:r>
              <a:rPr lang="en-US" dirty="0" smtClean="0"/>
              <a:t>Think tactically and strategically…at the same time</a:t>
            </a:r>
          </a:p>
          <a:p>
            <a:r>
              <a:rPr lang="en-US" dirty="0" smtClean="0"/>
              <a:t>Clinical focus, data &amp; evidence driven</a:t>
            </a:r>
          </a:p>
          <a:p>
            <a:r>
              <a:rPr lang="en-US" dirty="0" smtClean="0"/>
              <a:t>Know the culture; collaborate</a:t>
            </a:r>
          </a:p>
          <a:p>
            <a:r>
              <a:rPr lang="en-US" dirty="0" smtClean="0"/>
              <a:t>Earn respect by respecting others</a:t>
            </a:r>
          </a:p>
          <a:p>
            <a:r>
              <a:rPr lang="en-US" dirty="0" smtClean="0"/>
              <a:t>Common sense is not that common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9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0" y="4572000"/>
            <a:ext cx="3219450" cy="21377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650" y="3048000"/>
            <a:ext cx="3054350" cy="2038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0"/>
            <a:ext cx="3099149" cy="2055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374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</a:t>
            </a:r>
            <a:r>
              <a:rPr lang="en-US" dirty="0"/>
              <a:t>tips on leading other physicians and working with C-Suite </a:t>
            </a:r>
            <a:r>
              <a:rPr lang="en-US" dirty="0" smtClean="0"/>
              <a:t>Executives </a:t>
            </a:r>
          </a:p>
          <a:p>
            <a:r>
              <a:rPr lang="en-US" dirty="0" smtClean="0"/>
              <a:t>Understand </a:t>
            </a:r>
            <a:r>
              <a:rPr lang="en-US" dirty="0"/>
              <a:t>the differences in management and </a:t>
            </a:r>
            <a:r>
              <a:rPr lang="en-US" dirty="0" smtClean="0"/>
              <a:t>leadership </a:t>
            </a:r>
          </a:p>
          <a:p>
            <a:r>
              <a:rPr lang="en-US" dirty="0" smtClean="0"/>
              <a:t>Learn about the skills </a:t>
            </a:r>
            <a:r>
              <a:rPr lang="en-US" dirty="0"/>
              <a:t>necessary to thrive in a leadership </a:t>
            </a:r>
            <a:r>
              <a:rPr lang="en-US" dirty="0" smtClean="0"/>
              <a:t>role</a:t>
            </a:r>
          </a:p>
          <a:p>
            <a:r>
              <a:rPr lang="en-US" dirty="0" smtClean="0"/>
              <a:t>Learn about strategic/tactical versus tactical only thinking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68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 Clinical End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just about physicians</a:t>
            </a:r>
          </a:p>
          <a:p>
            <a:r>
              <a:rPr lang="en-US" dirty="0" smtClean="0"/>
              <a:t>Need allies and clinical champions</a:t>
            </a:r>
          </a:p>
          <a:p>
            <a:r>
              <a:rPr lang="en-US" dirty="0" smtClean="0"/>
              <a:t>Be a clinician first – lead by example</a:t>
            </a:r>
          </a:p>
          <a:p>
            <a:r>
              <a:rPr lang="en-US" dirty="0" smtClean="0"/>
              <a:t>Never lose patience</a:t>
            </a:r>
          </a:p>
          <a:p>
            <a:r>
              <a:rPr lang="en-US" dirty="0" smtClean="0"/>
              <a:t>Focus on the patients and clinical outcomes, not productivity</a:t>
            </a:r>
          </a:p>
          <a:p>
            <a:r>
              <a:rPr lang="en-US" dirty="0" smtClean="0"/>
              <a:t>You are there to help them use the tools better; never be the enforcer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3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the C-Suite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your boss understands your job</a:t>
            </a:r>
          </a:p>
          <a:p>
            <a:r>
              <a:rPr lang="en-US" dirty="0" smtClean="0"/>
              <a:t>Get clear expectations from the C-Suite</a:t>
            </a:r>
          </a:p>
          <a:p>
            <a:r>
              <a:rPr lang="en-US" dirty="0" smtClean="0"/>
              <a:t>Be honest, but never say “no”</a:t>
            </a:r>
          </a:p>
          <a:p>
            <a:r>
              <a:rPr lang="en-US" dirty="0" smtClean="0"/>
              <a:t>Get the C-Suite to provide priorities</a:t>
            </a:r>
          </a:p>
          <a:p>
            <a:r>
              <a:rPr lang="en-US" dirty="0" smtClean="0"/>
              <a:t>Communicate often, but not excessively</a:t>
            </a:r>
          </a:p>
          <a:p>
            <a:r>
              <a:rPr lang="en-US" dirty="0" smtClean="0"/>
              <a:t>Identify potential/real problems early</a:t>
            </a:r>
          </a:p>
          <a:p>
            <a:r>
              <a:rPr lang="en-US" dirty="0" smtClean="0"/>
              <a:t>Reassess goals and objectives yearly</a:t>
            </a:r>
          </a:p>
          <a:p>
            <a:r>
              <a:rPr lang="en-US" dirty="0" smtClean="0"/>
              <a:t>Focus on patient care and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4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Healthcare leadership more complex</a:t>
            </a:r>
          </a:p>
          <a:p>
            <a:r>
              <a:rPr lang="en-US" dirty="0" smtClean="0"/>
              <a:t>CMIO’s cross over leadership groups</a:t>
            </a:r>
          </a:p>
          <a:p>
            <a:r>
              <a:rPr lang="en-US" dirty="0" smtClean="0"/>
              <a:t>Several responsibilities as a leader</a:t>
            </a:r>
          </a:p>
          <a:p>
            <a:pPr lvl="1"/>
            <a:r>
              <a:rPr lang="en-US" dirty="0" smtClean="0"/>
              <a:t>Serve as cross-cutting matrix resource</a:t>
            </a:r>
          </a:p>
          <a:p>
            <a:pPr lvl="1"/>
            <a:r>
              <a:rPr lang="en-US" dirty="0" smtClean="0"/>
              <a:t>Must partner with others </a:t>
            </a:r>
          </a:p>
          <a:p>
            <a:pPr lvl="1"/>
            <a:r>
              <a:rPr lang="en-US" dirty="0" smtClean="0"/>
              <a:t>Must provide vision and strategy while executing tactically</a:t>
            </a:r>
          </a:p>
          <a:p>
            <a:pPr lvl="1"/>
            <a:r>
              <a:rPr lang="en-US" dirty="0" smtClean="0"/>
              <a:t>Must provide innovation, while focusing on safety, security, outcomes, income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53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</a:t>
            </a:r>
            <a:r>
              <a:rPr lang="en-US" dirty="0"/>
              <a:t>focuses on work and </a:t>
            </a:r>
            <a:r>
              <a:rPr lang="en-US" dirty="0" smtClean="0"/>
              <a:t>tasks</a:t>
            </a:r>
          </a:p>
          <a:p>
            <a:r>
              <a:rPr lang="en-US" dirty="0" smtClean="0"/>
              <a:t>Helps organization produce </a:t>
            </a:r>
            <a:r>
              <a:rPr lang="en-US" dirty="0"/>
              <a:t>products and services as </a:t>
            </a:r>
            <a:r>
              <a:rPr lang="en-US" dirty="0" smtClean="0"/>
              <a:t>promised</a:t>
            </a:r>
          </a:p>
          <a:p>
            <a:r>
              <a:rPr lang="en-US" dirty="0" smtClean="0"/>
              <a:t>Most CMIO’s have management experience</a:t>
            </a:r>
          </a:p>
          <a:p>
            <a:r>
              <a:rPr lang="en-US" dirty="0" smtClean="0"/>
              <a:t>Good management is very important to quality, safety and consistency</a:t>
            </a:r>
          </a:p>
          <a:p>
            <a:r>
              <a:rPr lang="en-US" dirty="0" smtClean="0"/>
              <a:t>Management ≠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8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difference?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Management focus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Leadership focus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Stability</a:t>
            </a:r>
          </a:p>
          <a:p>
            <a:r>
              <a:rPr lang="en-US" dirty="0" smtClean="0"/>
              <a:t>Decision-making</a:t>
            </a:r>
          </a:p>
          <a:p>
            <a:r>
              <a:rPr lang="en-US" dirty="0" smtClean="0"/>
              <a:t>Plans around constraints</a:t>
            </a:r>
          </a:p>
          <a:p>
            <a:r>
              <a:rPr lang="en-US" dirty="0" smtClean="0"/>
              <a:t>Short-term vision</a:t>
            </a:r>
          </a:p>
          <a:p>
            <a:r>
              <a:rPr lang="en-US" dirty="0" smtClean="0"/>
              <a:t>Reactive</a:t>
            </a:r>
          </a:p>
          <a:p>
            <a:r>
              <a:rPr lang="en-US" dirty="0" smtClean="0"/>
              <a:t>Minimizes risk</a:t>
            </a:r>
          </a:p>
          <a:p>
            <a:r>
              <a:rPr lang="en-US" dirty="0" smtClean="0"/>
              <a:t>Keeps status quo</a:t>
            </a:r>
          </a:p>
          <a:p>
            <a:r>
              <a:rPr lang="en-US" dirty="0" smtClean="0"/>
              <a:t>Values results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</a:p>
          <a:p>
            <a:r>
              <a:rPr lang="en-US" dirty="0" smtClean="0"/>
              <a:t>Facilitates decisions</a:t>
            </a:r>
          </a:p>
          <a:p>
            <a:r>
              <a:rPr lang="en-US" dirty="0" smtClean="0"/>
              <a:t>Sets/leads direction</a:t>
            </a:r>
          </a:p>
          <a:p>
            <a:r>
              <a:rPr lang="en-US" dirty="0" smtClean="0"/>
              <a:t>Long-term vision</a:t>
            </a:r>
          </a:p>
          <a:p>
            <a:r>
              <a:rPr lang="en-US" dirty="0" smtClean="0"/>
              <a:t>Proactive</a:t>
            </a:r>
          </a:p>
          <a:p>
            <a:r>
              <a:rPr lang="en-US" dirty="0" smtClean="0"/>
              <a:t>Takes risk</a:t>
            </a:r>
          </a:p>
          <a:p>
            <a:r>
              <a:rPr lang="en-US" dirty="0" smtClean="0"/>
              <a:t>Challenges status quo</a:t>
            </a:r>
          </a:p>
          <a:p>
            <a:r>
              <a:rPr lang="en-US" dirty="0" smtClean="0"/>
              <a:t>Values achievement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for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relationships, understand the culture</a:t>
            </a:r>
          </a:p>
          <a:p>
            <a:r>
              <a:rPr lang="en-US" dirty="0" smtClean="0"/>
              <a:t>Always follow, “Do unto others….”</a:t>
            </a:r>
          </a:p>
          <a:p>
            <a:r>
              <a:rPr lang="en-US" dirty="0" smtClean="0"/>
              <a:t>Remember that respect is earned, but give it freely</a:t>
            </a:r>
          </a:p>
          <a:p>
            <a:r>
              <a:rPr lang="en-US" dirty="0" smtClean="0"/>
              <a:t>Apply the style for the situation</a:t>
            </a:r>
          </a:p>
          <a:p>
            <a:r>
              <a:rPr lang="en-US" dirty="0" smtClean="0"/>
              <a:t>Be sincere, honest and patient focused</a:t>
            </a:r>
          </a:p>
          <a:p>
            <a:r>
              <a:rPr lang="en-US" dirty="0" smtClean="0"/>
              <a:t>Try to never have a “bad day”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rgbClr val="336699"/>
                </a:solidFill>
                <a:latin typeface="Arial" charset="0"/>
              </a:defRPr>
            </a:lvl1pPr>
            <a:lvl2pPr marL="742950" indent="-285750">
              <a:defRPr kumimoji="1" sz="2600">
                <a:solidFill>
                  <a:srgbClr val="336699"/>
                </a:solidFill>
                <a:latin typeface="Arial" charset="0"/>
              </a:defRPr>
            </a:lvl2pPr>
            <a:lvl3pPr marL="1143000" indent="-228600">
              <a:defRPr kumimoji="1" sz="2600">
                <a:solidFill>
                  <a:srgbClr val="336699"/>
                </a:solidFill>
                <a:latin typeface="Arial" charset="0"/>
              </a:defRPr>
            </a:lvl3pPr>
            <a:lvl4pPr marL="1600200" indent="-228600">
              <a:defRPr kumimoji="1" sz="2600">
                <a:solidFill>
                  <a:srgbClr val="336699"/>
                </a:solidFill>
                <a:latin typeface="Arial" charset="0"/>
              </a:defRPr>
            </a:lvl4pPr>
            <a:lvl5pPr marL="2057400" indent="-228600">
              <a:defRPr kumimoji="1" sz="2600">
                <a:solidFill>
                  <a:srgbClr val="336699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600">
                <a:solidFill>
                  <a:srgbClr val="336699"/>
                </a:solidFill>
                <a:latin typeface="Arial" charset="0"/>
              </a:defRPr>
            </a:lvl9pPr>
          </a:lstStyle>
          <a:p>
            <a:fld id="{65DBD2DB-3CFD-4B43-AF2A-B8664A0C7D5D}" type="slidenum">
              <a:rPr lang="ar-SA" altLang="en-US" sz="1400" smtClean="0">
                <a:solidFill>
                  <a:schemeClr val="hlink"/>
                </a:solidFill>
              </a:rPr>
              <a:pPr/>
              <a:t>9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-285750"/>
            <a:ext cx="7219950" cy="1885950"/>
          </a:xfrm>
        </p:spPr>
        <p:txBody>
          <a:bodyPr/>
          <a:lstStyle/>
          <a:p>
            <a:pPr algn="ctr"/>
            <a:r>
              <a:rPr lang="en-US" altLang="ar-SA" sz="3800" dirty="0" smtClean="0">
                <a:latin typeface="Tahoma" pitchFamily="34" charset="0"/>
                <a:cs typeface="Tahoma (Arabic)" pitchFamily="42" charset="-78"/>
              </a:rPr>
              <a:t> Situational Leadership</a:t>
            </a:r>
            <a:endParaRPr lang="en-US" altLang="ar-SA" dirty="0" smtClean="0"/>
          </a:p>
        </p:txBody>
      </p:sp>
      <p:pic>
        <p:nvPicPr>
          <p:cNvPr id="54275" name="Picture 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219200"/>
            <a:ext cx="6248400" cy="550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2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utoUpdateAnimBg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1368</TotalTime>
  <Words>598</Words>
  <Application>Microsoft Office PowerPoint</Application>
  <PresentationFormat>On-screen Show (4:3)</PresentationFormat>
  <Paragraphs>117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CMIO Leadership </vt:lpstr>
      <vt:lpstr>Learning Objectives</vt:lpstr>
      <vt:lpstr>Leading Clinical End Users</vt:lpstr>
      <vt:lpstr>Working with the C-Suite</vt:lpstr>
      <vt:lpstr>Leadership</vt:lpstr>
      <vt:lpstr>Management</vt:lpstr>
      <vt:lpstr>What is the difference?</vt:lpstr>
      <vt:lpstr>Skills for Leadership</vt:lpstr>
      <vt:lpstr> Situational Leadership</vt:lpstr>
      <vt:lpstr>PowerPoint Presentation</vt:lpstr>
      <vt:lpstr>Strategic/Tactical Thinking</vt:lpstr>
      <vt:lpstr>Tactical-only Thinking</vt:lpstr>
      <vt:lpstr>CMIO Thinking </vt:lpstr>
      <vt:lpstr>Data Focus vs Clinical Focus</vt:lpstr>
      <vt:lpstr>Making Decisions</vt:lpstr>
      <vt:lpstr>Closing Thoughts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CMIO Leadership </dc:title>
  <dc:creator>Bob Marshall</dc:creator>
  <cp:lastModifiedBy>Bob Marshall</cp:lastModifiedBy>
  <cp:revision>15</cp:revision>
  <dcterms:created xsi:type="dcterms:W3CDTF">2013-06-18T13:42:06Z</dcterms:created>
  <dcterms:modified xsi:type="dcterms:W3CDTF">2013-06-21T14:37:26Z</dcterms:modified>
</cp:coreProperties>
</file>