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2"/>
  </p:notesMasterIdLst>
  <p:sldIdLst>
    <p:sldId id="256" r:id="rId2"/>
    <p:sldId id="257" r:id="rId3"/>
    <p:sldId id="258" r:id="rId4"/>
    <p:sldId id="259" r:id="rId5"/>
    <p:sldId id="273" r:id="rId6"/>
    <p:sldId id="260" r:id="rId7"/>
    <p:sldId id="261" r:id="rId8"/>
    <p:sldId id="262" r:id="rId9"/>
    <p:sldId id="263" r:id="rId10"/>
    <p:sldId id="271" r:id="rId11"/>
    <p:sldId id="272" r:id="rId12"/>
    <p:sldId id="274" r:id="rId13"/>
    <p:sldId id="264" r:id="rId14"/>
    <p:sldId id="265" r:id="rId15"/>
    <p:sldId id="266" r:id="rId16"/>
    <p:sldId id="275" r:id="rId17"/>
    <p:sldId id="267" r:id="rId18"/>
    <p:sldId id="268" r:id="rId19"/>
    <p:sldId id="269" r:id="rId20"/>
    <p:sldId id="270"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10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5BB73F1-25C6-42ED-93B3-3436A1BC70BE}" type="datetimeFigureOut">
              <a:rPr lang="en-US" smtClean="0"/>
              <a:pPr/>
              <a:t>6/21/2013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6345A80-CECB-4B17-A798-5EECCEDBB30C}" type="slidenum">
              <a:rPr lang="en-US" smtClean="0"/>
              <a:pPr/>
              <a:t>‹#›</a:t>
            </a:fld>
            <a:endParaRPr lang="en-US"/>
          </a:p>
        </p:txBody>
      </p:sp>
    </p:spTree>
    <p:extLst>
      <p:ext uri="{BB962C8B-B14F-4D97-AF65-F5344CB8AC3E}">
        <p14:creationId xmlns:p14="http://schemas.microsoft.com/office/powerpoint/2010/main" val="22681258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Tx/>
              <a:buChar char="-"/>
            </a:pPr>
            <a:r>
              <a:rPr lang="en-US" dirty="0" smtClean="0"/>
              <a:t>Clinical</a:t>
            </a:r>
            <a:r>
              <a:rPr lang="en-US" baseline="0" dirty="0" smtClean="0"/>
              <a:t> Informatics impacts nearly all areas of a facility.  Their products most closely align with clinical support and clinical business support but their skill sets also enable them to help other admin areas as needed and allows them to study and support each team members workflow and needs</a:t>
            </a:r>
          </a:p>
          <a:p>
            <a:pPr>
              <a:buFontTx/>
              <a:buChar char="-"/>
            </a:pPr>
            <a:r>
              <a:rPr lang="en-US" baseline="0" dirty="0" smtClean="0"/>
              <a:t> Good allies if available at your institution are: Health Outcomes Chief, Nurse Methods Analysts (NMA), and cultivating a knowledgeable POC at Pharmacy, Lab, Radiology, PAD and the Department of Nursing will greatly help.  Also work hard to cultivate a good working relationship with your CIO and their team.  Informatics and IMD have a symbiotic existence and anything that can be done to reduce friction and increase partnering will be very helpful.</a:t>
            </a:r>
            <a:endParaRPr lang="en-US" dirty="0"/>
          </a:p>
        </p:txBody>
      </p:sp>
      <p:sp>
        <p:nvSpPr>
          <p:cNvPr id="4" name="Slide Number Placeholder 3"/>
          <p:cNvSpPr>
            <a:spLocks noGrp="1"/>
          </p:cNvSpPr>
          <p:nvPr>
            <p:ph type="sldNum" sz="quarter" idx="10"/>
          </p:nvPr>
        </p:nvSpPr>
        <p:spPr/>
        <p:txBody>
          <a:bodyPr/>
          <a:lstStyle/>
          <a:p>
            <a:fld id="{96345A80-CECB-4B17-A798-5EECCEDBB30C}" type="slidenum">
              <a:rPr lang="en-US" smtClean="0"/>
              <a:pPr/>
              <a:t>3</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600">
                <a:solidFill>
                  <a:srgbClr val="336699"/>
                </a:solidFill>
                <a:latin typeface="Arial" charset="0"/>
              </a:defRPr>
            </a:lvl1pPr>
            <a:lvl2pPr marL="742950" indent="-285750">
              <a:defRPr kumimoji="1" sz="2600">
                <a:solidFill>
                  <a:srgbClr val="336699"/>
                </a:solidFill>
                <a:latin typeface="Arial" charset="0"/>
              </a:defRPr>
            </a:lvl2pPr>
            <a:lvl3pPr marL="1143000" indent="-228600">
              <a:defRPr kumimoji="1" sz="2600">
                <a:solidFill>
                  <a:srgbClr val="336699"/>
                </a:solidFill>
                <a:latin typeface="Arial" charset="0"/>
              </a:defRPr>
            </a:lvl3pPr>
            <a:lvl4pPr marL="1600200" indent="-228600">
              <a:defRPr kumimoji="1" sz="2600">
                <a:solidFill>
                  <a:srgbClr val="336699"/>
                </a:solidFill>
                <a:latin typeface="Arial" charset="0"/>
              </a:defRPr>
            </a:lvl4pPr>
            <a:lvl5pPr marL="2057400" indent="-228600">
              <a:defRPr kumimoji="1" sz="2600">
                <a:solidFill>
                  <a:srgbClr val="336699"/>
                </a:solidFill>
                <a:latin typeface="Arial" charset="0"/>
              </a:defRPr>
            </a:lvl5pPr>
            <a:lvl6pPr marL="2514600" indent="-228600" algn="just" eaLnBrk="0" fontAlgn="base" hangingPunct="0">
              <a:spcBef>
                <a:spcPct val="20000"/>
              </a:spcBef>
              <a:spcAft>
                <a:spcPct val="0"/>
              </a:spcAft>
              <a:buClr>
                <a:schemeClr val="hlink"/>
              </a:buClr>
              <a:buSzPct val="50000"/>
              <a:buFont typeface="Monotype Sorts" pitchFamily="2" charset="2"/>
              <a:buChar char="n"/>
              <a:defRPr kumimoji="1" sz="2600">
                <a:solidFill>
                  <a:srgbClr val="336699"/>
                </a:solidFill>
                <a:latin typeface="Arial" charset="0"/>
              </a:defRPr>
            </a:lvl6pPr>
            <a:lvl7pPr marL="2971800" indent="-228600" algn="just" eaLnBrk="0" fontAlgn="base" hangingPunct="0">
              <a:spcBef>
                <a:spcPct val="20000"/>
              </a:spcBef>
              <a:spcAft>
                <a:spcPct val="0"/>
              </a:spcAft>
              <a:buClr>
                <a:schemeClr val="hlink"/>
              </a:buClr>
              <a:buSzPct val="50000"/>
              <a:buFont typeface="Monotype Sorts" pitchFamily="2" charset="2"/>
              <a:buChar char="n"/>
              <a:defRPr kumimoji="1" sz="2600">
                <a:solidFill>
                  <a:srgbClr val="336699"/>
                </a:solidFill>
                <a:latin typeface="Arial" charset="0"/>
              </a:defRPr>
            </a:lvl7pPr>
            <a:lvl8pPr marL="3429000" indent="-228600" algn="just" eaLnBrk="0" fontAlgn="base" hangingPunct="0">
              <a:spcBef>
                <a:spcPct val="20000"/>
              </a:spcBef>
              <a:spcAft>
                <a:spcPct val="0"/>
              </a:spcAft>
              <a:buClr>
                <a:schemeClr val="hlink"/>
              </a:buClr>
              <a:buSzPct val="50000"/>
              <a:buFont typeface="Monotype Sorts" pitchFamily="2" charset="2"/>
              <a:buChar char="n"/>
              <a:defRPr kumimoji="1" sz="2600">
                <a:solidFill>
                  <a:srgbClr val="336699"/>
                </a:solidFill>
                <a:latin typeface="Arial" charset="0"/>
              </a:defRPr>
            </a:lvl8pPr>
            <a:lvl9pPr marL="3886200" indent="-228600" algn="just" eaLnBrk="0" fontAlgn="base" hangingPunct="0">
              <a:spcBef>
                <a:spcPct val="20000"/>
              </a:spcBef>
              <a:spcAft>
                <a:spcPct val="0"/>
              </a:spcAft>
              <a:buClr>
                <a:schemeClr val="hlink"/>
              </a:buClr>
              <a:buSzPct val="50000"/>
              <a:buFont typeface="Monotype Sorts" pitchFamily="2" charset="2"/>
              <a:buChar char="n"/>
              <a:defRPr kumimoji="1" sz="2600">
                <a:solidFill>
                  <a:srgbClr val="336699"/>
                </a:solidFill>
                <a:latin typeface="Arial" charset="0"/>
              </a:defRPr>
            </a:lvl9pPr>
          </a:lstStyle>
          <a:p>
            <a:fld id="{1093BC04-27C9-4CD4-880B-635044864B37}" type="datetime1">
              <a:rPr kumimoji="0" lang="ar-SA" altLang="en-US" sz="1200" smtClean="0">
                <a:solidFill>
                  <a:schemeClr val="tx1"/>
                </a:solidFill>
                <a:latin typeface="Times New Roman" pitchFamily="18" charset="0"/>
              </a:rPr>
              <a:pPr/>
              <a:t>13/08/1434</a:t>
            </a:fld>
            <a:endParaRPr kumimoji="0" lang="en-US" altLang="en-US" sz="1200" smtClean="0">
              <a:solidFill>
                <a:schemeClr val="tx1"/>
              </a:solidFill>
              <a:latin typeface="Times New Roman" pitchFamily="18" charset="0"/>
            </a:endParaRPr>
          </a:p>
        </p:txBody>
      </p:sp>
      <p:sp>
        <p:nvSpPr>
          <p:cNvPr id="72707"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600">
                <a:solidFill>
                  <a:srgbClr val="336699"/>
                </a:solidFill>
                <a:latin typeface="Arial" charset="0"/>
              </a:defRPr>
            </a:lvl1pPr>
            <a:lvl2pPr marL="742950" indent="-285750">
              <a:defRPr kumimoji="1" sz="2600">
                <a:solidFill>
                  <a:srgbClr val="336699"/>
                </a:solidFill>
                <a:latin typeface="Arial" charset="0"/>
              </a:defRPr>
            </a:lvl2pPr>
            <a:lvl3pPr marL="1143000" indent="-228600">
              <a:defRPr kumimoji="1" sz="2600">
                <a:solidFill>
                  <a:srgbClr val="336699"/>
                </a:solidFill>
                <a:latin typeface="Arial" charset="0"/>
              </a:defRPr>
            </a:lvl3pPr>
            <a:lvl4pPr marL="1600200" indent="-228600">
              <a:defRPr kumimoji="1" sz="2600">
                <a:solidFill>
                  <a:srgbClr val="336699"/>
                </a:solidFill>
                <a:latin typeface="Arial" charset="0"/>
              </a:defRPr>
            </a:lvl4pPr>
            <a:lvl5pPr marL="2057400" indent="-228600">
              <a:defRPr kumimoji="1" sz="2600">
                <a:solidFill>
                  <a:srgbClr val="336699"/>
                </a:solidFill>
                <a:latin typeface="Arial" charset="0"/>
              </a:defRPr>
            </a:lvl5pPr>
            <a:lvl6pPr marL="2514600" indent="-228600" algn="just" eaLnBrk="0" fontAlgn="base" hangingPunct="0">
              <a:spcBef>
                <a:spcPct val="20000"/>
              </a:spcBef>
              <a:spcAft>
                <a:spcPct val="0"/>
              </a:spcAft>
              <a:buClr>
                <a:schemeClr val="hlink"/>
              </a:buClr>
              <a:buSzPct val="50000"/>
              <a:buFont typeface="Monotype Sorts" pitchFamily="2" charset="2"/>
              <a:buChar char="n"/>
              <a:defRPr kumimoji="1" sz="2600">
                <a:solidFill>
                  <a:srgbClr val="336699"/>
                </a:solidFill>
                <a:latin typeface="Arial" charset="0"/>
              </a:defRPr>
            </a:lvl6pPr>
            <a:lvl7pPr marL="2971800" indent="-228600" algn="just" eaLnBrk="0" fontAlgn="base" hangingPunct="0">
              <a:spcBef>
                <a:spcPct val="20000"/>
              </a:spcBef>
              <a:spcAft>
                <a:spcPct val="0"/>
              </a:spcAft>
              <a:buClr>
                <a:schemeClr val="hlink"/>
              </a:buClr>
              <a:buSzPct val="50000"/>
              <a:buFont typeface="Monotype Sorts" pitchFamily="2" charset="2"/>
              <a:buChar char="n"/>
              <a:defRPr kumimoji="1" sz="2600">
                <a:solidFill>
                  <a:srgbClr val="336699"/>
                </a:solidFill>
                <a:latin typeface="Arial" charset="0"/>
              </a:defRPr>
            </a:lvl7pPr>
            <a:lvl8pPr marL="3429000" indent="-228600" algn="just" eaLnBrk="0" fontAlgn="base" hangingPunct="0">
              <a:spcBef>
                <a:spcPct val="20000"/>
              </a:spcBef>
              <a:spcAft>
                <a:spcPct val="0"/>
              </a:spcAft>
              <a:buClr>
                <a:schemeClr val="hlink"/>
              </a:buClr>
              <a:buSzPct val="50000"/>
              <a:buFont typeface="Monotype Sorts" pitchFamily="2" charset="2"/>
              <a:buChar char="n"/>
              <a:defRPr kumimoji="1" sz="2600">
                <a:solidFill>
                  <a:srgbClr val="336699"/>
                </a:solidFill>
                <a:latin typeface="Arial" charset="0"/>
              </a:defRPr>
            </a:lvl8pPr>
            <a:lvl9pPr marL="3886200" indent="-228600" algn="just" eaLnBrk="0" fontAlgn="base" hangingPunct="0">
              <a:spcBef>
                <a:spcPct val="20000"/>
              </a:spcBef>
              <a:spcAft>
                <a:spcPct val="0"/>
              </a:spcAft>
              <a:buClr>
                <a:schemeClr val="hlink"/>
              </a:buClr>
              <a:buSzPct val="50000"/>
              <a:buFont typeface="Monotype Sorts" pitchFamily="2" charset="2"/>
              <a:buChar char="n"/>
              <a:defRPr kumimoji="1" sz="2600">
                <a:solidFill>
                  <a:srgbClr val="336699"/>
                </a:solidFill>
                <a:latin typeface="Arial" charset="0"/>
              </a:defRPr>
            </a:lvl9pPr>
          </a:lstStyle>
          <a:p>
            <a:fld id="{8BA6104E-0EFC-4DFE-ACEA-FC3616379CD1}" type="slidenum">
              <a:rPr kumimoji="0" lang="ar-SA" altLang="en-US" sz="1200" smtClean="0">
                <a:solidFill>
                  <a:schemeClr val="tx1"/>
                </a:solidFill>
                <a:latin typeface="Times New Roman" pitchFamily="18" charset="0"/>
              </a:rPr>
              <a:pPr/>
              <a:t>10</a:t>
            </a:fld>
            <a:endParaRPr kumimoji="0" lang="en-US" altLang="en-US" sz="1200" smtClean="0">
              <a:solidFill>
                <a:schemeClr val="tx1"/>
              </a:solidFill>
              <a:latin typeface="Times New Roman" pitchFamily="18" charset="0"/>
            </a:endParaRPr>
          </a:p>
        </p:txBody>
      </p:sp>
      <p:sp>
        <p:nvSpPr>
          <p:cNvPr id="72708" name="Rectangle 2"/>
          <p:cNvSpPr>
            <a:spLocks noGrp="1" noRot="1" noChangeAspect="1" noChangeArrowheads="1" noTextEdit="1"/>
          </p:cNvSpPr>
          <p:nvPr>
            <p:ph type="sldImg"/>
          </p:nvPr>
        </p:nvSpPr>
        <p:spPr>
          <a:ln/>
        </p:spPr>
      </p:sp>
      <p:sp>
        <p:nvSpPr>
          <p:cNvPr id="7270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600">
                <a:solidFill>
                  <a:srgbClr val="336699"/>
                </a:solidFill>
                <a:latin typeface="Arial" charset="0"/>
              </a:defRPr>
            </a:lvl1pPr>
            <a:lvl2pPr marL="742950" indent="-285750">
              <a:defRPr kumimoji="1" sz="2600">
                <a:solidFill>
                  <a:srgbClr val="336699"/>
                </a:solidFill>
                <a:latin typeface="Arial" charset="0"/>
              </a:defRPr>
            </a:lvl2pPr>
            <a:lvl3pPr marL="1143000" indent="-228600">
              <a:defRPr kumimoji="1" sz="2600">
                <a:solidFill>
                  <a:srgbClr val="336699"/>
                </a:solidFill>
                <a:latin typeface="Arial" charset="0"/>
              </a:defRPr>
            </a:lvl3pPr>
            <a:lvl4pPr marL="1600200" indent="-228600">
              <a:defRPr kumimoji="1" sz="2600">
                <a:solidFill>
                  <a:srgbClr val="336699"/>
                </a:solidFill>
                <a:latin typeface="Arial" charset="0"/>
              </a:defRPr>
            </a:lvl4pPr>
            <a:lvl5pPr marL="2057400" indent="-228600">
              <a:defRPr kumimoji="1" sz="2600">
                <a:solidFill>
                  <a:srgbClr val="336699"/>
                </a:solidFill>
                <a:latin typeface="Arial" charset="0"/>
              </a:defRPr>
            </a:lvl5pPr>
            <a:lvl6pPr marL="2514600" indent="-228600" algn="just" eaLnBrk="0" fontAlgn="base" hangingPunct="0">
              <a:spcBef>
                <a:spcPct val="20000"/>
              </a:spcBef>
              <a:spcAft>
                <a:spcPct val="0"/>
              </a:spcAft>
              <a:buClr>
                <a:schemeClr val="hlink"/>
              </a:buClr>
              <a:buSzPct val="50000"/>
              <a:buFont typeface="Monotype Sorts" pitchFamily="2" charset="2"/>
              <a:buChar char="n"/>
              <a:defRPr kumimoji="1" sz="2600">
                <a:solidFill>
                  <a:srgbClr val="336699"/>
                </a:solidFill>
                <a:latin typeface="Arial" charset="0"/>
              </a:defRPr>
            </a:lvl6pPr>
            <a:lvl7pPr marL="2971800" indent="-228600" algn="just" eaLnBrk="0" fontAlgn="base" hangingPunct="0">
              <a:spcBef>
                <a:spcPct val="20000"/>
              </a:spcBef>
              <a:spcAft>
                <a:spcPct val="0"/>
              </a:spcAft>
              <a:buClr>
                <a:schemeClr val="hlink"/>
              </a:buClr>
              <a:buSzPct val="50000"/>
              <a:buFont typeface="Monotype Sorts" pitchFamily="2" charset="2"/>
              <a:buChar char="n"/>
              <a:defRPr kumimoji="1" sz="2600">
                <a:solidFill>
                  <a:srgbClr val="336699"/>
                </a:solidFill>
                <a:latin typeface="Arial" charset="0"/>
              </a:defRPr>
            </a:lvl7pPr>
            <a:lvl8pPr marL="3429000" indent="-228600" algn="just" eaLnBrk="0" fontAlgn="base" hangingPunct="0">
              <a:spcBef>
                <a:spcPct val="20000"/>
              </a:spcBef>
              <a:spcAft>
                <a:spcPct val="0"/>
              </a:spcAft>
              <a:buClr>
                <a:schemeClr val="hlink"/>
              </a:buClr>
              <a:buSzPct val="50000"/>
              <a:buFont typeface="Monotype Sorts" pitchFamily="2" charset="2"/>
              <a:buChar char="n"/>
              <a:defRPr kumimoji="1" sz="2600">
                <a:solidFill>
                  <a:srgbClr val="336699"/>
                </a:solidFill>
                <a:latin typeface="Arial" charset="0"/>
              </a:defRPr>
            </a:lvl8pPr>
            <a:lvl9pPr marL="3886200" indent="-228600" algn="just" eaLnBrk="0" fontAlgn="base" hangingPunct="0">
              <a:spcBef>
                <a:spcPct val="20000"/>
              </a:spcBef>
              <a:spcAft>
                <a:spcPct val="0"/>
              </a:spcAft>
              <a:buClr>
                <a:schemeClr val="hlink"/>
              </a:buClr>
              <a:buSzPct val="50000"/>
              <a:buFont typeface="Monotype Sorts" pitchFamily="2" charset="2"/>
              <a:buChar char="n"/>
              <a:defRPr kumimoji="1" sz="2600">
                <a:solidFill>
                  <a:srgbClr val="336699"/>
                </a:solidFill>
                <a:latin typeface="Arial" charset="0"/>
              </a:defRPr>
            </a:lvl9pPr>
          </a:lstStyle>
          <a:p>
            <a:fld id="{4247EDF7-C98A-44AC-AD6A-DE0AB2AB93EA}" type="datetime1">
              <a:rPr kumimoji="0" lang="ar-SA" altLang="en-US" sz="1200" smtClean="0">
                <a:solidFill>
                  <a:schemeClr val="tx1"/>
                </a:solidFill>
                <a:latin typeface="Times New Roman" pitchFamily="18" charset="0"/>
              </a:rPr>
              <a:pPr/>
              <a:t>13/08/1434</a:t>
            </a:fld>
            <a:endParaRPr kumimoji="0" lang="en-US" altLang="en-US" sz="1200" smtClean="0">
              <a:solidFill>
                <a:schemeClr val="tx1"/>
              </a:solidFill>
              <a:latin typeface="Times New Roman" pitchFamily="18" charset="0"/>
            </a:endParaRPr>
          </a:p>
        </p:txBody>
      </p:sp>
      <p:sp>
        <p:nvSpPr>
          <p:cNvPr id="73731"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600">
                <a:solidFill>
                  <a:srgbClr val="336699"/>
                </a:solidFill>
                <a:latin typeface="Arial" charset="0"/>
              </a:defRPr>
            </a:lvl1pPr>
            <a:lvl2pPr marL="742950" indent="-285750">
              <a:defRPr kumimoji="1" sz="2600">
                <a:solidFill>
                  <a:srgbClr val="336699"/>
                </a:solidFill>
                <a:latin typeface="Arial" charset="0"/>
              </a:defRPr>
            </a:lvl2pPr>
            <a:lvl3pPr marL="1143000" indent="-228600">
              <a:defRPr kumimoji="1" sz="2600">
                <a:solidFill>
                  <a:srgbClr val="336699"/>
                </a:solidFill>
                <a:latin typeface="Arial" charset="0"/>
              </a:defRPr>
            </a:lvl3pPr>
            <a:lvl4pPr marL="1600200" indent="-228600">
              <a:defRPr kumimoji="1" sz="2600">
                <a:solidFill>
                  <a:srgbClr val="336699"/>
                </a:solidFill>
                <a:latin typeface="Arial" charset="0"/>
              </a:defRPr>
            </a:lvl4pPr>
            <a:lvl5pPr marL="2057400" indent="-228600">
              <a:defRPr kumimoji="1" sz="2600">
                <a:solidFill>
                  <a:srgbClr val="336699"/>
                </a:solidFill>
                <a:latin typeface="Arial" charset="0"/>
              </a:defRPr>
            </a:lvl5pPr>
            <a:lvl6pPr marL="2514600" indent="-228600" algn="just" eaLnBrk="0" fontAlgn="base" hangingPunct="0">
              <a:spcBef>
                <a:spcPct val="20000"/>
              </a:spcBef>
              <a:spcAft>
                <a:spcPct val="0"/>
              </a:spcAft>
              <a:buClr>
                <a:schemeClr val="hlink"/>
              </a:buClr>
              <a:buSzPct val="50000"/>
              <a:buFont typeface="Monotype Sorts" pitchFamily="2" charset="2"/>
              <a:buChar char="n"/>
              <a:defRPr kumimoji="1" sz="2600">
                <a:solidFill>
                  <a:srgbClr val="336699"/>
                </a:solidFill>
                <a:latin typeface="Arial" charset="0"/>
              </a:defRPr>
            </a:lvl6pPr>
            <a:lvl7pPr marL="2971800" indent="-228600" algn="just" eaLnBrk="0" fontAlgn="base" hangingPunct="0">
              <a:spcBef>
                <a:spcPct val="20000"/>
              </a:spcBef>
              <a:spcAft>
                <a:spcPct val="0"/>
              </a:spcAft>
              <a:buClr>
                <a:schemeClr val="hlink"/>
              </a:buClr>
              <a:buSzPct val="50000"/>
              <a:buFont typeface="Monotype Sorts" pitchFamily="2" charset="2"/>
              <a:buChar char="n"/>
              <a:defRPr kumimoji="1" sz="2600">
                <a:solidFill>
                  <a:srgbClr val="336699"/>
                </a:solidFill>
                <a:latin typeface="Arial" charset="0"/>
              </a:defRPr>
            </a:lvl7pPr>
            <a:lvl8pPr marL="3429000" indent="-228600" algn="just" eaLnBrk="0" fontAlgn="base" hangingPunct="0">
              <a:spcBef>
                <a:spcPct val="20000"/>
              </a:spcBef>
              <a:spcAft>
                <a:spcPct val="0"/>
              </a:spcAft>
              <a:buClr>
                <a:schemeClr val="hlink"/>
              </a:buClr>
              <a:buSzPct val="50000"/>
              <a:buFont typeface="Monotype Sorts" pitchFamily="2" charset="2"/>
              <a:buChar char="n"/>
              <a:defRPr kumimoji="1" sz="2600">
                <a:solidFill>
                  <a:srgbClr val="336699"/>
                </a:solidFill>
                <a:latin typeface="Arial" charset="0"/>
              </a:defRPr>
            </a:lvl8pPr>
            <a:lvl9pPr marL="3886200" indent="-228600" algn="just" eaLnBrk="0" fontAlgn="base" hangingPunct="0">
              <a:spcBef>
                <a:spcPct val="20000"/>
              </a:spcBef>
              <a:spcAft>
                <a:spcPct val="0"/>
              </a:spcAft>
              <a:buClr>
                <a:schemeClr val="hlink"/>
              </a:buClr>
              <a:buSzPct val="50000"/>
              <a:buFont typeface="Monotype Sorts" pitchFamily="2" charset="2"/>
              <a:buChar char="n"/>
              <a:defRPr kumimoji="1" sz="2600">
                <a:solidFill>
                  <a:srgbClr val="336699"/>
                </a:solidFill>
                <a:latin typeface="Arial" charset="0"/>
              </a:defRPr>
            </a:lvl9pPr>
          </a:lstStyle>
          <a:p>
            <a:fld id="{03E2C107-26C2-477B-A360-58E164835439}" type="slidenum">
              <a:rPr kumimoji="0" lang="ar-SA" altLang="en-US" sz="1200" smtClean="0">
                <a:solidFill>
                  <a:schemeClr val="tx1"/>
                </a:solidFill>
                <a:latin typeface="Times New Roman" pitchFamily="18" charset="0"/>
              </a:rPr>
              <a:pPr/>
              <a:t>11</a:t>
            </a:fld>
            <a:endParaRPr kumimoji="0" lang="en-US" altLang="en-US" sz="1200" smtClean="0">
              <a:solidFill>
                <a:schemeClr val="tx1"/>
              </a:solidFill>
              <a:latin typeface="Times New Roman" pitchFamily="18" charset="0"/>
            </a:endParaRPr>
          </a:p>
        </p:txBody>
      </p:sp>
      <p:sp>
        <p:nvSpPr>
          <p:cNvPr id="73732" name="Rectangle 2"/>
          <p:cNvSpPr>
            <a:spLocks noGrp="1" noRot="1" noChangeAspect="1" noChangeArrowheads="1" noTextEdit="1"/>
          </p:cNvSpPr>
          <p:nvPr>
            <p:ph type="sldImg"/>
          </p:nvPr>
        </p:nvSpPr>
        <p:spPr>
          <a:ln/>
        </p:spPr>
      </p:sp>
      <p:sp>
        <p:nvSpPr>
          <p:cNvPr id="7373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Strategic</a:t>
            </a:r>
            <a:r>
              <a:rPr lang="en-US" baseline="0" dirty="0" smtClean="0"/>
              <a:t> thinking is aided by staying well informed on industry best practices, goals and strategies being supported by your higher headquarters, and regular meetings with department chiefs and clinical staff to get an understanding of their big needs and goals</a:t>
            </a:r>
            <a:endParaRPr lang="en-US" dirty="0"/>
          </a:p>
        </p:txBody>
      </p:sp>
      <p:sp>
        <p:nvSpPr>
          <p:cNvPr id="4" name="Slide Number Placeholder 3"/>
          <p:cNvSpPr>
            <a:spLocks noGrp="1"/>
          </p:cNvSpPr>
          <p:nvPr>
            <p:ph type="sldNum" sz="quarter" idx="10"/>
          </p:nvPr>
        </p:nvSpPr>
        <p:spPr/>
        <p:txBody>
          <a:bodyPr/>
          <a:lstStyle/>
          <a:p>
            <a:fld id="{96345A80-CECB-4B17-A798-5EECCEDBB30C}" type="slidenum">
              <a:rPr lang="en-US" smtClean="0"/>
              <a:pPr/>
              <a:t>13</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t>
            </a:r>
            <a:r>
              <a:rPr lang="en-US" sz="1200" kern="1200" dirty="0" smtClean="0">
                <a:solidFill>
                  <a:schemeClr val="tx1"/>
                </a:solidFill>
                <a:effectLst/>
                <a:latin typeface="+mn-lt"/>
                <a:ea typeface="+mn-ea"/>
                <a:cs typeface="+mn-cs"/>
              </a:rPr>
              <a:t>Very important to make a business plan for any large project.  This will help determine the ROI and also help the CMIO understand exactly what they are asking for in terms of costs, services and the ability to support requirements</a:t>
            </a:r>
            <a:endParaRPr lang="en-US" dirty="0"/>
          </a:p>
        </p:txBody>
      </p:sp>
      <p:sp>
        <p:nvSpPr>
          <p:cNvPr id="4" name="Slide Number Placeholder 3"/>
          <p:cNvSpPr>
            <a:spLocks noGrp="1"/>
          </p:cNvSpPr>
          <p:nvPr>
            <p:ph type="sldNum" sz="quarter" idx="10"/>
          </p:nvPr>
        </p:nvSpPr>
        <p:spPr/>
        <p:txBody>
          <a:bodyPr/>
          <a:lstStyle/>
          <a:p>
            <a:fld id="{96345A80-CECB-4B17-A798-5EECCEDBB30C}" type="slidenum">
              <a:rPr lang="en-US" smtClean="0"/>
              <a:pPr/>
              <a:t>15</a:t>
            </a:fld>
            <a:endParaRPr lang="en-US"/>
          </a:p>
        </p:txBody>
      </p:sp>
    </p:spTree>
    <p:extLst>
      <p:ext uri="{BB962C8B-B14F-4D97-AF65-F5344CB8AC3E}">
        <p14:creationId xmlns:p14="http://schemas.microsoft.com/office/powerpoint/2010/main" val="37129965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Never accept the data at face value.  Misinterpretations occur, data entered</a:t>
            </a:r>
            <a:r>
              <a:rPr lang="en-US" baseline="0" dirty="0" smtClean="0"/>
              <a:t> by humans is prone to errors, and as systems are patched and updated it can impact data integrity.  The motto Trust but Verify” is important</a:t>
            </a:r>
            <a:endParaRPr lang="en-US" dirty="0"/>
          </a:p>
        </p:txBody>
      </p:sp>
      <p:sp>
        <p:nvSpPr>
          <p:cNvPr id="4" name="Slide Number Placeholder 3"/>
          <p:cNvSpPr>
            <a:spLocks noGrp="1"/>
          </p:cNvSpPr>
          <p:nvPr>
            <p:ph type="sldNum" sz="quarter" idx="10"/>
          </p:nvPr>
        </p:nvSpPr>
        <p:spPr/>
        <p:txBody>
          <a:bodyPr/>
          <a:lstStyle/>
          <a:p>
            <a:fld id="{96345A80-CECB-4B17-A798-5EECCEDBB30C}" type="slidenum">
              <a:rPr lang="en-US" smtClean="0"/>
              <a:pPr/>
              <a:t>17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-Evaluate the best way to achieve short term and long term</a:t>
            </a:r>
            <a:r>
              <a:rPr lang="en-US" baseline="0" dirty="0" smtClean="0"/>
              <a:t> goals.  When it comes to funding, conducting a pilot generally takes much less money, helps to avoid the DBC need (initially) and can give you the opportunity to verify utility and ROI before a large purchase decision is made.</a:t>
            </a:r>
            <a:endParaRPr lang="en-US" dirty="0"/>
          </a:p>
        </p:txBody>
      </p:sp>
      <p:sp>
        <p:nvSpPr>
          <p:cNvPr id="4" name="Slide Number Placeholder 3"/>
          <p:cNvSpPr>
            <a:spLocks noGrp="1"/>
          </p:cNvSpPr>
          <p:nvPr>
            <p:ph type="sldNum" sz="quarter" idx="10"/>
          </p:nvPr>
        </p:nvSpPr>
        <p:spPr/>
        <p:txBody>
          <a:bodyPr/>
          <a:lstStyle/>
          <a:p>
            <a:fld id="{96345A80-CECB-4B17-A798-5EECCEDBB30C}" type="slidenum">
              <a:rPr lang="en-US" smtClean="0"/>
              <a:pPr/>
              <a:t>18</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90C43DE5-E0D1-4E57-90B8-EFF60C4EB706}" type="datetimeFigureOut">
              <a:rPr lang="en-US" smtClean="0"/>
              <a:pPr/>
              <a:t>6/21/2013</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B1C39EF7-EAD6-4120-9FAF-FB5ED361DE08}"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0C43DE5-E0D1-4E57-90B8-EFF60C4EB706}" type="datetimeFigureOut">
              <a:rPr lang="en-US" smtClean="0"/>
              <a:pPr/>
              <a:t>6/21/2013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C39EF7-EAD6-4120-9FAF-FB5ED361DE0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0C43DE5-E0D1-4E57-90B8-EFF60C4EB706}" type="datetimeFigureOut">
              <a:rPr lang="en-US" smtClean="0"/>
              <a:pPr/>
              <a:t>6/21/2013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C39EF7-EAD6-4120-9FAF-FB5ED361DE0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0C43DE5-E0D1-4E57-90B8-EFF60C4EB706}" type="datetimeFigureOut">
              <a:rPr lang="en-US" smtClean="0"/>
              <a:pPr/>
              <a:t>6/21/2013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C39EF7-EAD6-4120-9FAF-FB5ED361DE0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Title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90C43DE5-E0D1-4E57-90B8-EFF60C4EB706}" type="datetimeFigureOut">
              <a:rPr lang="en-US" smtClean="0"/>
              <a:pPr/>
              <a:t>6/21/2013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C39EF7-EAD6-4120-9FAF-FB5ED361DE08}"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90C43DE5-E0D1-4E57-90B8-EFF60C4EB706}" type="datetimeFigureOut">
              <a:rPr lang="en-US" smtClean="0"/>
              <a:pPr/>
              <a:t>6/21/2013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C39EF7-EAD6-4120-9FAF-FB5ED361DE0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90C43DE5-E0D1-4E57-90B8-EFF60C4EB706}" type="datetimeFigureOut">
              <a:rPr lang="en-US" smtClean="0"/>
              <a:pPr/>
              <a:t>6/21/2013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1C39EF7-EAD6-4120-9FAF-FB5ED361DE0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320"/>
            <a:ext cx="7470648" cy="1143000"/>
          </a:xfrm>
        </p:spPr>
        <p:txBody>
          <a:bodyPr anchor="ctr"/>
          <a:lstStyle>
            <a:lvl1pPr algn="l">
              <a:defRPr sz="4600"/>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90C43DE5-E0D1-4E57-90B8-EFF60C4EB706}" type="datetimeFigureOut">
              <a:rPr lang="en-US" smtClean="0"/>
              <a:pPr/>
              <a:t>6/21/2013</a:t>
            </a:fld>
            <a:endParaRPr lang="en-US"/>
          </a:p>
        </p:txBody>
      </p:sp>
      <p:sp>
        <p:nvSpPr>
          <p:cNvPr id="8" name="Slide Number Placeholder 7"/>
          <p:cNvSpPr>
            <a:spLocks noGrp="1"/>
          </p:cNvSpPr>
          <p:nvPr>
            <p:ph type="sldNum" sz="quarter" idx="11"/>
          </p:nvPr>
        </p:nvSpPr>
        <p:spPr/>
        <p:txBody>
          <a:bodyPr/>
          <a:lstStyle/>
          <a:p>
            <a:fld id="{B1C39EF7-EAD6-4120-9FAF-FB5ED361DE08}" type="slidenum">
              <a:rPr lang="en-US" smtClean="0"/>
              <a:pPr/>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0C43DE5-E0D1-4E57-90B8-EFF60C4EB706}" type="datetimeFigureOut">
              <a:rPr lang="en-US" smtClean="0"/>
              <a:pPr/>
              <a:t>6/21/2013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1C39EF7-EAD6-4120-9FAF-FB5ED361DE0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90C43DE5-E0D1-4E57-90B8-EFF60C4EB706}" type="datetimeFigureOut">
              <a:rPr lang="en-US" smtClean="0"/>
              <a:pPr/>
              <a:t>6/21/2013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156448" y="6422064"/>
            <a:ext cx="762000" cy="365125"/>
          </a:xfrm>
        </p:spPr>
        <p:txBody>
          <a:bodyPr/>
          <a:lstStyle/>
          <a:p>
            <a:fld id="{B1C39EF7-EAD6-4120-9FAF-FB5ED361DE0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457200" y="6422064"/>
            <a:ext cx="2133600" cy="365125"/>
          </a:xfrm>
        </p:spPr>
        <p:txBody>
          <a:bodyPr/>
          <a:lstStyle/>
          <a:p>
            <a:fld id="{90C43DE5-E0D1-4E57-90B8-EFF60C4EB706}" type="datetimeFigureOut">
              <a:rPr lang="en-US" smtClean="0"/>
              <a:pPr/>
              <a:t>6/21/2013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C39EF7-EAD6-4120-9FAF-FB5ED361DE08}"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Freeform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Freeform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Placeholder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90C43DE5-E0D1-4E57-90B8-EFF60C4EB706}" type="datetimeFigureOut">
              <a:rPr lang="en-US" smtClean="0"/>
              <a:pPr/>
              <a:t>6/21/2013</a:t>
            </a:fld>
            <a:endParaRPr lang="en-US"/>
          </a:p>
        </p:txBody>
      </p:sp>
      <p:sp>
        <p:nvSpPr>
          <p:cNvPr id="22" name="Footer Placeholder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en-US"/>
          </a:p>
        </p:txBody>
      </p:sp>
      <p:sp>
        <p:nvSpPr>
          <p:cNvPr id="18" name="Slide Number Placeholder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B1C39EF7-EAD6-4120-9FAF-FB5ED361DE08}"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gif"/><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CMIO Leadership </a:t>
            </a:r>
            <a:endParaRPr lang="en-US" dirty="0"/>
          </a:p>
        </p:txBody>
      </p:sp>
      <p:sp>
        <p:nvSpPr>
          <p:cNvPr id="3" name="Subtitle 2"/>
          <p:cNvSpPr>
            <a:spLocks noGrp="1"/>
          </p:cNvSpPr>
          <p:nvPr>
            <p:ph type="subTitle" idx="1"/>
          </p:nvPr>
        </p:nvSpPr>
        <p:spPr/>
        <p:txBody>
          <a:bodyPr/>
          <a:lstStyle/>
          <a:p>
            <a:r>
              <a:rPr lang="en-US" dirty="0" smtClean="0"/>
              <a:t>Bob Marshall, MD MPH MISM</a:t>
            </a:r>
            <a:br>
              <a:rPr lang="en-US" dirty="0" smtClean="0"/>
            </a:br>
            <a:r>
              <a:rPr lang="en-US" dirty="0" smtClean="0"/>
              <a:t>CAPT MC USN Ret</a:t>
            </a:r>
          </a:p>
          <a:p>
            <a:r>
              <a:rPr lang="en-US" dirty="0" smtClean="0"/>
              <a:t>CMIO/Informatics Fellowship Director </a:t>
            </a:r>
          </a:p>
          <a:p>
            <a:r>
              <a:rPr lang="en-US" dirty="0" smtClean="0"/>
              <a:t>Madigan Army Medical Center</a:t>
            </a:r>
            <a:endParaRPr lang="en-US" dirty="0"/>
          </a:p>
        </p:txBody>
      </p:sp>
    </p:spTree>
    <p:extLst>
      <p:ext uri="{BB962C8B-B14F-4D97-AF65-F5344CB8AC3E}">
        <p14:creationId xmlns:p14="http://schemas.microsoft.com/office/powerpoint/2010/main" val="366511512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62"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600">
                <a:solidFill>
                  <a:srgbClr val="336699"/>
                </a:solidFill>
                <a:latin typeface="Arial" charset="0"/>
              </a:defRPr>
            </a:lvl1pPr>
            <a:lvl2pPr marL="742950" indent="-285750">
              <a:defRPr kumimoji="1" sz="2600">
                <a:solidFill>
                  <a:srgbClr val="336699"/>
                </a:solidFill>
                <a:latin typeface="Arial" charset="0"/>
              </a:defRPr>
            </a:lvl2pPr>
            <a:lvl3pPr marL="1143000" indent="-228600">
              <a:defRPr kumimoji="1" sz="2600">
                <a:solidFill>
                  <a:srgbClr val="336699"/>
                </a:solidFill>
                <a:latin typeface="Arial" charset="0"/>
              </a:defRPr>
            </a:lvl3pPr>
            <a:lvl4pPr marL="1600200" indent="-228600">
              <a:defRPr kumimoji="1" sz="2600">
                <a:solidFill>
                  <a:srgbClr val="336699"/>
                </a:solidFill>
                <a:latin typeface="Arial" charset="0"/>
              </a:defRPr>
            </a:lvl4pPr>
            <a:lvl5pPr marL="2057400" indent="-228600">
              <a:defRPr kumimoji="1" sz="2600">
                <a:solidFill>
                  <a:srgbClr val="336699"/>
                </a:solidFill>
                <a:latin typeface="Arial" charset="0"/>
              </a:defRPr>
            </a:lvl5pPr>
            <a:lvl6pPr marL="2514600" indent="-228600" algn="just" eaLnBrk="0" fontAlgn="base" hangingPunct="0">
              <a:spcBef>
                <a:spcPct val="20000"/>
              </a:spcBef>
              <a:spcAft>
                <a:spcPct val="0"/>
              </a:spcAft>
              <a:buClr>
                <a:schemeClr val="hlink"/>
              </a:buClr>
              <a:buSzPct val="50000"/>
              <a:buFont typeface="Monotype Sorts" pitchFamily="2" charset="2"/>
              <a:buChar char="n"/>
              <a:defRPr kumimoji="1" sz="2600">
                <a:solidFill>
                  <a:srgbClr val="336699"/>
                </a:solidFill>
                <a:latin typeface="Arial" charset="0"/>
              </a:defRPr>
            </a:lvl6pPr>
            <a:lvl7pPr marL="2971800" indent="-228600" algn="just" eaLnBrk="0" fontAlgn="base" hangingPunct="0">
              <a:spcBef>
                <a:spcPct val="20000"/>
              </a:spcBef>
              <a:spcAft>
                <a:spcPct val="0"/>
              </a:spcAft>
              <a:buClr>
                <a:schemeClr val="hlink"/>
              </a:buClr>
              <a:buSzPct val="50000"/>
              <a:buFont typeface="Monotype Sorts" pitchFamily="2" charset="2"/>
              <a:buChar char="n"/>
              <a:defRPr kumimoji="1" sz="2600">
                <a:solidFill>
                  <a:srgbClr val="336699"/>
                </a:solidFill>
                <a:latin typeface="Arial" charset="0"/>
              </a:defRPr>
            </a:lvl7pPr>
            <a:lvl8pPr marL="3429000" indent="-228600" algn="just" eaLnBrk="0" fontAlgn="base" hangingPunct="0">
              <a:spcBef>
                <a:spcPct val="20000"/>
              </a:spcBef>
              <a:spcAft>
                <a:spcPct val="0"/>
              </a:spcAft>
              <a:buClr>
                <a:schemeClr val="hlink"/>
              </a:buClr>
              <a:buSzPct val="50000"/>
              <a:buFont typeface="Monotype Sorts" pitchFamily="2" charset="2"/>
              <a:buChar char="n"/>
              <a:defRPr kumimoji="1" sz="2600">
                <a:solidFill>
                  <a:srgbClr val="336699"/>
                </a:solidFill>
                <a:latin typeface="Arial" charset="0"/>
              </a:defRPr>
            </a:lvl8pPr>
            <a:lvl9pPr marL="3886200" indent="-228600" algn="just" eaLnBrk="0" fontAlgn="base" hangingPunct="0">
              <a:spcBef>
                <a:spcPct val="20000"/>
              </a:spcBef>
              <a:spcAft>
                <a:spcPct val="0"/>
              </a:spcAft>
              <a:buClr>
                <a:schemeClr val="hlink"/>
              </a:buClr>
              <a:buSzPct val="50000"/>
              <a:buFont typeface="Monotype Sorts" pitchFamily="2" charset="2"/>
              <a:buChar char="n"/>
              <a:defRPr kumimoji="1" sz="2600">
                <a:solidFill>
                  <a:srgbClr val="336699"/>
                </a:solidFill>
                <a:latin typeface="Arial" charset="0"/>
              </a:defRPr>
            </a:lvl9pPr>
          </a:lstStyle>
          <a:p>
            <a:fld id="{65DBD2DB-3CFD-4B43-AF2A-B8664A0C7D5D}" type="slidenum">
              <a:rPr lang="ar-SA" altLang="en-US" sz="1400" smtClean="0">
                <a:solidFill>
                  <a:schemeClr val="hlink"/>
                </a:solidFill>
              </a:rPr>
              <a:pPr/>
              <a:t>10</a:t>
            </a:fld>
            <a:endParaRPr lang="en-US" altLang="en-US" sz="1400" smtClean="0">
              <a:solidFill>
                <a:schemeClr val="hlink"/>
              </a:solidFill>
            </a:endParaRPr>
          </a:p>
        </p:txBody>
      </p:sp>
      <p:sp>
        <p:nvSpPr>
          <p:cNvPr id="54274" name="Rectangle 2"/>
          <p:cNvSpPr>
            <a:spLocks noGrp="1" noChangeArrowheads="1"/>
          </p:cNvSpPr>
          <p:nvPr>
            <p:ph type="title"/>
          </p:nvPr>
        </p:nvSpPr>
        <p:spPr>
          <a:xfrm>
            <a:off x="1357313" y="-285750"/>
            <a:ext cx="7219950" cy="1885950"/>
          </a:xfrm>
        </p:spPr>
        <p:txBody>
          <a:bodyPr/>
          <a:lstStyle/>
          <a:p>
            <a:pPr algn="ctr"/>
            <a:r>
              <a:rPr lang="en-US" altLang="ar-SA" sz="3800" dirty="0" smtClean="0">
                <a:latin typeface="Tahoma" pitchFamily="34" charset="0"/>
                <a:cs typeface="Tahoma (Arabic)" pitchFamily="42" charset="-78"/>
              </a:rPr>
              <a:t> Situational Leadership</a:t>
            </a:r>
            <a:endParaRPr lang="en-US" altLang="ar-SA" dirty="0" smtClean="0"/>
          </a:p>
        </p:txBody>
      </p:sp>
      <p:pic>
        <p:nvPicPr>
          <p:cNvPr id="54275" name="Picture 3" descr="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285875" y="1219200"/>
            <a:ext cx="6248400" cy="5500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352150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528" fill="hold" grpId="0" nodeType="clickEffect">
                                  <p:stCondLst>
                                    <p:cond delay="0"/>
                                  </p:stCondLst>
                                  <p:childTnLst>
                                    <p:set>
                                      <p:cBhvr>
                                        <p:cTn id="6" dur="1" fill="hold">
                                          <p:stCondLst>
                                            <p:cond delay="0"/>
                                          </p:stCondLst>
                                        </p:cTn>
                                        <p:tgtEl>
                                          <p:spTgt spid="54274"/>
                                        </p:tgtEl>
                                        <p:attrNameLst>
                                          <p:attrName>style.visibility</p:attrName>
                                        </p:attrNameLst>
                                      </p:cBhvr>
                                      <p:to>
                                        <p:strVal val="visible"/>
                                      </p:to>
                                    </p:set>
                                    <p:anim calcmode="lin" valueType="num">
                                      <p:cBhvr>
                                        <p:cTn id="7" dur="500" fill="hold"/>
                                        <p:tgtEl>
                                          <p:spTgt spid="54274"/>
                                        </p:tgtEl>
                                        <p:attrNameLst>
                                          <p:attrName>ppt_w</p:attrName>
                                        </p:attrNameLst>
                                      </p:cBhvr>
                                      <p:tavLst>
                                        <p:tav tm="0">
                                          <p:val>
                                            <p:fltVal val="0"/>
                                          </p:val>
                                        </p:tav>
                                        <p:tav tm="100000">
                                          <p:val>
                                            <p:strVal val="#ppt_w"/>
                                          </p:val>
                                        </p:tav>
                                      </p:tavLst>
                                    </p:anim>
                                    <p:anim calcmode="lin" valueType="num">
                                      <p:cBhvr>
                                        <p:cTn id="8" dur="500" fill="hold"/>
                                        <p:tgtEl>
                                          <p:spTgt spid="54274"/>
                                        </p:tgtEl>
                                        <p:attrNameLst>
                                          <p:attrName>ppt_h</p:attrName>
                                        </p:attrNameLst>
                                      </p:cBhvr>
                                      <p:tavLst>
                                        <p:tav tm="0">
                                          <p:val>
                                            <p:fltVal val="0"/>
                                          </p:val>
                                        </p:tav>
                                        <p:tav tm="100000">
                                          <p:val>
                                            <p:strVal val="#ppt_h"/>
                                          </p:val>
                                        </p:tav>
                                      </p:tavLst>
                                    </p:anim>
                                    <p:anim calcmode="lin" valueType="num">
                                      <p:cBhvr>
                                        <p:cTn id="9" dur="500" fill="hold"/>
                                        <p:tgtEl>
                                          <p:spTgt spid="54274"/>
                                        </p:tgtEl>
                                        <p:attrNameLst>
                                          <p:attrName>ppt_x</p:attrName>
                                        </p:attrNameLst>
                                      </p:cBhvr>
                                      <p:tavLst>
                                        <p:tav tm="0">
                                          <p:val>
                                            <p:fltVal val="0.5"/>
                                          </p:val>
                                        </p:tav>
                                        <p:tav tm="100000">
                                          <p:val>
                                            <p:strVal val="#ppt_x"/>
                                          </p:val>
                                        </p:tav>
                                      </p:tavLst>
                                    </p:anim>
                                    <p:anim calcmode="lin" valueType="num">
                                      <p:cBhvr>
                                        <p:cTn id="10" dur="500" fill="hold"/>
                                        <p:tgtEl>
                                          <p:spTgt spid="54274"/>
                                        </p:tgtEl>
                                        <p:attrNameLst>
                                          <p:attrName>ppt_y</p:attrName>
                                        </p:attrNameLst>
                                      </p:cBhvr>
                                      <p:tavLst>
                                        <p:tav tm="0">
                                          <p:val>
                                            <p:fltVal val="0.5"/>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2" presetClass="entr" presetSubtype="12" fill="hold" nodeType="clickEffect">
                                  <p:stCondLst>
                                    <p:cond delay="0"/>
                                  </p:stCondLst>
                                  <p:childTnLst>
                                    <p:set>
                                      <p:cBhvr>
                                        <p:cTn id="14" dur="1" fill="hold">
                                          <p:stCondLst>
                                            <p:cond delay="0"/>
                                          </p:stCondLst>
                                        </p:cTn>
                                        <p:tgtEl>
                                          <p:spTgt spid="54275"/>
                                        </p:tgtEl>
                                        <p:attrNameLst>
                                          <p:attrName>style.visibility</p:attrName>
                                        </p:attrNameLst>
                                      </p:cBhvr>
                                      <p:to>
                                        <p:strVal val="visible"/>
                                      </p:to>
                                    </p:set>
                                    <p:anim calcmode="lin" valueType="num">
                                      <p:cBhvr additive="base">
                                        <p:cTn id="15" dur="500" fill="hold"/>
                                        <p:tgtEl>
                                          <p:spTgt spid="54275"/>
                                        </p:tgtEl>
                                        <p:attrNameLst>
                                          <p:attrName>ppt_x</p:attrName>
                                        </p:attrNameLst>
                                      </p:cBhvr>
                                      <p:tavLst>
                                        <p:tav tm="0">
                                          <p:val>
                                            <p:strVal val="0-#ppt_w/2"/>
                                          </p:val>
                                        </p:tav>
                                        <p:tav tm="100000">
                                          <p:val>
                                            <p:strVal val="#ppt_x"/>
                                          </p:val>
                                        </p:tav>
                                      </p:tavLst>
                                    </p:anim>
                                    <p:anim calcmode="lin" valueType="num">
                                      <p:cBhvr additive="base">
                                        <p:cTn id="16" dur="500" fill="hold"/>
                                        <p:tgtEl>
                                          <p:spTgt spid="5427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274" grpId="0"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98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600">
                <a:solidFill>
                  <a:srgbClr val="336699"/>
                </a:solidFill>
                <a:latin typeface="Arial" charset="0"/>
              </a:defRPr>
            </a:lvl1pPr>
            <a:lvl2pPr marL="742950" indent="-285750">
              <a:defRPr kumimoji="1" sz="2600">
                <a:solidFill>
                  <a:srgbClr val="336699"/>
                </a:solidFill>
                <a:latin typeface="Arial" charset="0"/>
              </a:defRPr>
            </a:lvl2pPr>
            <a:lvl3pPr marL="1143000" indent="-228600">
              <a:defRPr kumimoji="1" sz="2600">
                <a:solidFill>
                  <a:srgbClr val="336699"/>
                </a:solidFill>
                <a:latin typeface="Arial" charset="0"/>
              </a:defRPr>
            </a:lvl3pPr>
            <a:lvl4pPr marL="1600200" indent="-228600">
              <a:defRPr kumimoji="1" sz="2600">
                <a:solidFill>
                  <a:srgbClr val="336699"/>
                </a:solidFill>
                <a:latin typeface="Arial" charset="0"/>
              </a:defRPr>
            </a:lvl4pPr>
            <a:lvl5pPr marL="2057400" indent="-228600">
              <a:defRPr kumimoji="1" sz="2600">
                <a:solidFill>
                  <a:srgbClr val="336699"/>
                </a:solidFill>
                <a:latin typeface="Arial" charset="0"/>
              </a:defRPr>
            </a:lvl5pPr>
            <a:lvl6pPr marL="2514600" indent="-228600" algn="just" eaLnBrk="0" fontAlgn="base" hangingPunct="0">
              <a:spcBef>
                <a:spcPct val="20000"/>
              </a:spcBef>
              <a:spcAft>
                <a:spcPct val="0"/>
              </a:spcAft>
              <a:buClr>
                <a:schemeClr val="hlink"/>
              </a:buClr>
              <a:buSzPct val="50000"/>
              <a:buFont typeface="Monotype Sorts" pitchFamily="2" charset="2"/>
              <a:buChar char="n"/>
              <a:defRPr kumimoji="1" sz="2600">
                <a:solidFill>
                  <a:srgbClr val="336699"/>
                </a:solidFill>
                <a:latin typeface="Arial" charset="0"/>
              </a:defRPr>
            </a:lvl6pPr>
            <a:lvl7pPr marL="2971800" indent="-228600" algn="just" eaLnBrk="0" fontAlgn="base" hangingPunct="0">
              <a:spcBef>
                <a:spcPct val="20000"/>
              </a:spcBef>
              <a:spcAft>
                <a:spcPct val="0"/>
              </a:spcAft>
              <a:buClr>
                <a:schemeClr val="hlink"/>
              </a:buClr>
              <a:buSzPct val="50000"/>
              <a:buFont typeface="Monotype Sorts" pitchFamily="2" charset="2"/>
              <a:buChar char="n"/>
              <a:defRPr kumimoji="1" sz="2600">
                <a:solidFill>
                  <a:srgbClr val="336699"/>
                </a:solidFill>
                <a:latin typeface="Arial" charset="0"/>
              </a:defRPr>
            </a:lvl7pPr>
            <a:lvl8pPr marL="3429000" indent="-228600" algn="just" eaLnBrk="0" fontAlgn="base" hangingPunct="0">
              <a:spcBef>
                <a:spcPct val="20000"/>
              </a:spcBef>
              <a:spcAft>
                <a:spcPct val="0"/>
              </a:spcAft>
              <a:buClr>
                <a:schemeClr val="hlink"/>
              </a:buClr>
              <a:buSzPct val="50000"/>
              <a:buFont typeface="Monotype Sorts" pitchFamily="2" charset="2"/>
              <a:buChar char="n"/>
              <a:defRPr kumimoji="1" sz="2600">
                <a:solidFill>
                  <a:srgbClr val="336699"/>
                </a:solidFill>
                <a:latin typeface="Arial" charset="0"/>
              </a:defRPr>
            </a:lvl8pPr>
            <a:lvl9pPr marL="3886200" indent="-228600" algn="just" eaLnBrk="0" fontAlgn="base" hangingPunct="0">
              <a:spcBef>
                <a:spcPct val="20000"/>
              </a:spcBef>
              <a:spcAft>
                <a:spcPct val="0"/>
              </a:spcAft>
              <a:buClr>
                <a:schemeClr val="hlink"/>
              </a:buClr>
              <a:buSzPct val="50000"/>
              <a:buFont typeface="Monotype Sorts" pitchFamily="2" charset="2"/>
              <a:buChar char="n"/>
              <a:defRPr kumimoji="1" sz="2600">
                <a:solidFill>
                  <a:srgbClr val="336699"/>
                </a:solidFill>
                <a:latin typeface="Arial" charset="0"/>
              </a:defRPr>
            </a:lvl9pPr>
          </a:lstStyle>
          <a:p>
            <a:fld id="{5423441C-5C54-4B8F-9786-88DB55FE0E19}" type="slidenum">
              <a:rPr lang="ar-SA" altLang="en-US" sz="1400" smtClean="0">
                <a:solidFill>
                  <a:schemeClr val="hlink"/>
                </a:solidFill>
              </a:rPr>
              <a:pPr/>
              <a:t>11</a:t>
            </a:fld>
            <a:endParaRPr lang="en-US" altLang="en-US" sz="1400" smtClean="0">
              <a:solidFill>
                <a:schemeClr val="hlink"/>
              </a:solidFill>
            </a:endParaRPr>
          </a:p>
        </p:txBody>
      </p:sp>
      <p:sp>
        <p:nvSpPr>
          <p:cNvPr id="58371" name="Rectangle 3"/>
          <p:cNvSpPr>
            <a:spLocks noGrp="1" noChangeArrowheads="1"/>
          </p:cNvSpPr>
          <p:nvPr>
            <p:ph type="body" idx="1"/>
          </p:nvPr>
        </p:nvSpPr>
        <p:spPr>
          <a:xfrm>
            <a:off x="0" y="762000"/>
            <a:ext cx="8915400" cy="5105400"/>
          </a:xfrm>
        </p:spPr>
        <p:txBody>
          <a:bodyPr/>
          <a:lstStyle/>
          <a:p>
            <a:pPr algn="ctr">
              <a:buFont typeface="Monotype Sorts" pitchFamily="2" charset="2"/>
              <a:buNone/>
            </a:pPr>
            <a:r>
              <a:rPr lang="en-US" altLang="ar-SA" sz="3600" b="1" i="1" dirty="0" smtClean="0">
                <a:latin typeface="Comic Sans MS" pitchFamily="66" charset="0"/>
              </a:rPr>
              <a:t>SITUATIONAL LEADERSHIP IS NOT</a:t>
            </a:r>
          </a:p>
          <a:p>
            <a:pPr algn="ctr">
              <a:buFont typeface="Monotype Sorts" pitchFamily="2" charset="2"/>
              <a:buNone/>
            </a:pPr>
            <a:r>
              <a:rPr lang="en-US" altLang="ar-SA" sz="3600" b="1" i="1" dirty="0" smtClean="0">
                <a:latin typeface="Comic Sans MS" pitchFamily="66" charset="0"/>
              </a:rPr>
              <a:t> </a:t>
            </a:r>
          </a:p>
          <a:p>
            <a:pPr algn="ctr">
              <a:buFont typeface="Monotype Sorts" pitchFamily="2" charset="2"/>
              <a:buNone/>
            </a:pPr>
            <a:r>
              <a:rPr lang="en-US" altLang="ar-SA" sz="3600" b="1" i="1" dirty="0" smtClean="0">
                <a:latin typeface="Comic Sans MS" pitchFamily="66" charset="0"/>
              </a:rPr>
              <a:t>SOMETHING YOU DO TO PEOPLE</a:t>
            </a:r>
          </a:p>
          <a:p>
            <a:pPr algn="ctr">
              <a:buFont typeface="Monotype Sorts" pitchFamily="2" charset="2"/>
              <a:buNone/>
            </a:pPr>
            <a:r>
              <a:rPr lang="en-US" altLang="ar-SA" sz="3600" b="1" i="1" dirty="0" smtClean="0">
                <a:latin typeface="Comic Sans MS" pitchFamily="66" charset="0"/>
              </a:rPr>
              <a:t> </a:t>
            </a:r>
          </a:p>
          <a:p>
            <a:pPr algn="ctr">
              <a:buFont typeface="Monotype Sorts" pitchFamily="2" charset="2"/>
              <a:buNone/>
            </a:pPr>
            <a:r>
              <a:rPr lang="en-US" altLang="ar-SA" sz="3600" b="1" i="1" dirty="0" smtClean="0">
                <a:latin typeface="Comic Sans MS" pitchFamily="66" charset="0"/>
              </a:rPr>
              <a:t>BUT </a:t>
            </a:r>
          </a:p>
          <a:p>
            <a:pPr algn="ctr">
              <a:buFont typeface="Monotype Sorts" pitchFamily="2" charset="2"/>
              <a:buNone/>
            </a:pPr>
            <a:endParaRPr lang="en-US" altLang="ar-SA" sz="3600" b="1" i="1" dirty="0" smtClean="0">
              <a:latin typeface="Comic Sans MS" pitchFamily="66" charset="0"/>
            </a:endParaRPr>
          </a:p>
          <a:p>
            <a:pPr algn="ctr">
              <a:buFont typeface="Monotype Sorts" pitchFamily="2" charset="2"/>
              <a:buNone/>
            </a:pPr>
            <a:r>
              <a:rPr lang="en-US" altLang="ar-SA" sz="3600" b="1" i="1" dirty="0" smtClean="0">
                <a:latin typeface="Comic Sans MS" pitchFamily="66" charset="0"/>
              </a:rPr>
              <a:t>SOMETHING YOU DO WITH PEOPLE</a:t>
            </a:r>
            <a:endParaRPr lang="en-US" altLang="en-US" sz="3600" b="1" i="1" dirty="0" smtClean="0">
              <a:latin typeface="Comic Sans MS" pitchFamily="66" charset="0"/>
            </a:endParaRPr>
          </a:p>
        </p:txBody>
      </p:sp>
    </p:spTree>
    <p:extLst>
      <p:ext uri="{BB962C8B-B14F-4D97-AF65-F5344CB8AC3E}">
        <p14:creationId xmlns:p14="http://schemas.microsoft.com/office/powerpoint/2010/main" val="353666615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528" fill="hold" grpId="0" nodeType="clickEffect">
                                  <p:stCondLst>
                                    <p:cond delay="0"/>
                                  </p:stCondLst>
                                  <p:childTnLst>
                                    <p:set>
                                      <p:cBhvr>
                                        <p:cTn id="6" dur="1" fill="hold">
                                          <p:stCondLst>
                                            <p:cond delay="0"/>
                                          </p:stCondLst>
                                        </p:cTn>
                                        <p:tgtEl>
                                          <p:spTgt spid="58371">
                                            <p:txEl>
                                              <p:pRg st="0" end="0"/>
                                            </p:txEl>
                                          </p:spTgt>
                                        </p:tgtEl>
                                        <p:attrNameLst>
                                          <p:attrName>style.visibility</p:attrName>
                                        </p:attrNameLst>
                                      </p:cBhvr>
                                      <p:to>
                                        <p:strVal val="visible"/>
                                      </p:to>
                                    </p:set>
                                    <p:anim calcmode="lin" valueType="num">
                                      <p:cBhvr>
                                        <p:cTn id="7" dur="500" fill="hold"/>
                                        <p:tgtEl>
                                          <p:spTgt spid="58371">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8371">
                                            <p:txEl>
                                              <p:pRg st="0" end="0"/>
                                            </p:txEl>
                                          </p:spTgt>
                                        </p:tgtEl>
                                        <p:attrNameLst>
                                          <p:attrName>ppt_h</p:attrName>
                                        </p:attrNameLst>
                                      </p:cBhvr>
                                      <p:tavLst>
                                        <p:tav tm="0">
                                          <p:val>
                                            <p:fltVal val="0"/>
                                          </p:val>
                                        </p:tav>
                                        <p:tav tm="100000">
                                          <p:val>
                                            <p:strVal val="#ppt_h"/>
                                          </p:val>
                                        </p:tav>
                                      </p:tavLst>
                                    </p:anim>
                                    <p:anim calcmode="lin" valueType="num">
                                      <p:cBhvr>
                                        <p:cTn id="9" dur="500" fill="hold"/>
                                        <p:tgtEl>
                                          <p:spTgt spid="58371">
                                            <p:txEl>
                                              <p:pRg st="0" end="0"/>
                                            </p:txEl>
                                          </p:spTgt>
                                        </p:tgtEl>
                                        <p:attrNameLst>
                                          <p:attrName>ppt_x</p:attrName>
                                        </p:attrNameLst>
                                      </p:cBhvr>
                                      <p:tavLst>
                                        <p:tav tm="0">
                                          <p:val>
                                            <p:fltVal val="0.5"/>
                                          </p:val>
                                        </p:tav>
                                        <p:tav tm="100000">
                                          <p:val>
                                            <p:strVal val="#ppt_x"/>
                                          </p:val>
                                        </p:tav>
                                      </p:tavLst>
                                    </p:anim>
                                    <p:anim calcmode="lin" valueType="num">
                                      <p:cBhvr>
                                        <p:cTn id="10" dur="500" fill="hold"/>
                                        <p:tgtEl>
                                          <p:spTgt spid="58371">
                                            <p:txEl>
                                              <p:pRg st="0" end="0"/>
                                            </p:txEl>
                                          </p:spTgt>
                                        </p:tgtEl>
                                        <p:attrNameLst>
                                          <p:attrName>ppt_y</p:attrName>
                                        </p:attrNameLst>
                                      </p:cBhvr>
                                      <p:tavLst>
                                        <p:tav tm="0">
                                          <p:val>
                                            <p:fltVal val="0.5"/>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23" presetClass="entr" presetSubtype="528" fill="hold" grpId="0" nodeType="clickEffect">
                                  <p:stCondLst>
                                    <p:cond delay="0"/>
                                  </p:stCondLst>
                                  <p:childTnLst>
                                    <p:set>
                                      <p:cBhvr>
                                        <p:cTn id="14" dur="1" fill="hold">
                                          <p:stCondLst>
                                            <p:cond delay="0"/>
                                          </p:stCondLst>
                                        </p:cTn>
                                        <p:tgtEl>
                                          <p:spTgt spid="58371">
                                            <p:txEl>
                                              <p:pRg st="1" end="1"/>
                                            </p:txEl>
                                          </p:spTgt>
                                        </p:tgtEl>
                                        <p:attrNameLst>
                                          <p:attrName>style.visibility</p:attrName>
                                        </p:attrNameLst>
                                      </p:cBhvr>
                                      <p:to>
                                        <p:strVal val="visible"/>
                                      </p:to>
                                    </p:set>
                                    <p:anim calcmode="lin" valueType="num">
                                      <p:cBhvr>
                                        <p:cTn id="15" dur="500" fill="hold"/>
                                        <p:tgtEl>
                                          <p:spTgt spid="58371">
                                            <p:txEl>
                                              <p:pRg st="1" end="1"/>
                                            </p:txEl>
                                          </p:spTgt>
                                        </p:tgtEl>
                                        <p:attrNameLst>
                                          <p:attrName>ppt_w</p:attrName>
                                        </p:attrNameLst>
                                      </p:cBhvr>
                                      <p:tavLst>
                                        <p:tav tm="0">
                                          <p:val>
                                            <p:fltVal val="0"/>
                                          </p:val>
                                        </p:tav>
                                        <p:tav tm="100000">
                                          <p:val>
                                            <p:strVal val="#ppt_w"/>
                                          </p:val>
                                        </p:tav>
                                      </p:tavLst>
                                    </p:anim>
                                    <p:anim calcmode="lin" valueType="num">
                                      <p:cBhvr>
                                        <p:cTn id="16" dur="500" fill="hold"/>
                                        <p:tgtEl>
                                          <p:spTgt spid="58371">
                                            <p:txEl>
                                              <p:pRg st="1" end="1"/>
                                            </p:txEl>
                                          </p:spTgt>
                                        </p:tgtEl>
                                        <p:attrNameLst>
                                          <p:attrName>ppt_h</p:attrName>
                                        </p:attrNameLst>
                                      </p:cBhvr>
                                      <p:tavLst>
                                        <p:tav tm="0">
                                          <p:val>
                                            <p:fltVal val="0"/>
                                          </p:val>
                                        </p:tav>
                                        <p:tav tm="100000">
                                          <p:val>
                                            <p:strVal val="#ppt_h"/>
                                          </p:val>
                                        </p:tav>
                                      </p:tavLst>
                                    </p:anim>
                                    <p:anim calcmode="lin" valueType="num">
                                      <p:cBhvr>
                                        <p:cTn id="17" dur="500" fill="hold"/>
                                        <p:tgtEl>
                                          <p:spTgt spid="58371">
                                            <p:txEl>
                                              <p:pRg st="1" end="1"/>
                                            </p:txEl>
                                          </p:spTgt>
                                        </p:tgtEl>
                                        <p:attrNameLst>
                                          <p:attrName>ppt_x</p:attrName>
                                        </p:attrNameLst>
                                      </p:cBhvr>
                                      <p:tavLst>
                                        <p:tav tm="0">
                                          <p:val>
                                            <p:fltVal val="0.5"/>
                                          </p:val>
                                        </p:tav>
                                        <p:tav tm="100000">
                                          <p:val>
                                            <p:strVal val="#ppt_x"/>
                                          </p:val>
                                        </p:tav>
                                      </p:tavLst>
                                    </p:anim>
                                    <p:anim calcmode="lin" valueType="num">
                                      <p:cBhvr>
                                        <p:cTn id="18" dur="500" fill="hold"/>
                                        <p:tgtEl>
                                          <p:spTgt spid="58371">
                                            <p:txEl>
                                              <p:pRg st="1" end="1"/>
                                            </p:txEl>
                                          </p:spTgt>
                                        </p:tgtEl>
                                        <p:attrNameLst>
                                          <p:attrName>ppt_y</p:attrName>
                                        </p:attrNameLst>
                                      </p:cBhvr>
                                      <p:tavLst>
                                        <p:tav tm="0">
                                          <p:val>
                                            <p:fltVal val="0.5"/>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23" presetClass="entr" presetSubtype="528" fill="hold" grpId="0" nodeType="clickEffect">
                                  <p:stCondLst>
                                    <p:cond delay="0"/>
                                  </p:stCondLst>
                                  <p:childTnLst>
                                    <p:set>
                                      <p:cBhvr>
                                        <p:cTn id="22" dur="1" fill="hold">
                                          <p:stCondLst>
                                            <p:cond delay="0"/>
                                          </p:stCondLst>
                                        </p:cTn>
                                        <p:tgtEl>
                                          <p:spTgt spid="58371">
                                            <p:txEl>
                                              <p:pRg st="2" end="2"/>
                                            </p:txEl>
                                          </p:spTgt>
                                        </p:tgtEl>
                                        <p:attrNameLst>
                                          <p:attrName>style.visibility</p:attrName>
                                        </p:attrNameLst>
                                      </p:cBhvr>
                                      <p:to>
                                        <p:strVal val="visible"/>
                                      </p:to>
                                    </p:set>
                                    <p:anim calcmode="lin" valueType="num">
                                      <p:cBhvr>
                                        <p:cTn id="23" dur="500" fill="hold"/>
                                        <p:tgtEl>
                                          <p:spTgt spid="58371">
                                            <p:txEl>
                                              <p:pRg st="2" end="2"/>
                                            </p:txEl>
                                          </p:spTgt>
                                        </p:tgtEl>
                                        <p:attrNameLst>
                                          <p:attrName>ppt_w</p:attrName>
                                        </p:attrNameLst>
                                      </p:cBhvr>
                                      <p:tavLst>
                                        <p:tav tm="0">
                                          <p:val>
                                            <p:fltVal val="0"/>
                                          </p:val>
                                        </p:tav>
                                        <p:tav tm="100000">
                                          <p:val>
                                            <p:strVal val="#ppt_w"/>
                                          </p:val>
                                        </p:tav>
                                      </p:tavLst>
                                    </p:anim>
                                    <p:anim calcmode="lin" valueType="num">
                                      <p:cBhvr>
                                        <p:cTn id="24" dur="500" fill="hold"/>
                                        <p:tgtEl>
                                          <p:spTgt spid="58371">
                                            <p:txEl>
                                              <p:pRg st="2" end="2"/>
                                            </p:txEl>
                                          </p:spTgt>
                                        </p:tgtEl>
                                        <p:attrNameLst>
                                          <p:attrName>ppt_h</p:attrName>
                                        </p:attrNameLst>
                                      </p:cBhvr>
                                      <p:tavLst>
                                        <p:tav tm="0">
                                          <p:val>
                                            <p:fltVal val="0"/>
                                          </p:val>
                                        </p:tav>
                                        <p:tav tm="100000">
                                          <p:val>
                                            <p:strVal val="#ppt_h"/>
                                          </p:val>
                                        </p:tav>
                                      </p:tavLst>
                                    </p:anim>
                                    <p:anim calcmode="lin" valueType="num">
                                      <p:cBhvr>
                                        <p:cTn id="25" dur="500" fill="hold"/>
                                        <p:tgtEl>
                                          <p:spTgt spid="58371">
                                            <p:txEl>
                                              <p:pRg st="2" end="2"/>
                                            </p:txEl>
                                          </p:spTgt>
                                        </p:tgtEl>
                                        <p:attrNameLst>
                                          <p:attrName>ppt_x</p:attrName>
                                        </p:attrNameLst>
                                      </p:cBhvr>
                                      <p:tavLst>
                                        <p:tav tm="0">
                                          <p:val>
                                            <p:fltVal val="0.5"/>
                                          </p:val>
                                        </p:tav>
                                        <p:tav tm="100000">
                                          <p:val>
                                            <p:strVal val="#ppt_x"/>
                                          </p:val>
                                        </p:tav>
                                      </p:tavLst>
                                    </p:anim>
                                    <p:anim calcmode="lin" valueType="num">
                                      <p:cBhvr>
                                        <p:cTn id="26" dur="500" fill="hold"/>
                                        <p:tgtEl>
                                          <p:spTgt spid="58371">
                                            <p:txEl>
                                              <p:pRg st="2" end="2"/>
                                            </p:txEl>
                                          </p:spTgt>
                                        </p:tgtEl>
                                        <p:attrNameLst>
                                          <p:attrName>ppt_y</p:attrName>
                                        </p:attrNameLst>
                                      </p:cBhvr>
                                      <p:tavLst>
                                        <p:tav tm="0">
                                          <p:val>
                                            <p:fltVal val="0.5"/>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3" presetClass="entr" presetSubtype="528" fill="hold" grpId="0" nodeType="clickEffect">
                                  <p:stCondLst>
                                    <p:cond delay="0"/>
                                  </p:stCondLst>
                                  <p:childTnLst>
                                    <p:set>
                                      <p:cBhvr>
                                        <p:cTn id="30" dur="1" fill="hold">
                                          <p:stCondLst>
                                            <p:cond delay="0"/>
                                          </p:stCondLst>
                                        </p:cTn>
                                        <p:tgtEl>
                                          <p:spTgt spid="58371">
                                            <p:txEl>
                                              <p:pRg st="3" end="3"/>
                                            </p:txEl>
                                          </p:spTgt>
                                        </p:tgtEl>
                                        <p:attrNameLst>
                                          <p:attrName>style.visibility</p:attrName>
                                        </p:attrNameLst>
                                      </p:cBhvr>
                                      <p:to>
                                        <p:strVal val="visible"/>
                                      </p:to>
                                    </p:set>
                                    <p:anim calcmode="lin" valueType="num">
                                      <p:cBhvr>
                                        <p:cTn id="31" dur="500" fill="hold"/>
                                        <p:tgtEl>
                                          <p:spTgt spid="58371">
                                            <p:txEl>
                                              <p:pRg st="3" end="3"/>
                                            </p:txEl>
                                          </p:spTgt>
                                        </p:tgtEl>
                                        <p:attrNameLst>
                                          <p:attrName>ppt_w</p:attrName>
                                        </p:attrNameLst>
                                      </p:cBhvr>
                                      <p:tavLst>
                                        <p:tav tm="0">
                                          <p:val>
                                            <p:fltVal val="0"/>
                                          </p:val>
                                        </p:tav>
                                        <p:tav tm="100000">
                                          <p:val>
                                            <p:strVal val="#ppt_w"/>
                                          </p:val>
                                        </p:tav>
                                      </p:tavLst>
                                    </p:anim>
                                    <p:anim calcmode="lin" valueType="num">
                                      <p:cBhvr>
                                        <p:cTn id="32" dur="500" fill="hold"/>
                                        <p:tgtEl>
                                          <p:spTgt spid="58371">
                                            <p:txEl>
                                              <p:pRg st="3" end="3"/>
                                            </p:txEl>
                                          </p:spTgt>
                                        </p:tgtEl>
                                        <p:attrNameLst>
                                          <p:attrName>ppt_h</p:attrName>
                                        </p:attrNameLst>
                                      </p:cBhvr>
                                      <p:tavLst>
                                        <p:tav tm="0">
                                          <p:val>
                                            <p:fltVal val="0"/>
                                          </p:val>
                                        </p:tav>
                                        <p:tav tm="100000">
                                          <p:val>
                                            <p:strVal val="#ppt_h"/>
                                          </p:val>
                                        </p:tav>
                                      </p:tavLst>
                                    </p:anim>
                                    <p:anim calcmode="lin" valueType="num">
                                      <p:cBhvr>
                                        <p:cTn id="33" dur="500" fill="hold"/>
                                        <p:tgtEl>
                                          <p:spTgt spid="58371">
                                            <p:txEl>
                                              <p:pRg st="3" end="3"/>
                                            </p:txEl>
                                          </p:spTgt>
                                        </p:tgtEl>
                                        <p:attrNameLst>
                                          <p:attrName>ppt_x</p:attrName>
                                        </p:attrNameLst>
                                      </p:cBhvr>
                                      <p:tavLst>
                                        <p:tav tm="0">
                                          <p:val>
                                            <p:fltVal val="0.5"/>
                                          </p:val>
                                        </p:tav>
                                        <p:tav tm="100000">
                                          <p:val>
                                            <p:strVal val="#ppt_x"/>
                                          </p:val>
                                        </p:tav>
                                      </p:tavLst>
                                    </p:anim>
                                    <p:anim calcmode="lin" valueType="num">
                                      <p:cBhvr>
                                        <p:cTn id="34" dur="500" fill="hold"/>
                                        <p:tgtEl>
                                          <p:spTgt spid="58371">
                                            <p:txEl>
                                              <p:pRg st="3" end="3"/>
                                            </p:txEl>
                                          </p:spTgt>
                                        </p:tgtEl>
                                        <p:attrNameLst>
                                          <p:attrName>ppt_y</p:attrName>
                                        </p:attrNameLst>
                                      </p:cBhvr>
                                      <p:tavLst>
                                        <p:tav tm="0">
                                          <p:val>
                                            <p:fltVal val="0.5"/>
                                          </p:val>
                                        </p:tav>
                                        <p:tav tm="100000">
                                          <p:val>
                                            <p:strVal val="#ppt_y"/>
                                          </p:val>
                                        </p:tav>
                                      </p:tavLst>
                                    </p:anim>
                                  </p:childTnLst>
                                </p:cTn>
                              </p:par>
                            </p:childTnLst>
                          </p:cTn>
                        </p:par>
                      </p:childTnLst>
                    </p:cTn>
                  </p:par>
                  <p:par>
                    <p:cTn id="35" fill="hold" nodeType="clickPar">
                      <p:stCondLst>
                        <p:cond delay="indefinite"/>
                      </p:stCondLst>
                      <p:childTnLst>
                        <p:par>
                          <p:cTn id="36" fill="hold" nodeType="withGroup">
                            <p:stCondLst>
                              <p:cond delay="0"/>
                            </p:stCondLst>
                            <p:childTnLst>
                              <p:par>
                                <p:cTn id="37" presetID="23" presetClass="entr" presetSubtype="528" fill="hold" grpId="0" nodeType="clickEffect">
                                  <p:stCondLst>
                                    <p:cond delay="0"/>
                                  </p:stCondLst>
                                  <p:childTnLst>
                                    <p:set>
                                      <p:cBhvr>
                                        <p:cTn id="38" dur="1" fill="hold">
                                          <p:stCondLst>
                                            <p:cond delay="0"/>
                                          </p:stCondLst>
                                        </p:cTn>
                                        <p:tgtEl>
                                          <p:spTgt spid="58371">
                                            <p:txEl>
                                              <p:pRg st="4" end="4"/>
                                            </p:txEl>
                                          </p:spTgt>
                                        </p:tgtEl>
                                        <p:attrNameLst>
                                          <p:attrName>style.visibility</p:attrName>
                                        </p:attrNameLst>
                                      </p:cBhvr>
                                      <p:to>
                                        <p:strVal val="visible"/>
                                      </p:to>
                                    </p:set>
                                    <p:anim calcmode="lin" valueType="num">
                                      <p:cBhvr>
                                        <p:cTn id="39" dur="500" fill="hold"/>
                                        <p:tgtEl>
                                          <p:spTgt spid="58371">
                                            <p:txEl>
                                              <p:pRg st="4" end="4"/>
                                            </p:txEl>
                                          </p:spTgt>
                                        </p:tgtEl>
                                        <p:attrNameLst>
                                          <p:attrName>ppt_w</p:attrName>
                                        </p:attrNameLst>
                                      </p:cBhvr>
                                      <p:tavLst>
                                        <p:tav tm="0">
                                          <p:val>
                                            <p:fltVal val="0"/>
                                          </p:val>
                                        </p:tav>
                                        <p:tav tm="100000">
                                          <p:val>
                                            <p:strVal val="#ppt_w"/>
                                          </p:val>
                                        </p:tav>
                                      </p:tavLst>
                                    </p:anim>
                                    <p:anim calcmode="lin" valueType="num">
                                      <p:cBhvr>
                                        <p:cTn id="40" dur="500" fill="hold"/>
                                        <p:tgtEl>
                                          <p:spTgt spid="58371">
                                            <p:txEl>
                                              <p:pRg st="4" end="4"/>
                                            </p:txEl>
                                          </p:spTgt>
                                        </p:tgtEl>
                                        <p:attrNameLst>
                                          <p:attrName>ppt_h</p:attrName>
                                        </p:attrNameLst>
                                      </p:cBhvr>
                                      <p:tavLst>
                                        <p:tav tm="0">
                                          <p:val>
                                            <p:fltVal val="0"/>
                                          </p:val>
                                        </p:tav>
                                        <p:tav tm="100000">
                                          <p:val>
                                            <p:strVal val="#ppt_h"/>
                                          </p:val>
                                        </p:tav>
                                      </p:tavLst>
                                    </p:anim>
                                    <p:anim calcmode="lin" valueType="num">
                                      <p:cBhvr>
                                        <p:cTn id="41" dur="500" fill="hold"/>
                                        <p:tgtEl>
                                          <p:spTgt spid="58371">
                                            <p:txEl>
                                              <p:pRg st="4" end="4"/>
                                            </p:txEl>
                                          </p:spTgt>
                                        </p:tgtEl>
                                        <p:attrNameLst>
                                          <p:attrName>ppt_x</p:attrName>
                                        </p:attrNameLst>
                                      </p:cBhvr>
                                      <p:tavLst>
                                        <p:tav tm="0">
                                          <p:val>
                                            <p:fltVal val="0.5"/>
                                          </p:val>
                                        </p:tav>
                                        <p:tav tm="100000">
                                          <p:val>
                                            <p:strVal val="#ppt_x"/>
                                          </p:val>
                                        </p:tav>
                                      </p:tavLst>
                                    </p:anim>
                                    <p:anim calcmode="lin" valueType="num">
                                      <p:cBhvr>
                                        <p:cTn id="42" dur="500" fill="hold"/>
                                        <p:tgtEl>
                                          <p:spTgt spid="58371">
                                            <p:txEl>
                                              <p:pRg st="4" end="4"/>
                                            </p:txEl>
                                          </p:spTgt>
                                        </p:tgtEl>
                                        <p:attrNameLst>
                                          <p:attrName>ppt_y</p:attrName>
                                        </p:attrNameLst>
                                      </p:cBhvr>
                                      <p:tavLst>
                                        <p:tav tm="0">
                                          <p:val>
                                            <p:fltVal val="0.5"/>
                                          </p:val>
                                        </p:tav>
                                        <p:tav tm="100000">
                                          <p:val>
                                            <p:strVal val="#ppt_y"/>
                                          </p:val>
                                        </p:tav>
                                      </p:tavLst>
                                    </p:anim>
                                  </p:childTnLst>
                                </p:cTn>
                              </p:par>
                            </p:childTnLst>
                          </p:cTn>
                        </p:par>
                      </p:childTnLst>
                    </p:cTn>
                  </p:par>
                  <p:par>
                    <p:cTn id="43" fill="hold" nodeType="clickPar">
                      <p:stCondLst>
                        <p:cond delay="indefinite"/>
                      </p:stCondLst>
                      <p:childTnLst>
                        <p:par>
                          <p:cTn id="44" fill="hold" nodeType="withGroup">
                            <p:stCondLst>
                              <p:cond delay="0"/>
                            </p:stCondLst>
                            <p:childTnLst>
                              <p:par>
                                <p:cTn id="45" presetID="23" presetClass="entr" presetSubtype="528" fill="hold" grpId="0" nodeType="clickEffect">
                                  <p:stCondLst>
                                    <p:cond delay="0"/>
                                  </p:stCondLst>
                                  <p:childTnLst>
                                    <p:set>
                                      <p:cBhvr>
                                        <p:cTn id="46" dur="1" fill="hold">
                                          <p:stCondLst>
                                            <p:cond delay="0"/>
                                          </p:stCondLst>
                                        </p:cTn>
                                        <p:tgtEl>
                                          <p:spTgt spid="58371">
                                            <p:txEl>
                                              <p:pRg st="6" end="6"/>
                                            </p:txEl>
                                          </p:spTgt>
                                        </p:tgtEl>
                                        <p:attrNameLst>
                                          <p:attrName>style.visibility</p:attrName>
                                        </p:attrNameLst>
                                      </p:cBhvr>
                                      <p:to>
                                        <p:strVal val="visible"/>
                                      </p:to>
                                    </p:set>
                                    <p:anim calcmode="lin" valueType="num">
                                      <p:cBhvr>
                                        <p:cTn id="47" dur="500" fill="hold"/>
                                        <p:tgtEl>
                                          <p:spTgt spid="58371">
                                            <p:txEl>
                                              <p:pRg st="6" end="6"/>
                                            </p:txEl>
                                          </p:spTgt>
                                        </p:tgtEl>
                                        <p:attrNameLst>
                                          <p:attrName>ppt_w</p:attrName>
                                        </p:attrNameLst>
                                      </p:cBhvr>
                                      <p:tavLst>
                                        <p:tav tm="0">
                                          <p:val>
                                            <p:fltVal val="0"/>
                                          </p:val>
                                        </p:tav>
                                        <p:tav tm="100000">
                                          <p:val>
                                            <p:strVal val="#ppt_w"/>
                                          </p:val>
                                        </p:tav>
                                      </p:tavLst>
                                    </p:anim>
                                    <p:anim calcmode="lin" valueType="num">
                                      <p:cBhvr>
                                        <p:cTn id="48" dur="500" fill="hold"/>
                                        <p:tgtEl>
                                          <p:spTgt spid="58371">
                                            <p:txEl>
                                              <p:pRg st="6" end="6"/>
                                            </p:txEl>
                                          </p:spTgt>
                                        </p:tgtEl>
                                        <p:attrNameLst>
                                          <p:attrName>ppt_h</p:attrName>
                                        </p:attrNameLst>
                                      </p:cBhvr>
                                      <p:tavLst>
                                        <p:tav tm="0">
                                          <p:val>
                                            <p:fltVal val="0"/>
                                          </p:val>
                                        </p:tav>
                                        <p:tav tm="100000">
                                          <p:val>
                                            <p:strVal val="#ppt_h"/>
                                          </p:val>
                                        </p:tav>
                                      </p:tavLst>
                                    </p:anim>
                                    <p:anim calcmode="lin" valueType="num">
                                      <p:cBhvr>
                                        <p:cTn id="49" dur="500" fill="hold"/>
                                        <p:tgtEl>
                                          <p:spTgt spid="58371">
                                            <p:txEl>
                                              <p:pRg st="6" end="6"/>
                                            </p:txEl>
                                          </p:spTgt>
                                        </p:tgtEl>
                                        <p:attrNameLst>
                                          <p:attrName>ppt_x</p:attrName>
                                        </p:attrNameLst>
                                      </p:cBhvr>
                                      <p:tavLst>
                                        <p:tav tm="0">
                                          <p:val>
                                            <p:fltVal val="0.5"/>
                                          </p:val>
                                        </p:tav>
                                        <p:tav tm="100000">
                                          <p:val>
                                            <p:strVal val="#ppt_x"/>
                                          </p:val>
                                        </p:tav>
                                      </p:tavLst>
                                    </p:anim>
                                    <p:anim calcmode="lin" valueType="num">
                                      <p:cBhvr>
                                        <p:cTn id="50" dur="500" fill="hold"/>
                                        <p:tgtEl>
                                          <p:spTgt spid="58371">
                                            <p:txEl>
                                              <p:pRg st="6" end="6"/>
                                            </p:txEl>
                                          </p:spTgt>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371" grpId="0" build="p"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5800" y="514350"/>
            <a:ext cx="7848600" cy="5886450"/>
          </a:xfrm>
          <a:prstGeom prst="rect">
            <a:avLst/>
          </a:prstGeom>
        </p:spPr>
      </p:pic>
    </p:spTree>
    <p:extLst>
      <p:ext uri="{BB962C8B-B14F-4D97-AF65-F5344CB8AC3E}">
        <p14:creationId xmlns:p14="http://schemas.microsoft.com/office/powerpoint/2010/main" val="7563964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Strategic/Tactical Thinking</a:t>
            </a:r>
            <a:endParaRPr lang="en-US" dirty="0"/>
          </a:p>
        </p:txBody>
      </p:sp>
      <p:sp>
        <p:nvSpPr>
          <p:cNvPr id="3" name="Content Placeholder 2"/>
          <p:cNvSpPr>
            <a:spLocks noGrp="1"/>
          </p:cNvSpPr>
          <p:nvPr>
            <p:ph idx="1"/>
          </p:nvPr>
        </p:nvSpPr>
        <p:spPr/>
        <p:txBody>
          <a:bodyPr/>
          <a:lstStyle/>
          <a:p>
            <a:r>
              <a:rPr lang="en-US" dirty="0" smtClean="0"/>
              <a:t>Strategic thinking critical for long term organizational success</a:t>
            </a:r>
          </a:p>
          <a:p>
            <a:r>
              <a:rPr lang="en-US" dirty="0" smtClean="0"/>
              <a:t>Strategic thinking is for ALL leaders </a:t>
            </a:r>
          </a:p>
          <a:p>
            <a:r>
              <a:rPr lang="en-US" dirty="0" smtClean="0"/>
              <a:t>As a CMIO, you must think BOTH tactically and strategically</a:t>
            </a:r>
          </a:p>
          <a:p>
            <a:r>
              <a:rPr lang="en-US" dirty="0" smtClean="0"/>
              <a:t>Thinking </a:t>
            </a:r>
            <a:r>
              <a:rPr lang="en-US" dirty="0" smtClean="0">
                <a:sym typeface="Wingdings" pitchFamily="2" charset="2"/>
              </a:rPr>
              <a:t> Planning and Execution</a:t>
            </a:r>
          </a:p>
          <a:p>
            <a:r>
              <a:rPr lang="en-US" dirty="0" smtClean="0">
                <a:sym typeface="Wingdings" pitchFamily="2" charset="2"/>
              </a:rPr>
              <a:t>Should be evidence-based</a:t>
            </a:r>
          </a:p>
          <a:p>
            <a:r>
              <a:rPr lang="en-US" dirty="0" smtClean="0">
                <a:sym typeface="Wingdings" pitchFamily="2" charset="2"/>
              </a:rPr>
              <a:t>Avoid “magical” thinking</a:t>
            </a:r>
            <a:endParaRPr lang="en-US" dirty="0"/>
          </a:p>
        </p:txBody>
      </p:sp>
    </p:spTree>
    <p:extLst>
      <p:ext uri="{BB962C8B-B14F-4D97-AF65-F5344CB8AC3E}">
        <p14:creationId xmlns:p14="http://schemas.microsoft.com/office/powerpoint/2010/main" val="159683290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Tactical-only Thinking</a:t>
            </a:r>
            <a:endParaRPr lang="en-US" dirty="0"/>
          </a:p>
        </p:txBody>
      </p:sp>
      <p:sp>
        <p:nvSpPr>
          <p:cNvPr id="3" name="Content Placeholder 2"/>
          <p:cNvSpPr>
            <a:spLocks noGrp="1"/>
          </p:cNvSpPr>
          <p:nvPr>
            <p:ph idx="1"/>
          </p:nvPr>
        </p:nvSpPr>
        <p:spPr/>
        <p:txBody>
          <a:bodyPr/>
          <a:lstStyle/>
          <a:p>
            <a:r>
              <a:rPr lang="en-US" dirty="0" smtClean="0"/>
              <a:t>Focused on the short term</a:t>
            </a:r>
          </a:p>
          <a:p>
            <a:r>
              <a:rPr lang="en-US" dirty="0" smtClean="0"/>
              <a:t>Task-oriented…how do I get the job done?</a:t>
            </a:r>
          </a:p>
          <a:p>
            <a:r>
              <a:rPr lang="en-US" dirty="0" smtClean="0"/>
              <a:t>Rarely thinks beyond the fiscal year</a:t>
            </a:r>
          </a:p>
          <a:p>
            <a:r>
              <a:rPr lang="en-US" dirty="0" smtClean="0"/>
              <a:t>Often deals with “mission </a:t>
            </a:r>
            <a:r>
              <a:rPr lang="en-US" dirty="0" err="1" smtClean="0"/>
              <a:t>criticals</a:t>
            </a:r>
            <a:r>
              <a:rPr lang="en-US" dirty="0" smtClean="0"/>
              <a:t>”</a:t>
            </a:r>
          </a:p>
          <a:p>
            <a:r>
              <a:rPr lang="en-US" dirty="0" smtClean="0"/>
              <a:t>Exclusive tactical-thinking will not consider the long term effects of decisions</a:t>
            </a:r>
          </a:p>
          <a:p>
            <a:endParaRPr lang="en-US" dirty="0"/>
          </a:p>
        </p:txBody>
      </p:sp>
    </p:spTree>
    <p:extLst>
      <p:ext uri="{BB962C8B-B14F-4D97-AF65-F5344CB8AC3E}">
        <p14:creationId xmlns:p14="http://schemas.microsoft.com/office/powerpoint/2010/main" val="305151896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CMIO Thinking </a:t>
            </a:r>
            <a:endParaRPr lang="en-US" dirty="0"/>
          </a:p>
        </p:txBody>
      </p:sp>
      <p:sp>
        <p:nvSpPr>
          <p:cNvPr id="3" name="Content Placeholder 2"/>
          <p:cNvSpPr>
            <a:spLocks noGrp="1"/>
          </p:cNvSpPr>
          <p:nvPr>
            <p:ph idx="1"/>
          </p:nvPr>
        </p:nvSpPr>
        <p:spPr/>
        <p:txBody>
          <a:bodyPr/>
          <a:lstStyle/>
          <a:p>
            <a:r>
              <a:rPr lang="en-US" dirty="0" smtClean="0"/>
              <a:t>Should incorporate both tactical and strategic thinking</a:t>
            </a:r>
          </a:p>
          <a:p>
            <a:r>
              <a:rPr lang="en-US" dirty="0" smtClean="0"/>
              <a:t>ROI hard to estimate at times, but need to try with strategic thinking</a:t>
            </a:r>
          </a:p>
          <a:p>
            <a:r>
              <a:rPr lang="en-US" dirty="0" smtClean="0"/>
              <a:t>Need to consider decisions made now with effects 3-5 years from now</a:t>
            </a:r>
          </a:p>
          <a:p>
            <a:r>
              <a:rPr lang="en-US" dirty="0" smtClean="0"/>
              <a:t>All Health IT decisions should be based on strategic thinking</a:t>
            </a:r>
            <a:endParaRPr lang="en-US" dirty="0"/>
          </a:p>
        </p:txBody>
      </p:sp>
    </p:spTree>
    <p:extLst>
      <p:ext uri="{BB962C8B-B14F-4D97-AF65-F5344CB8AC3E}">
        <p14:creationId xmlns:p14="http://schemas.microsoft.com/office/powerpoint/2010/main" val="358285046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71600" y="514594"/>
            <a:ext cx="6547502" cy="5962406"/>
          </a:xfrm>
          <a:prstGeom prst="rect">
            <a:avLst/>
          </a:prstGeom>
        </p:spPr>
      </p:pic>
    </p:spTree>
    <p:extLst>
      <p:ext uri="{BB962C8B-B14F-4D97-AF65-F5344CB8AC3E}">
        <p14:creationId xmlns:p14="http://schemas.microsoft.com/office/powerpoint/2010/main" val="26043064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Focus </a:t>
            </a:r>
            <a:r>
              <a:rPr lang="en-US" dirty="0" err="1" smtClean="0"/>
              <a:t>vs</a:t>
            </a:r>
            <a:r>
              <a:rPr lang="en-US" dirty="0" smtClean="0"/>
              <a:t> Clinical Focus</a:t>
            </a:r>
            <a:endParaRPr lang="en-US" dirty="0"/>
          </a:p>
        </p:txBody>
      </p:sp>
      <p:sp>
        <p:nvSpPr>
          <p:cNvPr id="3" name="Content Placeholder 2"/>
          <p:cNvSpPr>
            <a:spLocks noGrp="1"/>
          </p:cNvSpPr>
          <p:nvPr>
            <p:ph idx="1"/>
          </p:nvPr>
        </p:nvSpPr>
        <p:spPr/>
        <p:txBody>
          <a:bodyPr/>
          <a:lstStyle/>
          <a:p>
            <a:r>
              <a:rPr lang="en-US" dirty="0" smtClean="0"/>
              <a:t>Do not become enamored of and blinded by the data</a:t>
            </a:r>
          </a:p>
          <a:p>
            <a:r>
              <a:rPr lang="en-US" dirty="0" smtClean="0"/>
              <a:t>Data is only as important as its ability to improve patient care and outcomes</a:t>
            </a:r>
          </a:p>
          <a:p>
            <a:r>
              <a:rPr lang="en-US" dirty="0" smtClean="0"/>
              <a:t>Give people the type and amount of data to achieve their goals</a:t>
            </a:r>
          </a:p>
          <a:p>
            <a:r>
              <a:rPr lang="en-US" dirty="0" smtClean="0"/>
              <a:t>Focus both in internal, clinical/fiscal goals and external reporting requirements </a:t>
            </a:r>
            <a:endParaRPr lang="en-US" dirty="0"/>
          </a:p>
        </p:txBody>
      </p:sp>
    </p:spTree>
    <p:extLst>
      <p:ext uri="{BB962C8B-B14F-4D97-AF65-F5344CB8AC3E}">
        <p14:creationId xmlns:p14="http://schemas.microsoft.com/office/powerpoint/2010/main" val="365035232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Making Decisions</a:t>
            </a:r>
            <a:endParaRPr lang="en-US" dirty="0"/>
          </a:p>
        </p:txBody>
      </p:sp>
      <p:sp>
        <p:nvSpPr>
          <p:cNvPr id="3" name="Content Placeholder 2"/>
          <p:cNvSpPr>
            <a:spLocks noGrp="1"/>
          </p:cNvSpPr>
          <p:nvPr>
            <p:ph idx="1"/>
          </p:nvPr>
        </p:nvSpPr>
        <p:spPr/>
        <p:txBody>
          <a:bodyPr/>
          <a:lstStyle/>
          <a:p>
            <a:r>
              <a:rPr lang="en-US" dirty="0" smtClean="0"/>
              <a:t>Many factors and influences involved </a:t>
            </a:r>
          </a:p>
          <a:p>
            <a:r>
              <a:rPr lang="en-US" dirty="0" smtClean="0"/>
              <a:t>Remember…tactical/strategic thinking</a:t>
            </a:r>
          </a:p>
          <a:p>
            <a:r>
              <a:rPr lang="en-US" dirty="0" smtClean="0"/>
              <a:t>Use the available evidence</a:t>
            </a:r>
          </a:p>
          <a:p>
            <a:r>
              <a:rPr lang="en-US" dirty="0" smtClean="0"/>
              <a:t>Estimate short-/long-term ROI</a:t>
            </a:r>
          </a:p>
          <a:p>
            <a:r>
              <a:rPr lang="en-US" dirty="0" smtClean="0"/>
              <a:t>Remember the clinical goals…improved clinical outcomes </a:t>
            </a:r>
            <a:r>
              <a:rPr lang="en-US" u="sng" dirty="0" smtClean="0"/>
              <a:t>usually</a:t>
            </a:r>
            <a:r>
              <a:rPr lang="en-US" dirty="0" smtClean="0"/>
              <a:t> means improved fiscal outcomes</a:t>
            </a:r>
          </a:p>
          <a:p>
            <a:r>
              <a:rPr lang="en-US" dirty="0" smtClean="0"/>
              <a:t>Collaboration and consultation helpful</a:t>
            </a:r>
            <a:endParaRPr lang="en-US" dirty="0"/>
          </a:p>
        </p:txBody>
      </p:sp>
    </p:spTree>
    <p:extLst>
      <p:ext uri="{BB962C8B-B14F-4D97-AF65-F5344CB8AC3E}">
        <p14:creationId xmlns:p14="http://schemas.microsoft.com/office/powerpoint/2010/main" val="381436004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Closing Thoughts</a:t>
            </a:r>
            <a:endParaRPr lang="en-US" dirty="0"/>
          </a:p>
        </p:txBody>
      </p:sp>
      <p:sp>
        <p:nvSpPr>
          <p:cNvPr id="3" name="Content Placeholder 2"/>
          <p:cNvSpPr>
            <a:spLocks noGrp="1"/>
          </p:cNvSpPr>
          <p:nvPr>
            <p:ph idx="1"/>
          </p:nvPr>
        </p:nvSpPr>
        <p:spPr/>
        <p:txBody>
          <a:bodyPr/>
          <a:lstStyle/>
          <a:p>
            <a:r>
              <a:rPr lang="en-US" dirty="0" smtClean="0"/>
              <a:t>You are now a leader, but you still have to manage projects/tasks</a:t>
            </a:r>
          </a:p>
          <a:p>
            <a:r>
              <a:rPr lang="en-US" dirty="0" smtClean="0"/>
              <a:t>Think tactically and strategically…at the same time</a:t>
            </a:r>
          </a:p>
          <a:p>
            <a:r>
              <a:rPr lang="en-US" dirty="0" smtClean="0"/>
              <a:t>Clinical focus, data &amp; evidence driven</a:t>
            </a:r>
          </a:p>
          <a:p>
            <a:r>
              <a:rPr lang="en-US" dirty="0" smtClean="0"/>
              <a:t>Know the culture; collaborate</a:t>
            </a:r>
          </a:p>
          <a:p>
            <a:r>
              <a:rPr lang="en-US" dirty="0" smtClean="0"/>
              <a:t>Earn respect by respecting others</a:t>
            </a:r>
          </a:p>
          <a:p>
            <a:r>
              <a:rPr lang="en-US" dirty="0" smtClean="0"/>
              <a:t>Common sense is not that common</a:t>
            </a:r>
            <a:endParaRPr lang="en-US" dirty="0"/>
          </a:p>
        </p:txBody>
      </p:sp>
    </p:spTree>
    <p:extLst>
      <p:ext uri="{BB962C8B-B14F-4D97-AF65-F5344CB8AC3E}">
        <p14:creationId xmlns:p14="http://schemas.microsoft.com/office/powerpoint/2010/main" val="151989216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Objectives</a:t>
            </a:r>
            <a:endParaRPr lang="en-US" dirty="0"/>
          </a:p>
        </p:txBody>
      </p:sp>
      <p:sp>
        <p:nvSpPr>
          <p:cNvPr id="3" name="Content Placeholder 2"/>
          <p:cNvSpPr>
            <a:spLocks noGrp="1"/>
          </p:cNvSpPr>
          <p:nvPr>
            <p:ph idx="1"/>
          </p:nvPr>
        </p:nvSpPr>
        <p:spPr/>
        <p:txBody>
          <a:bodyPr/>
          <a:lstStyle/>
          <a:p>
            <a:r>
              <a:rPr lang="en-US" dirty="0" smtClean="0"/>
              <a:t>Practical </a:t>
            </a:r>
            <a:r>
              <a:rPr lang="en-US" dirty="0"/>
              <a:t>tips on leading other physicians and working with C-Suite </a:t>
            </a:r>
            <a:r>
              <a:rPr lang="en-US" dirty="0" smtClean="0"/>
              <a:t>Executives </a:t>
            </a:r>
          </a:p>
          <a:p>
            <a:r>
              <a:rPr lang="en-US" dirty="0" smtClean="0"/>
              <a:t>Understand </a:t>
            </a:r>
            <a:r>
              <a:rPr lang="en-US" dirty="0"/>
              <a:t>the differences in management and </a:t>
            </a:r>
            <a:r>
              <a:rPr lang="en-US" dirty="0" smtClean="0"/>
              <a:t>leadership </a:t>
            </a:r>
          </a:p>
          <a:p>
            <a:r>
              <a:rPr lang="en-US" dirty="0" smtClean="0"/>
              <a:t>Learn about the skills </a:t>
            </a:r>
            <a:r>
              <a:rPr lang="en-US" dirty="0"/>
              <a:t>necessary to thrive in a leadership </a:t>
            </a:r>
            <a:r>
              <a:rPr lang="en-US" dirty="0" smtClean="0"/>
              <a:t>role</a:t>
            </a:r>
          </a:p>
          <a:p>
            <a:r>
              <a:rPr lang="en-US" dirty="0" smtClean="0"/>
              <a:t>Learn about strategic/tactical versus tactical only thinking </a:t>
            </a:r>
            <a:endParaRPr lang="en-US" dirty="0"/>
          </a:p>
        </p:txBody>
      </p:sp>
    </p:spTree>
    <p:extLst>
      <p:ext uri="{BB962C8B-B14F-4D97-AF65-F5344CB8AC3E}">
        <p14:creationId xmlns:p14="http://schemas.microsoft.com/office/powerpoint/2010/main" val="177468107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772150" y="4572000"/>
            <a:ext cx="3219450" cy="2137715"/>
          </a:xfrm>
          <a:prstGeom prst="rect">
            <a:avLst/>
          </a:prstGeom>
          <a:ln>
            <a:noFill/>
          </a:ln>
          <a:effectLst>
            <a:softEdge rad="112500"/>
          </a:effectLst>
        </p:spPr>
      </p:pic>
      <p:sp>
        <p:nvSpPr>
          <p:cNvPr id="2" name="Title 1"/>
          <p:cNvSpPr>
            <a:spLocks noGrp="1"/>
          </p:cNvSpPr>
          <p:nvPr>
            <p:ph type="title"/>
          </p:nvPr>
        </p:nvSpPr>
        <p:spPr/>
        <p:txBody>
          <a:bodyPr/>
          <a:lstStyle/>
          <a:p>
            <a:r>
              <a:rPr lang="en-US" dirty="0" smtClean="0"/>
              <a:t>Questions</a:t>
            </a:r>
            <a:endParaRPr lang="en-US" dirty="0"/>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41650" y="3048000"/>
            <a:ext cx="3054350" cy="2038249"/>
          </a:xfrm>
          <a:prstGeom prst="rect">
            <a:avLst/>
          </a:prstGeom>
          <a:ln>
            <a:noFill/>
          </a:ln>
          <a:effectLst>
            <a:softEdge rad="112500"/>
          </a:effectLst>
        </p:spPr>
      </p:pic>
      <p:pic>
        <p:nvPicPr>
          <p:cNvPr id="7" name="Content Placeholder 6"/>
          <p:cNvPicPr>
            <a:picLocks noGrp="1" noChangeAspect="1"/>
          </p:cNvPicPr>
          <p:nvPr>
            <p:ph idx="1"/>
          </p:nvPr>
        </p:nvPicPr>
        <p:blipFill>
          <a:blip r:embed="rId4" cstate="print">
            <a:extLst>
              <a:ext uri="{28A0092B-C50C-407E-A947-70E740481C1C}">
                <a14:useLocalDpi xmlns:a14="http://schemas.microsoft.com/office/drawing/2010/main" val="0"/>
              </a:ext>
            </a:extLst>
          </a:blip>
          <a:stretch>
            <a:fillRect/>
          </a:stretch>
        </p:blipFill>
        <p:spPr>
          <a:xfrm>
            <a:off x="152400" y="1524000"/>
            <a:ext cx="3099149" cy="2055717"/>
          </a:xfrm>
          <a:prstGeom prst="rect">
            <a:avLst/>
          </a:prstGeom>
          <a:ln>
            <a:noFill/>
          </a:ln>
          <a:effectLst>
            <a:softEdge rad="112500"/>
          </a:effectLst>
        </p:spPr>
      </p:pic>
    </p:spTree>
    <p:extLst>
      <p:ext uri="{BB962C8B-B14F-4D97-AF65-F5344CB8AC3E}">
        <p14:creationId xmlns:p14="http://schemas.microsoft.com/office/powerpoint/2010/main" val="368374661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Leading Clinical End Users</a:t>
            </a:r>
            <a:endParaRPr lang="en-US" dirty="0"/>
          </a:p>
        </p:txBody>
      </p:sp>
      <p:sp>
        <p:nvSpPr>
          <p:cNvPr id="3" name="Content Placeholder 2"/>
          <p:cNvSpPr>
            <a:spLocks noGrp="1"/>
          </p:cNvSpPr>
          <p:nvPr>
            <p:ph idx="1"/>
          </p:nvPr>
        </p:nvSpPr>
        <p:spPr/>
        <p:txBody>
          <a:bodyPr/>
          <a:lstStyle/>
          <a:p>
            <a:r>
              <a:rPr lang="en-US" dirty="0" smtClean="0"/>
              <a:t>It is not just about physicians</a:t>
            </a:r>
          </a:p>
          <a:p>
            <a:r>
              <a:rPr lang="en-US" dirty="0" smtClean="0"/>
              <a:t>Need allies and clinical champions</a:t>
            </a:r>
          </a:p>
          <a:p>
            <a:r>
              <a:rPr lang="en-US" dirty="0" smtClean="0"/>
              <a:t>Be a clinician first – lead by example</a:t>
            </a:r>
          </a:p>
          <a:p>
            <a:r>
              <a:rPr lang="en-US" dirty="0" smtClean="0"/>
              <a:t>Never lose patience</a:t>
            </a:r>
          </a:p>
          <a:p>
            <a:r>
              <a:rPr lang="en-US" dirty="0" smtClean="0"/>
              <a:t>Focus on the patients and clinical outcomes, not productivity</a:t>
            </a:r>
          </a:p>
          <a:p>
            <a:r>
              <a:rPr lang="en-US" dirty="0" smtClean="0"/>
              <a:t>You are there to help them use the tools better; never be the enforcer</a:t>
            </a:r>
            <a:endParaRPr lang="en-US" dirty="0"/>
          </a:p>
        </p:txBody>
      </p:sp>
    </p:spTree>
    <p:extLst>
      <p:ext uri="{BB962C8B-B14F-4D97-AF65-F5344CB8AC3E}">
        <p14:creationId xmlns:p14="http://schemas.microsoft.com/office/powerpoint/2010/main" val="266130976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Working with the C-Suite</a:t>
            </a:r>
            <a:endParaRPr lang="en-US" dirty="0"/>
          </a:p>
        </p:txBody>
      </p:sp>
      <p:sp>
        <p:nvSpPr>
          <p:cNvPr id="3" name="Content Placeholder 2"/>
          <p:cNvSpPr>
            <a:spLocks noGrp="1"/>
          </p:cNvSpPr>
          <p:nvPr>
            <p:ph idx="1"/>
          </p:nvPr>
        </p:nvSpPr>
        <p:spPr/>
        <p:txBody>
          <a:bodyPr/>
          <a:lstStyle/>
          <a:p>
            <a:r>
              <a:rPr lang="en-US" dirty="0" smtClean="0"/>
              <a:t>Ensure your boss understands your job</a:t>
            </a:r>
          </a:p>
          <a:p>
            <a:r>
              <a:rPr lang="en-US" dirty="0" smtClean="0"/>
              <a:t>Get clear expectations from the C-Suite</a:t>
            </a:r>
          </a:p>
          <a:p>
            <a:r>
              <a:rPr lang="en-US" dirty="0" smtClean="0"/>
              <a:t>Be honest, but never say “no”</a:t>
            </a:r>
          </a:p>
          <a:p>
            <a:r>
              <a:rPr lang="en-US" dirty="0" smtClean="0"/>
              <a:t>Get the C-Suite to provide priorities</a:t>
            </a:r>
          </a:p>
          <a:p>
            <a:r>
              <a:rPr lang="en-US" dirty="0" smtClean="0"/>
              <a:t>Communicate often, but not excessively</a:t>
            </a:r>
          </a:p>
          <a:p>
            <a:r>
              <a:rPr lang="en-US" dirty="0" smtClean="0"/>
              <a:t>Identify potential/real problems early</a:t>
            </a:r>
          </a:p>
          <a:p>
            <a:r>
              <a:rPr lang="en-US" dirty="0" smtClean="0"/>
              <a:t>Reassess goals and objectives yearly</a:t>
            </a:r>
          </a:p>
          <a:p>
            <a:r>
              <a:rPr lang="en-US" dirty="0" smtClean="0"/>
              <a:t>Focus on patient care and quality</a:t>
            </a:r>
            <a:endParaRPr lang="en-US" dirty="0"/>
          </a:p>
        </p:txBody>
      </p:sp>
    </p:spTree>
    <p:extLst>
      <p:ext uri="{BB962C8B-B14F-4D97-AF65-F5344CB8AC3E}">
        <p14:creationId xmlns:p14="http://schemas.microsoft.com/office/powerpoint/2010/main" val="169142994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6400" y="234188"/>
            <a:ext cx="5796264" cy="6395212"/>
          </a:xfrm>
          <a:prstGeom prst="rect">
            <a:avLst/>
          </a:prstGeom>
        </p:spPr>
      </p:pic>
    </p:spTree>
    <p:extLst>
      <p:ext uri="{BB962C8B-B14F-4D97-AF65-F5344CB8AC3E}">
        <p14:creationId xmlns:p14="http://schemas.microsoft.com/office/powerpoint/2010/main" val="36567532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Leadership</a:t>
            </a:r>
            <a:endParaRPr lang="en-US" dirty="0"/>
          </a:p>
        </p:txBody>
      </p:sp>
      <p:sp>
        <p:nvSpPr>
          <p:cNvPr id="3" name="Content Placeholder 2"/>
          <p:cNvSpPr>
            <a:spLocks noGrp="1"/>
          </p:cNvSpPr>
          <p:nvPr>
            <p:ph idx="1"/>
          </p:nvPr>
        </p:nvSpPr>
        <p:spPr>
          <a:xfrm>
            <a:off x="457200" y="1600200"/>
            <a:ext cx="7620000" cy="4724400"/>
          </a:xfrm>
        </p:spPr>
        <p:txBody>
          <a:bodyPr>
            <a:normAutofit lnSpcReduction="10000"/>
          </a:bodyPr>
          <a:lstStyle/>
          <a:p>
            <a:r>
              <a:rPr lang="en-US" dirty="0" smtClean="0"/>
              <a:t>Healthcare leadership more complex</a:t>
            </a:r>
          </a:p>
          <a:p>
            <a:r>
              <a:rPr lang="en-US" dirty="0" smtClean="0"/>
              <a:t>CMIO’s cross over leadership groups</a:t>
            </a:r>
          </a:p>
          <a:p>
            <a:r>
              <a:rPr lang="en-US" dirty="0" smtClean="0"/>
              <a:t>Several responsibilities as a leader</a:t>
            </a:r>
          </a:p>
          <a:p>
            <a:pPr lvl="1"/>
            <a:r>
              <a:rPr lang="en-US" dirty="0" smtClean="0"/>
              <a:t>Serve as cross-cutting matrix resource</a:t>
            </a:r>
          </a:p>
          <a:p>
            <a:pPr lvl="1"/>
            <a:r>
              <a:rPr lang="en-US" dirty="0" smtClean="0"/>
              <a:t>Must partner with others </a:t>
            </a:r>
          </a:p>
          <a:p>
            <a:pPr lvl="1"/>
            <a:r>
              <a:rPr lang="en-US" dirty="0" smtClean="0"/>
              <a:t>Must provide vision and strategy while executing tactically</a:t>
            </a:r>
          </a:p>
          <a:p>
            <a:pPr lvl="1"/>
            <a:r>
              <a:rPr lang="en-US" dirty="0" smtClean="0"/>
              <a:t>Must provide innovation, while focusing on safety, security, outcomes, income and balance</a:t>
            </a:r>
            <a:endParaRPr lang="en-US" dirty="0"/>
          </a:p>
        </p:txBody>
      </p:sp>
    </p:spTree>
    <p:extLst>
      <p:ext uri="{BB962C8B-B14F-4D97-AF65-F5344CB8AC3E}">
        <p14:creationId xmlns:p14="http://schemas.microsoft.com/office/powerpoint/2010/main" val="70553277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Management</a:t>
            </a:r>
            <a:endParaRPr lang="en-US" dirty="0"/>
          </a:p>
        </p:txBody>
      </p:sp>
      <p:sp>
        <p:nvSpPr>
          <p:cNvPr id="3" name="Content Placeholder 2"/>
          <p:cNvSpPr>
            <a:spLocks noGrp="1"/>
          </p:cNvSpPr>
          <p:nvPr>
            <p:ph idx="1"/>
          </p:nvPr>
        </p:nvSpPr>
        <p:spPr/>
        <p:txBody>
          <a:bodyPr/>
          <a:lstStyle/>
          <a:p>
            <a:r>
              <a:rPr lang="en-US" dirty="0" smtClean="0"/>
              <a:t>Normally </a:t>
            </a:r>
            <a:r>
              <a:rPr lang="en-US" dirty="0"/>
              <a:t>focuses on work and </a:t>
            </a:r>
            <a:r>
              <a:rPr lang="en-US" dirty="0" smtClean="0"/>
              <a:t>tasks</a:t>
            </a:r>
          </a:p>
          <a:p>
            <a:r>
              <a:rPr lang="en-US" dirty="0" smtClean="0"/>
              <a:t>Helps organization produce </a:t>
            </a:r>
            <a:r>
              <a:rPr lang="en-US" dirty="0"/>
              <a:t>products and services as </a:t>
            </a:r>
            <a:r>
              <a:rPr lang="en-US" dirty="0" smtClean="0"/>
              <a:t>promised</a:t>
            </a:r>
          </a:p>
          <a:p>
            <a:r>
              <a:rPr lang="en-US" dirty="0" smtClean="0"/>
              <a:t>Most CMIO’s have management experience</a:t>
            </a:r>
          </a:p>
          <a:p>
            <a:r>
              <a:rPr lang="en-US" dirty="0" smtClean="0"/>
              <a:t>Good management is very important to quality, safety and consistency</a:t>
            </a:r>
          </a:p>
          <a:p>
            <a:r>
              <a:rPr lang="en-US" dirty="0" smtClean="0"/>
              <a:t>Management ≠ Leadership</a:t>
            </a:r>
            <a:endParaRPr lang="en-US" dirty="0"/>
          </a:p>
        </p:txBody>
      </p:sp>
    </p:spTree>
    <p:extLst>
      <p:ext uri="{BB962C8B-B14F-4D97-AF65-F5344CB8AC3E}">
        <p14:creationId xmlns:p14="http://schemas.microsoft.com/office/powerpoint/2010/main" val="351798927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the difference?</a:t>
            </a:r>
            <a:endParaRPr lang="en-US" dirty="0"/>
          </a:p>
        </p:txBody>
      </p:sp>
      <p:sp>
        <p:nvSpPr>
          <p:cNvPr id="4" name="Text Placeholder 3"/>
          <p:cNvSpPr>
            <a:spLocks noGrp="1"/>
          </p:cNvSpPr>
          <p:nvPr>
            <p:ph type="body" idx="1"/>
          </p:nvPr>
        </p:nvSpPr>
        <p:spPr/>
        <p:txBody>
          <a:bodyPr/>
          <a:lstStyle/>
          <a:p>
            <a:r>
              <a:rPr lang="en-US" dirty="0" smtClean="0"/>
              <a:t>Management focus</a:t>
            </a:r>
            <a:endParaRPr lang="en-US" dirty="0"/>
          </a:p>
        </p:txBody>
      </p:sp>
      <p:sp>
        <p:nvSpPr>
          <p:cNvPr id="6" name="Text Placeholder 5"/>
          <p:cNvSpPr>
            <a:spLocks noGrp="1"/>
          </p:cNvSpPr>
          <p:nvPr>
            <p:ph type="body" sz="half" idx="3"/>
          </p:nvPr>
        </p:nvSpPr>
        <p:spPr/>
        <p:txBody>
          <a:bodyPr/>
          <a:lstStyle/>
          <a:p>
            <a:r>
              <a:rPr lang="en-US" dirty="0" smtClean="0"/>
              <a:t>Leadership focus</a:t>
            </a:r>
            <a:endParaRPr lang="en-US" dirty="0"/>
          </a:p>
        </p:txBody>
      </p:sp>
      <p:sp>
        <p:nvSpPr>
          <p:cNvPr id="5" name="Content Placeholder 4"/>
          <p:cNvSpPr>
            <a:spLocks noGrp="1"/>
          </p:cNvSpPr>
          <p:nvPr>
            <p:ph sz="quarter" idx="2"/>
          </p:nvPr>
        </p:nvSpPr>
        <p:spPr/>
        <p:txBody>
          <a:bodyPr/>
          <a:lstStyle/>
          <a:p>
            <a:r>
              <a:rPr lang="en-US" dirty="0" smtClean="0"/>
              <a:t>Stability</a:t>
            </a:r>
          </a:p>
          <a:p>
            <a:r>
              <a:rPr lang="en-US" dirty="0" smtClean="0"/>
              <a:t>Decision-making</a:t>
            </a:r>
          </a:p>
          <a:p>
            <a:r>
              <a:rPr lang="en-US" dirty="0" smtClean="0"/>
              <a:t>Plans around constraints</a:t>
            </a:r>
          </a:p>
          <a:p>
            <a:r>
              <a:rPr lang="en-US" dirty="0" smtClean="0"/>
              <a:t>Short-term vision</a:t>
            </a:r>
          </a:p>
          <a:p>
            <a:r>
              <a:rPr lang="en-US" dirty="0" smtClean="0"/>
              <a:t>Reactive</a:t>
            </a:r>
          </a:p>
          <a:p>
            <a:r>
              <a:rPr lang="en-US" dirty="0" smtClean="0"/>
              <a:t>Minimizes risk</a:t>
            </a:r>
          </a:p>
          <a:p>
            <a:r>
              <a:rPr lang="en-US" dirty="0" smtClean="0"/>
              <a:t>Keeps status quo</a:t>
            </a:r>
          </a:p>
          <a:p>
            <a:r>
              <a:rPr lang="en-US" dirty="0" smtClean="0"/>
              <a:t>Values results</a:t>
            </a:r>
            <a:endParaRPr lang="en-US" dirty="0"/>
          </a:p>
        </p:txBody>
      </p:sp>
      <p:sp>
        <p:nvSpPr>
          <p:cNvPr id="7" name="Content Placeholder 6"/>
          <p:cNvSpPr>
            <a:spLocks noGrp="1"/>
          </p:cNvSpPr>
          <p:nvPr>
            <p:ph sz="quarter" idx="4"/>
          </p:nvPr>
        </p:nvSpPr>
        <p:spPr/>
        <p:txBody>
          <a:bodyPr/>
          <a:lstStyle/>
          <a:p>
            <a:r>
              <a:rPr lang="en-US" dirty="0" smtClean="0"/>
              <a:t>Change</a:t>
            </a:r>
          </a:p>
          <a:p>
            <a:r>
              <a:rPr lang="en-US" dirty="0" smtClean="0"/>
              <a:t>Facilitates decisions</a:t>
            </a:r>
          </a:p>
          <a:p>
            <a:r>
              <a:rPr lang="en-US" dirty="0" smtClean="0"/>
              <a:t>Sets/leads direction</a:t>
            </a:r>
          </a:p>
          <a:p>
            <a:r>
              <a:rPr lang="en-US" dirty="0" smtClean="0"/>
              <a:t>Long-term vision</a:t>
            </a:r>
          </a:p>
          <a:p>
            <a:r>
              <a:rPr lang="en-US" dirty="0" smtClean="0"/>
              <a:t>Proactive</a:t>
            </a:r>
          </a:p>
          <a:p>
            <a:r>
              <a:rPr lang="en-US" dirty="0" smtClean="0"/>
              <a:t>Takes risk</a:t>
            </a:r>
          </a:p>
          <a:p>
            <a:r>
              <a:rPr lang="en-US" dirty="0" smtClean="0"/>
              <a:t>Challenges status quo</a:t>
            </a:r>
          </a:p>
          <a:p>
            <a:r>
              <a:rPr lang="en-US" dirty="0" smtClean="0"/>
              <a:t>Values achievement</a:t>
            </a:r>
            <a:endParaRPr lang="en-US" dirty="0"/>
          </a:p>
        </p:txBody>
      </p:sp>
    </p:spTree>
    <p:extLst>
      <p:ext uri="{BB962C8B-B14F-4D97-AF65-F5344CB8AC3E}">
        <p14:creationId xmlns:p14="http://schemas.microsoft.com/office/powerpoint/2010/main" val="175876356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Skills for Leadership</a:t>
            </a:r>
            <a:endParaRPr lang="en-US" dirty="0"/>
          </a:p>
        </p:txBody>
      </p:sp>
      <p:sp>
        <p:nvSpPr>
          <p:cNvPr id="3" name="Content Placeholder 2"/>
          <p:cNvSpPr>
            <a:spLocks noGrp="1"/>
          </p:cNvSpPr>
          <p:nvPr>
            <p:ph idx="1"/>
          </p:nvPr>
        </p:nvSpPr>
        <p:spPr/>
        <p:txBody>
          <a:bodyPr/>
          <a:lstStyle/>
          <a:p>
            <a:r>
              <a:rPr lang="en-US" dirty="0" smtClean="0"/>
              <a:t>Build relationships, understand the culture</a:t>
            </a:r>
          </a:p>
          <a:p>
            <a:r>
              <a:rPr lang="en-US" dirty="0" smtClean="0"/>
              <a:t>Always follow, “Do unto others….”</a:t>
            </a:r>
          </a:p>
          <a:p>
            <a:r>
              <a:rPr lang="en-US" dirty="0" smtClean="0"/>
              <a:t>Remember that respect is earned, but give it freely</a:t>
            </a:r>
          </a:p>
          <a:p>
            <a:r>
              <a:rPr lang="en-US" dirty="0" smtClean="0"/>
              <a:t>Apply the style for the situation</a:t>
            </a:r>
          </a:p>
          <a:p>
            <a:r>
              <a:rPr lang="en-US" dirty="0" smtClean="0"/>
              <a:t>Be sincere, honest and patient focused</a:t>
            </a:r>
          </a:p>
          <a:p>
            <a:r>
              <a:rPr lang="en-US" dirty="0" smtClean="0"/>
              <a:t>Try to never have a “bad day”</a:t>
            </a:r>
            <a:endParaRPr lang="en-US" dirty="0"/>
          </a:p>
        </p:txBody>
      </p:sp>
    </p:spTree>
    <p:extLst>
      <p:ext uri="{BB962C8B-B14F-4D97-AF65-F5344CB8AC3E}">
        <p14:creationId xmlns:p14="http://schemas.microsoft.com/office/powerpoint/2010/main" val="1374505326"/>
      </p:ext>
    </p:extLst>
  </p:cSld>
  <p:clrMapOvr>
    <a:masterClrMapping/>
  </p:clrMapOvr>
  <p:timing>
    <p:tnLst>
      <p:par>
        <p:cTn id="1" dur="indefinite" restart="never" nodeType="tmRoot"/>
      </p:par>
    </p:tnLst>
  </p:timing>
</p:sld>
</file>

<file path=ppt/theme/theme1.xml><?xml version="1.0" encoding="utf-8"?>
<a:theme xmlns:a="http://schemas.openxmlformats.org/drawingml/2006/main" name="Technic">
  <a:themeElements>
    <a:clrScheme name="Technic">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echnic">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1618</TotalTime>
  <Words>920</Words>
  <Application>Microsoft Office PowerPoint</Application>
  <PresentationFormat>On-screen Show (4:3)</PresentationFormat>
  <Paragraphs>128</Paragraphs>
  <Slides>20</Slides>
  <Notes>7</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Technic</vt:lpstr>
      <vt:lpstr>CMIO Leadership </vt:lpstr>
      <vt:lpstr>Learning Objectives</vt:lpstr>
      <vt:lpstr>Leading Clinical End Users</vt:lpstr>
      <vt:lpstr>Working with the C-Suite</vt:lpstr>
      <vt:lpstr>PowerPoint Presentation</vt:lpstr>
      <vt:lpstr>Leadership</vt:lpstr>
      <vt:lpstr>Management</vt:lpstr>
      <vt:lpstr>What is the difference?</vt:lpstr>
      <vt:lpstr>Skills for Leadership</vt:lpstr>
      <vt:lpstr> Situational Leadership</vt:lpstr>
      <vt:lpstr>PowerPoint Presentation</vt:lpstr>
      <vt:lpstr>PowerPoint Presentation</vt:lpstr>
      <vt:lpstr>Strategic/Tactical Thinking</vt:lpstr>
      <vt:lpstr>Tactical-only Thinking</vt:lpstr>
      <vt:lpstr>CMIO Thinking </vt:lpstr>
      <vt:lpstr>PowerPoint Presentation</vt:lpstr>
      <vt:lpstr>Data Focus vs Clinical Focus</vt:lpstr>
      <vt:lpstr>Making Decisions</vt:lpstr>
      <vt:lpstr>Closing Thoughts</vt:lpstr>
      <vt:lpstr>Questions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CMIO Leadership</dc:title>
  <dc:creator>Bob Marshall</dc:creator>
  <cp:lastModifiedBy>Bob Marshall</cp:lastModifiedBy>
  <cp:revision>19</cp:revision>
  <dcterms:created xsi:type="dcterms:W3CDTF">2013-06-18T13:42:06Z</dcterms:created>
  <dcterms:modified xsi:type="dcterms:W3CDTF">2013-06-21T20:47:07Z</dcterms:modified>
</cp:coreProperties>
</file>