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24"/>
  </p:notesMasterIdLst>
  <p:handoutMasterIdLst>
    <p:handoutMasterId r:id="rId25"/>
  </p:handoutMasterIdLst>
  <p:sldIdLst>
    <p:sldId id="256" r:id="rId2"/>
    <p:sldId id="514" r:id="rId3"/>
    <p:sldId id="516" r:id="rId4"/>
    <p:sldId id="521" r:id="rId5"/>
    <p:sldId id="522" r:id="rId6"/>
    <p:sldId id="523" r:id="rId7"/>
    <p:sldId id="524" r:id="rId8"/>
    <p:sldId id="529" r:id="rId9"/>
    <p:sldId id="530" r:id="rId10"/>
    <p:sldId id="531" r:id="rId11"/>
    <p:sldId id="517" r:id="rId12"/>
    <p:sldId id="518" r:id="rId13"/>
    <p:sldId id="519" r:id="rId14"/>
    <p:sldId id="520" r:id="rId15"/>
    <p:sldId id="526" r:id="rId16"/>
    <p:sldId id="528" r:id="rId17"/>
    <p:sldId id="532" r:id="rId18"/>
    <p:sldId id="533" r:id="rId19"/>
    <p:sldId id="534" r:id="rId20"/>
    <p:sldId id="535" r:id="rId21"/>
    <p:sldId id="536" r:id="rId22"/>
    <p:sldId id="537" r:id="rId23"/>
  </p:sldIdLst>
  <p:sldSz cx="9601200" cy="7315200"/>
  <p:notesSz cx="7010400" cy="9296400"/>
  <p:defaultTextStyle>
    <a:defPPr>
      <a:defRPr lang="en-US"/>
    </a:defPPr>
    <a:lvl1pPr algn="l" rtl="0" fontAlgn="base">
      <a:spcBef>
        <a:spcPct val="0"/>
      </a:spcBef>
      <a:spcAft>
        <a:spcPct val="0"/>
      </a:spcAft>
      <a:defRPr sz="1900" kern="1200">
        <a:solidFill>
          <a:schemeClr val="tx1"/>
        </a:solidFill>
        <a:latin typeface="Arial" charset="0"/>
        <a:ea typeface="+mn-ea"/>
        <a:cs typeface="+mn-cs"/>
      </a:defRPr>
    </a:lvl1pPr>
    <a:lvl2pPr marL="457159" algn="l" rtl="0" fontAlgn="base">
      <a:spcBef>
        <a:spcPct val="0"/>
      </a:spcBef>
      <a:spcAft>
        <a:spcPct val="0"/>
      </a:spcAft>
      <a:defRPr sz="1900" kern="1200">
        <a:solidFill>
          <a:schemeClr val="tx1"/>
        </a:solidFill>
        <a:latin typeface="Arial" charset="0"/>
        <a:ea typeface="+mn-ea"/>
        <a:cs typeface="+mn-cs"/>
      </a:defRPr>
    </a:lvl2pPr>
    <a:lvl3pPr marL="914319" algn="l" rtl="0" fontAlgn="base">
      <a:spcBef>
        <a:spcPct val="0"/>
      </a:spcBef>
      <a:spcAft>
        <a:spcPct val="0"/>
      </a:spcAft>
      <a:defRPr sz="1900" kern="1200">
        <a:solidFill>
          <a:schemeClr val="tx1"/>
        </a:solidFill>
        <a:latin typeface="Arial" charset="0"/>
        <a:ea typeface="+mn-ea"/>
        <a:cs typeface="+mn-cs"/>
      </a:defRPr>
    </a:lvl3pPr>
    <a:lvl4pPr marL="1371477" algn="l" rtl="0" fontAlgn="base">
      <a:spcBef>
        <a:spcPct val="0"/>
      </a:spcBef>
      <a:spcAft>
        <a:spcPct val="0"/>
      </a:spcAft>
      <a:defRPr sz="1900" kern="1200">
        <a:solidFill>
          <a:schemeClr val="tx1"/>
        </a:solidFill>
        <a:latin typeface="Arial" charset="0"/>
        <a:ea typeface="+mn-ea"/>
        <a:cs typeface="+mn-cs"/>
      </a:defRPr>
    </a:lvl4pPr>
    <a:lvl5pPr marL="1828637" algn="l" rtl="0" fontAlgn="base">
      <a:spcBef>
        <a:spcPct val="0"/>
      </a:spcBef>
      <a:spcAft>
        <a:spcPct val="0"/>
      </a:spcAft>
      <a:defRPr sz="1900" kern="1200">
        <a:solidFill>
          <a:schemeClr val="tx1"/>
        </a:solidFill>
        <a:latin typeface="Arial" charset="0"/>
        <a:ea typeface="+mn-ea"/>
        <a:cs typeface="+mn-cs"/>
      </a:defRPr>
    </a:lvl5pPr>
    <a:lvl6pPr marL="2285796" algn="l" defTabSz="914319" rtl="0" eaLnBrk="1" latinLnBrk="0" hangingPunct="1">
      <a:defRPr sz="1900" kern="1200">
        <a:solidFill>
          <a:schemeClr val="tx1"/>
        </a:solidFill>
        <a:latin typeface="Arial" charset="0"/>
        <a:ea typeface="+mn-ea"/>
        <a:cs typeface="+mn-cs"/>
      </a:defRPr>
    </a:lvl6pPr>
    <a:lvl7pPr marL="2742956" algn="l" defTabSz="914319" rtl="0" eaLnBrk="1" latinLnBrk="0" hangingPunct="1">
      <a:defRPr sz="1900" kern="1200">
        <a:solidFill>
          <a:schemeClr val="tx1"/>
        </a:solidFill>
        <a:latin typeface="Arial" charset="0"/>
        <a:ea typeface="+mn-ea"/>
        <a:cs typeface="+mn-cs"/>
      </a:defRPr>
    </a:lvl7pPr>
    <a:lvl8pPr marL="3200114" algn="l" defTabSz="914319" rtl="0" eaLnBrk="1" latinLnBrk="0" hangingPunct="1">
      <a:defRPr sz="1900" kern="1200">
        <a:solidFill>
          <a:schemeClr val="tx1"/>
        </a:solidFill>
        <a:latin typeface="Arial" charset="0"/>
        <a:ea typeface="+mn-ea"/>
        <a:cs typeface="+mn-cs"/>
      </a:defRPr>
    </a:lvl8pPr>
    <a:lvl9pPr marL="3657274" algn="l" defTabSz="914319" rtl="0" eaLnBrk="1" latinLnBrk="0" hangingPunct="1">
      <a:defRPr sz="19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ulie" initials="JM" lastIdx="64" clrIdx="0"/>
  <p:cmAuthor id="1" name="Shannon Sullivan" initials="SS" lastIdx="29" clrIdx="1"/>
  <p:cmAuthor id="2" name="Lenovo User" initials="LU" lastIdx="4"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7498E"/>
    <a:srgbClr val="FFFF66"/>
    <a:srgbClr val="FF5050"/>
    <a:srgbClr val="16498F"/>
    <a:srgbClr val="CCCCFF"/>
    <a:srgbClr val="ACAEB1"/>
    <a:srgbClr val="E1E1E1"/>
    <a:srgbClr val="8A4A33"/>
    <a:srgbClr val="FF9900"/>
    <a:srgbClr val="DDDDD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79" autoAdjust="0"/>
    <p:restoredTop sz="94454" autoAdjust="0"/>
  </p:normalViewPr>
  <p:slideViewPr>
    <p:cSldViewPr snapToGrid="0">
      <p:cViewPr varScale="1">
        <p:scale>
          <a:sx n="62" d="100"/>
          <a:sy n="62" d="100"/>
        </p:scale>
        <p:origin x="-1440" y="-84"/>
      </p:cViewPr>
      <p:guideLst>
        <p:guide orient="horz" pos="4190"/>
        <p:guide pos="9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6" d="100"/>
          <a:sy n="56" d="100"/>
        </p:scale>
        <p:origin x="-2514" y="-84"/>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39C8E0-471F-4515-B076-CF144E625BD0}" type="doc">
      <dgm:prSet loTypeId="urn:microsoft.com/office/officeart/2005/8/layout/pyramid1" loCatId="pyramid" qsTypeId="urn:microsoft.com/office/officeart/2005/8/quickstyle/simple1" qsCatId="simple" csTypeId="urn:microsoft.com/office/officeart/2005/8/colors/accent1_2" csCatId="accent1" phldr="1"/>
      <dgm:spPr/>
    </dgm:pt>
    <dgm:pt modelId="{343890E3-A953-4946-8171-D55CD2ECB944}">
      <dgm:prSet phldrT="[Text]" custT="1"/>
      <dgm:spPr>
        <a:solidFill>
          <a:schemeClr val="bg2">
            <a:lumMod val="60000"/>
            <a:lumOff val="40000"/>
          </a:schemeClr>
        </a:solidFill>
        <a:ln>
          <a:solidFill>
            <a:schemeClr val="bg2">
              <a:lumMod val="50000"/>
            </a:schemeClr>
          </a:solidFill>
        </a:ln>
      </dgm:spPr>
      <dgm:t>
        <a:bodyPr/>
        <a:lstStyle/>
        <a:p>
          <a:endParaRPr lang="en-US" sz="1800" b="1" dirty="0" smtClean="0">
            <a:solidFill>
              <a:schemeClr val="bg1"/>
            </a:solidFill>
          </a:endParaRPr>
        </a:p>
        <a:p>
          <a:endParaRPr lang="en-US" sz="1800" b="1" dirty="0" smtClean="0">
            <a:solidFill>
              <a:schemeClr val="bg1"/>
            </a:solidFill>
          </a:endParaRPr>
        </a:p>
        <a:p>
          <a:r>
            <a:rPr lang="en-US" sz="1500" b="1" dirty="0" smtClean="0">
              <a:solidFill>
                <a:schemeClr val="bg1"/>
              </a:solidFill>
            </a:rPr>
            <a:t>Leadership</a:t>
          </a:r>
          <a:endParaRPr lang="en-US" sz="1500" b="1" dirty="0">
            <a:solidFill>
              <a:schemeClr val="bg1"/>
            </a:solidFill>
          </a:endParaRPr>
        </a:p>
      </dgm:t>
    </dgm:pt>
    <dgm:pt modelId="{57E3A285-725E-4592-9568-A99A7B0E0AC0}" type="parTrans" cxnId="{1554D74B-568B-4DF4-85A5-916A6B7EF255}">
      <dgm:prSet/>
      <dgm:spPr/>
      <dgm:t>
        <a:bodyPr/>
        <a:lstStyle/>
        <a:p>
          <a:endParaRPr lang="en-US"/>
        </a:p>
      </dgm:t>
    </dgm:pt>
    <dgm:pt modelId="{4AECB50A-08C3-4ED7-A217-1A07F9355792}" type="sibTrans" cxnId="{1554D74B-568B-4DF4-85A5-916A6B7EF255}">
      <dgm:prSet/>
      <dgm:spPr/>
      <dgm:t>
        <a:bodyPr/>
        <a:lstStyle/>
        <a:p>
          <a:endParaRPr lang="en-US"/>
        </a:p>
      </dgm:t>
    </dgm:pt>
    <dgm:pt modelId="{644238CB-F391-486F-B51A-DD7533C72E0B}">
      <dgm:prSet phldrT="[Text]" custT="1"/>
      <dgm:spPr>
        <a:solidFill>
          <a:schemeClr val="bg2"/>
        </a:solidFill>
        <a:ln>
          <a:solidFill>
            <a:schemeClr val="bg2">
              <a:lumMod val="50000"/>
            </a:schemeClr>
          </a:solidFill>
        </a:ln>
      </dgm:spPr>
      <dgm:t>
        <a:bodyPr/>
        <a:lstStyle/>
        <a:p>
          <a:r>
            <a:rPr lang="en-US" sz="1800" b="1" dirty="0" smtClean="0">
              <a:solidFill>
                <a:schemeClr val="bg1"/>
              </a:solidFill>
            </a:rPr>
            <a:t>Supervisory</a:t>
          </a:r>
          <a:endParaRPr lang="en-US" sz="1800" b="1" dirty="0">
            <a:solidFill>
              <a:schemeClr val="bg1"/>
            </a:solidFill>
          </a:endParaRPr>
        </a:p>
      </dgm:t>
    </dgm:pt>
    <dgm:pt modelId="{6BE5265D-742C-4B11-B6BD-E36783E40051}" type="parTrans" cxnId="{E99A759F-F9A4-4EF6-A828-470D7561C90B}">
      <dgm:prSet/>
      <dgm:spPr/>
      <dgm:t>
        <a:bodyPr/>
        <a:lstStyle/>
        <a:p>
          <a:endParaRPr lang="en-US"/>
        </a:p>
      </dgm:t>
    </dgm:pt>
    <dgm:pt modelId="{4C8A4D38-5B56-4533-B6E1-F022E001DB7B}" type="sibTrans" cxnId="{E99A759F-F9A4-4EF6-A828-470D7561C90B}">
      <dgm:prSet/>
      <dgm:spPr/>
      <dgm:t>
        <a:bodyPr/>
        <a:lstStyle/>
        <a:p>
          <a:endParaRPr lang="en-US"/>
        </a:p>
      </dgm:t>
    </dgm:pt>
    <dgm:pt modelId="{2A1F46DA-9217-441E-9E16-172049496D42}">
      <dgm:prSet phldrT="[Text]" custT="1"/>
      <dgm:spPr>
        <a:solidFill>
          <a:schemeClr val="bg2">
            <a:lumMod val="75000"/>
          </a:schemeClr>
        </a:solidFill>
        <a:ln>
          <a:solidFill>
            <a:schemeClr val="bg2">
              <a:lumMod val="50000"/>
            </a:schemeClr>
          </a:solidFill>
        </a:ln>
      </dgm:spPr>
      <dgm:t>
        <a:bodyPr/>
        <a:lstStyle/>
        <a:p>
          <a:r>
            <a:rPr lang="en-US" sz="1800" b="1" dirty="0" smtClean="0">
              <a:solidFill>
                <a:schemeClr val="bg1"/>
              </a:solidFill>
            </a:rPr>
            <a:t>Functional</a:t>
          </a:r>
          <a:endParaRPr lang="en-US" sz="1800" b="1" dirty="0">
            <a:solidFill>
              <a:schemeClr val="bg1"/>
            </a:solidFill>
          </a:endParaRPr>
        </a:p>
      </dgm:t>
    </dgm:pt>
    <dgm:pt modelId="{FF5515DB-0746-4853-A20C-6C355AF0979F}" type="parTrans" cxnId="{AE4FA96E-DD95-402B-87FF-A1D2F6D1D53E}">
      <dgm:prSet/>
      <dgm:spPr/>
      <dgm:t>
        <a:bodyPr/>
        <a:lstStyle/>
        <a:p>
          <a:endParaRPr lang="en-US"/>
        </a:p>
      </dgm:t>
    </dgm:pt>
    <dgm:pt modelId="{C002D587-894B-4747-AEE0-8B26195F3E22}" type="sibTrans" cxnId="{AE4FA96E-DD95-402B-87FF-A1D2F6D1D53E}">
      <dgm:prSet/>
      <dgm:spPr/>
      <dgm:t>
        <a:bodyPr/>
        <a:lstStyle/>
        <a:p>
          <a:endParaRPr lang="en-US"/>
        </a:p>
      </dgm:t>
    </dgm:pt>
    <dgm:pt modelId="{D0DC3855-4CF7-4A14-BBA4-3AB75A59835F}">
      <dgm:prSet custT="1"/>
      <dgm:spPr>
        <a:solidFill>
          <a:schemeClr val="bg2">
            <a:lumMod val="50000"/>
          </a:schemeClr>
        </a:solidFill>
        <a:ln>
          <a:solidFill>
            <a:schemeClr val="bg2">
              <a:lumMod val="50000"/>
            </a:schemeClr>
          </a:solidFill>
        </a:ln>
      </dgm:spPr>
      <dgm:t>
        <a:bodyPr/>
        <a:lstStyle/>
        <a:p>
          <a:r>
            <a:rPr lang="en-US" sz="1800" b="1" dirty="0" smtClean="0">
              <a:solidFill>
                <a:schemeClr val="bg1"/>
              </a:solidFill>
            </a:rPr>
            <a:t>Foundational</a:t>
          </a:r>
        </a:p>
      </dgm:t>
    </dgm:pt>
    <dgm:pt modelId="{2D88F078-2053-43FE-B4CF-823F253F61A9}" type="parTrans" cxnId="{354D6520-1C9B-448C-86B6-A5427C36CECE}">
      <dgm:prSet/>
      <dgm:spPr/>
      <dgm:t>
        <a:bodyPr/>
        <a:lstStyle/>
        <a:p>
          <a:endParaRPr lang="en-US"/>
        </a:p>
      </dgm:t>
    </dgm:pt>
    <dgm:pt modelId="{ADFE08DF-5DB2-4F7F-BDE1-5FC13DD31EA4}" type="sibTrans" cxnId="{354D6520-1C9B-448C-86B6-A5427C36CECE}">
      <dgm:prSet/>
      <dgm:spPr/>
      <dgm:t>
        <a:bodyPr/>
        <a:lstStyle/>
        <a:p>
          <a:endParaRPr lang="en-US"/>
        </a:p>
      </dgm:t>
    </dgm:pt>
    <dgm:pt modelId="{8BE7240D-DFDD-4AC0-B5EC-44B609C0BC81}">
      <dgm:prSet/>
      <dgm:spPr>
        <a:ln>
          <a:solidFill>
            <a:schemeClr val="bg2">
              <a:lumMod val="50000"/>
            </a:schemeClr>
          </a:solidFill>
        </a:ln>
      </dgm:spPr>
      <dgm:t>
        <a:bodyPr/>
        <a:lstStyle/>
        <a:p>
          <a:endParaRPr lang="en-US" dirty="0"/>
        </a:p>
      </dgm:t>
    </dgm:pt>
    <dgm:pt modelId="{BC16A919-3B3F-4CAE-8063-2E8638C30A02}" type="parTrans" cxnId="{385FFF49-D524-4818-AAEA-73C98A1CCBC2}">
      <dgm:prSet/>
      <dgm:spPr/>
      <dgm:t>
        <a:bodyPr/>
        <a:lstStyle/>
        <a:p>
          <a:endParaRPr lang="en-US"/>
        </a:p>
      </dgm:t>
    </dgm:pt>
    <dgm:pt modelId="{A2FB96EC-5D8A-40E5-B030-F9B86942B7BE}" type="sibTrans" cxnId="{385FFF49-D524-4818-AAEA-73C98A1CCBC2}">
      <dgm:prSet/>
      <dgm:spPr/>
      <dgm:t>
        <a:bodyPr/>
        <a:lstStyle/>
        <a:p>
          <a:endParaRPr lang="en-US"/>
        </a:p>
      </dgm:t>
    </dgm:pt>
    <dgm:pt modelId="{5968A35B-7175-4D74-8CC0-E4F3C2F781B7}">
      <dgm:prSet/>
      <dgm:spPr>
        <a:ln>
          <a:solidFill>
            <a:schemeClr val="bg2">
              <a:lumMod val="50000"/>
            </a:schemeClr>
          </a:solidFill>
        </a:ln>
      </dgm:spPr>
      <dgm:t>
        <a:bodyPr/>
        <a:lstStyle/>
        <a:p>
          <a:endParaRPr lang="en-US" dirty="0"/>
        </a:p>
      </dgm:t>
    </dgm:pt>
    <dgm:pt modelId="{F9E35352-4C3F-4600-96D5-23E26BCC9698}" type="parTrans" cxnId="{E77D9BC9-0899-4216-ACEC-97E8B79F99CE}">
      <dgm:prSet/>
      <dgm:spPr/>
      <dgm:t>
        <a:bodyPr/>
        <a:lstStyle/>
        <a:p>
          <a:endParaRPr lang="en-US"/>
        </a:p>
      </dgm:t>
    </dgm:pt>
    <dgm:pt modelId="{BB219B29-349E-47A3-AA95-7389E6463ACD}" type="sibTrans" cxnId="{E77D9BC9-0899-4216-ACEC-97E8B79F99CE}">
      <dgm:prSet/>
      <dgm:spPr/>
      <dgm:t>
        <a:bodyPr/>
        <a:lstStyle/>
        <a:p>
          <a:endParaRPr lang="en-US"/>
        </a:p>
      </dgm:t>
    </dgm:pt>
    <dgm:pt modelId="{B976BD4A-9C04-48D7-A386-3FF7DF220E42}">
      <dgm:prSet/>
      <dgm:spPr>
        <a:ln>
          <a:solidFill>
            <a:schemeClr val="bg2">
              <a:lumMod val="50000"/>
            </a:schemeClr>
          </a:solidFill>
        </a:ln>
      </dgm:spPr>
      <dgm:t>
        <a:bodyPr/>
        <a:lstStyle/>
        <a:p>
          <a:endParaRPr lang="en-US" dirty="0"/>
        </a:p>
      </dgm:t>
    </dgm:pt>
    <dgm:pt modelId="{CB020926-E435-4959-8EB6-78290DA3D5EC}" type="parTrans" cxnId="{01861EDE-F90C-4834-8FED-9CB0B892A7FD}">
      <dgm:prSet/>
      <dgm:spPr/>
      <dgm:t>
        <a:bodyPr/>
        <a:lstStyle/>
        <a:p>
          <a:endParaRPr lang="en-US"/>
        </a:p>
      </dgm:t>
    </dgm:pt>
    <dgm:pt modelId="{BC738E9D-9E36-4224-9493-6EE5E256371A}" type="sibTrans" cxnId="{01861EDE-F90C-4834-8FED-9CB0B892A7FD}">
      <dgm:prSet/>
      <dgm:spPr/>
      <dgm:t>
        <a:bodyPr/>
        <a:lstStyle/>
        <a:p>
          <a:endParaRPr lang="en-US"/>
        </a:p>
      </dgm:t>
    </dgm:pt>
    <dgm:pt modelId="{0907CF07-60E9-4AE1-9B9A-5611D86BDF7D}">
      <dgm:prSet/>
      <dgm:spPr>
        <a:ln>
          <a:solidFill>
            <a:schemeClr val="bg2">
              <a:lumMod val="50000"/>
            </a:schemeClr>
          </a:solidFill>
        </a:ln>
      </dgm:spPr>
      <dgm:t>
        <a:bodyPr/>
        <a:lstStyle/>
        <a:p>
          <a:endParaRPr lang="en-US" dirty="0"/>
        </a:p>
      </dgm:t>
    </dgm:pt>
    <dgm:pt modelId="{DEF8FDFC-6A05-4A51-AC47-B3D2A026145F}" type="parTrans" cxnId="{95BD58AC-194A-48AE-834F-9312170BF6AD}">
      <dgm:prSet/>
      <dgm:spPr/>
      <dgm:t>
        <a:bodyPr/>
        <a:lstStyle/>
        <a:p>
          <a:endParaRPr lang="en-US"/>
        </a:p>
      </dgm:t>
    </dgm:pt>
    <dgm:pt modelId="{F1727ECF-6221-448E-AAA4-C928E98DF21E}" type="sibTrans" cxnId="{95BD58AC-194A-48AE-834F-9312170BF6AD}">
      <dgm:prSet/>
      <dgm:spPr/>
      <dgm:t>
        <a:bodyPr/>
        <a:lstStyle/>
        <a:p>
          <a:endParaRPr lang="en-US"/>
        </a:p>
      </dgm:t>
    </dgm:pt>
    <dgm:pt modelId="{FF952A94-39FF-4DC5-810D-EB5E4C5735CA}" type="pres">
      <dgm:prSet presAssocID="{1539C8E0-471F-4515-B076-CF144E625BD0}" presName="Name0" presStyleCnt="0">
        <dgm:presLayoutVars>
          <dgm:dir/>
          <dgm:animLvl val="lvl"/>
          <dgm:resizeHandles val="exact"/>
        </dgm:presLayoutVars>
      </dgm:prSet>
      <dgm:spPr/>
    </dgm:pt>
    <dgm:pt modelId="{2E1D9952-9143-41EE-BD96-9C5D58C27A8E}" type="pres">
      <dgm:prSet presAssocID="{343890E3-A953-4946-8171-D55CD2ECB944}" presName="Name8" presStyleCnt="0"/>
      <dgm:spPr/>
    </dgm:pt>
    <dgm:pt modelId="{46955C12-7332-4381-85DC-3ACAC2AC35A3}" type="pres">
      <dgm:prSet presAssocID="{343890E3-A953-4946-8171-D55CD2ECB944}" presName="acctBkgd" presStyleLbl="alignAcc1" presStyleIdx="0" presStyleCnt="4"/>
      <dgm:spPr/>
      <dgm:t>
        <a:bodyPr/>
        <a:lstStyle/>
        <a:p>
          <a:endParaRPr lang="en-US"/>
        </a:p>
      </dgm:t>
    </dgm:pt>
    <dgm:pt modelId="{6534B674-76BB-484C-AFE7-8BB8E032D65D}" type="pres">
      <dgm:prSet presAssocID="{343890E3-A953-4946-8171-D55CD2ECB944}" presName="acctTx" presStyleLbl="alignAcc1" presStyleIdx="0" presStyleCnt="4">
        <dgm:presLayoutVars>
          <dgm:bulletEnabled val="1"/>
        </dgm:presLayoutVars>
      </dgm:prSet>
      <dgm:spPr/>
      <dgm:t>
        <a:bodyPr/>
        <a:lstStyle/>
        <a:p>
          <a:endParaRPr lang="en-US"/>
        </a:p>
      </dgm:t>
    </dgm:pt>
    <dgm:pt modelId="{C0B77A1B-F859-44F8-ACDE-68ABE5D12940}" type="pres">
      <dgm:prSet presAssocID="{343890E3-A953-4946-8171-D55CD2ECB944}" presName="level" presStyleLbl="node1" presStyleIdx="0" presStyleCnt="4" custLinFactNeighborY="-991">
        <dgm:presLayoutVars>
          <dgm:chMax val="1"/>
          <dgm:bulletEnabled val="1"/>
        </dgm:presLayoutVars>
      </dgm:prSet>
      <dgm:spPr/>
      <dgm:t>
        <a:bodyPr/>
        <a:lstStyle/>
        <a:p>
          <a:endParaRPr lang="en-US"/>
        </a:p>
      </dgm:t>
    </dgm:pt>
    <dgm:pt modelId="{26737A49-5038-4D8A-A551-1F4385D8A378}" type="pres">
      <dgm:prSet presAssocID="{343890E3-A953-4946-8171-D55CD2ECB944}" presName="levelTx" presStyleLbl="revTx" presStyleIdx="0" presStyleCnt="0">
        <dgm:presLayoutVars>
          <dgm:chMax val="1"/>
          <dgm:bulletEnabled val="1"/>
        </dgm:presLayoutVars>
      </dgm:prSet>
      <dgm:spPr/>
      <dgm:t>
        <a:bodyPr/>
        <a:lstStyle/>
        <a:p>
          <a:endParaRPr lang="en-US"/>
        </a:p>
      </dgm:t>
    </dgm:pt>
    <dgm:pt modelId="{D520B95B-7FD1-442A-85A0-CD311635FB96}" type="pres">
      <dgm:prSet presAssocID="{644238CB-F391-486F-B51A-DD7533C72E0B}" presName="Name8" presStyleCnt="0"/>
      <dgm:spPr/>
    </dgm:pt>
    <dgm:pt modelId="{C5136CD7-1533-4422-BC19-F50E96B20033}" type="pres">
      <dgm:prSet presAssocID="{644238CB-F391-486F-B51A-DD7533C72E0B}" presName="acctBkgd" presStyleLbl="alignAcc1" presStyleIdx="1" presStyleCnt="4"/>
      <dgm:spPr/>
      <dgm:t>
        <a:bodyPr/>
        <a:lstStyle/>
        <a:p>
          <a:endParaRPr lang="en-US"/>
        </a:p>
      </dgm:t>
    </dgm:pt>
    <dgm:pt modelId="{300F1985-E868-4149-AC8A-91D3F87E3E71}" type="pres">
      <dgm:prSet presAssocID="{644238CB-F391-486F-B51A-DD7533C72E0B}" presName="acctTx" presStyleLbl="alignAcc1" presStyleIdx="1" presStyleCnt="4">
        <dgm:presLayoutVars>
          <dgm:bulletEnabled val="1"/>
        </dgm:presLayoutVars>
      </dgm:prSet>
      <dgm:spPr/>
      <dgm:t>
        <a:bodyPr/>
        <a:lstStyle/>
        <a:p>
          <a:endParaRPr lang="en-US"/>
        </a:p>
      </dgm:t>
    </dgm:pt>
    <dgm:pt modelId="{EA025207-B191-45D8-B4F5-81E98AEE2410}" type="pres">
      <dgm:prSet presAssocID="{644238CB-F391-486F-B51A-DD7533C72E0B}" presName="level" presStyleLbl="node1" presStyleIdx="1" presStyleCnt="4">
        <dgm:presLayoutVars>
          <dgm:chMax val="1"/>
          <dgm:bulletEnabled val="1"/>
        </dgm:presLayoutVars>
      </dgm:prSet>
      <dgm:spPr/>
      <dgm:t>
        <a:bodyPr/>
        <a:lstStyle/>
        <a:p>
          <a:endParaRPr lang="en-US"/>
        </a:p>
      </dgm:t>
    </dgm:pt>
    <dgm:pt modelId="{FC078923-5733-4694-82B8-292983F9F005}" type="pres">
      <dgm:prSet presAssocID="{644238CB-F391-486F-B51A-DD7533C72E0B}" presName="levelTx" presStyleLbl="revTx" presStyleIdx="0" presStyleCnt="0">
        <dgm:presLayoutVars>
          <dgm:chMax val="1"/>
          <dgm:bulletEnabled val="1"/>
        </dgm:presLayoutVars>
      </dgm:prSet>
      <dgm:spPr/>
      <dgm:t>
        <a:bodyPr/>
        <a:lstStyle/>
        <a:p>
          <a:endParaRPr lang="en-US"/>
        </a:p>
      </dgm:t>
    </dgm:pt>
    <dgm:pt modelId="{ABEBF571-8D39-42B7-BC5A-A7DB968277FB}" type="pres">
      <dgm:prSet presAssocID="{2A1F46DA-9217-441E-9E16-172049496D42}" presName="Name8" presStyleCnt="0"/>
      <dgm:spPr/>
    </dgm:pt>
    <dgm:pt modelId="{37A75955-511E-4425-A8C6-C96FAF629539}" type="pres">
      <dgm:prSet presAssocID="{2A1F46DA-9217-441E-9E16-172049496D42}" presName="acctBkgd" presStyleLbl="alignAcc1" presStyleIdx="2" presStyleCnt="4"/>
      <dgm:spPr/>
      <dgm:t>
        <a:bodyPr/>
        <a:lstStyle/>
        <a:p>
          <a:endParaRPr lang="en-US"/>
        </a:p>
      </dgm:t>
    </dgm:pt>
    <dgm:pt modelId="{1D47968C-27EE-46BE-895B-2FDFE276501C}" type="pres">
      <dgm:prSet presAssocID="{2A1F46DA-9217-441E-9E16-172049496D42}" presName="acctTx" presStyleLbl="alignAcc1" presStyleIdx="2" presStyleCnt="4">
        <dgm:presLayoutVars>
          <dgm:bulletEnabled val="1"/>
        </dgm:presLayoutVars>
      </dgm:prSet>
      <dgm:spPr/>
      <dgm:t>
        <a:bodyPr/>
        <a:lstStyle/>
        <a:p>
          <a:endParaRPr lang="en-US"/>
        </a:p>
      </dgm:t>
    </dgm:pt>
    <dgm:pt modelId="{444225AB-6B08-47B7-B818-B721FBBD0ECA}" type="pres">
      <dgm:prSet presAssocID="{2A1F46DA-9217-441E-9E16-172049496D42}" presName="level" presStyleLbl="node1" presStyleIdx="2" presStyleCnt="4">
        <dgm:presLayoutVars>
          <dgm:chMax val="1"/>
          <dgm:bulletEnabled val="1"/>
        </dgm:presLayoutVars>
      </dgm:prSet>
      <dgm:spPr/>
      <dgm:t>
        <a:bodyPr/>
        <a:lstStyle/>
        <a:p>
          <a:endParaRPr lang="en-US"/>
        </a:p>
      </dgm:t>
    </dgm:pt>
    <dgm:pt modelId="{581BE7DF-37A1-4296-9811-D82F34816F0A}" type="pres">
      <dgm:prSet presAssocID="{2A1F46DA-9217-441E-9E16-172049496D42}" presName="levelTx" presStyleLbl="revTx" presStyleIdx="0" presStyleCnt="0">
        <dgm:presLayoutVars>
          <dgm:chMax val="1"/>
          <dgm:bulletEnabled val="1"/>
        </dgm:presLayoutVars>
      </dgm:prSet>
      <dgm:spPr/>
      <dgm:t>
        <a:bodyPr/>
        <a:lstStyle/>
        <a:p>
          <a:endParaRPr lang="en-US"/>
        </a:p>
      </dgm:t>
    </dgm:pt>
    <dgm:pt modelId="{D5FEBE6B-6DA1-412D-9E41-E3E8BAA425C2}" type="pres">
      <dgm:prSet presAssocID="{D0DC3855-4CF7-4A14-BBA4-3AB75A59835F}" presName="Name8" presStyleCnt="0"/>
      <dgm:spPr/>
    </dgm:pt>
    <dgm:pt modelId="{2DA674AD-7B11-46CA-93C9-A2075EEF7F50}" type="pres">
      <dgm:prSet presAssocID="{D0DC3855-4CF7-4A14-BBA4-3AB75A59835F}" presName="acctBkgd" presStyleLbl="alignAcc1" presStyleIdx="3" presStyleCnt="4"/>
      <dgm:spPr/>
      <dgm:t>
        <a:bodyPr/>
        <a:lstStyle/>
        <a:p>
          <a:endParaRPr lang="en-US"/>
        </a:p>
      </dgm:t>
    </dgm:pt>
    <dgm:pt modelId="{C4E0D33D-8148-4C29-AB32-CEE74EA76097}" type="pres">
      <dgm:prSet presAssocID="{D0DC3855-4CF7-4A14-BBA4-3AB75A59835F}" presName="acctTx" presStyleLbl="alignAcc1" presStyleIdx="3" presStyleCnt="4">
        <dgm:presLayoutVars>
          <dgm:bulletEnabled val="1"/>
        </dgm:presLayoutVars>
      </dgm:prSet>
      <dgm:spPr/>
      <dgm:t>
        <a:bodyPr/>
        <a:lstStyle/>
        <a:p>
          <a:endParaRPr lang="en-US"/>
        </a:p>
      </dgm:t>
    </dgm:pt>
    <dgm:pt modelId="{2D118540-6CFB-48B0-8133-A0A8D9501F7E}" type="pres">
      <dgm:prSet presAssocID="{D0DC3855-4CF7-4A14-BBA4-3AB75A59835F}" presName="level" presStyleLbl="node1" presStyleIdx="3" presStyleCnt="4">
        <dgm:presLayoutVars>
          <dgm:chMax val="1"/>
          <dgm:bulletEnabled val="1"/>
        </dgm:presLayoutVars>
      </dgm:prSet>
      <dgm:spPr/>
      <dgm:t>
        <a:bodyPr/>
        <a:lstStyle/>
        <a:p>
          <a:endParaRPr lang="en-US"/>
        </a:p>
      </dgm:t>
    </dgm:pt>
    <dgm:pt modelId="{40138B74-CF16-4249-B9EF-10B795A691AE}" type="pres">
      <dgm:prSet presAssocID="{D0DC3855-4CF7-4A14-BBA4-3AB75A59835F}" presName="levelTx" presStyleLbl="revTx" presStyleIdx="0" presStyleCnt="0">
        <dgm:presLayoutVars>
          <dgm:chMax val="1"/>
          <dgm:bulletEnabled val="1"/>
        </dgm:presLayoutVars>
      </dgm:prSet>
      <dgm:spPr/>
      <dgm:t>
        <a:bodyPr/>
        <a:lstStyle/>
        <a:p>
          <a:endParaRPr lang="en-US"/>
        </a:p>
      </dgm:t>
    </dgm:pt>
  </dgm:ptLst>
  <dgm:cxnLst>
    <dgm:cxn modelId="{9A6BD083-A560-4DB0-8EEE-D9B475CD2B01}" type="presOf" srcId="{343890E3-A953-4946-8171-D55CD2ECB944}" destId="{C0B77A1B-F859-44F8-ACDE-68ABE5D12940}" srcOrd="0" destOrd="0" presId="urn:microsoft.com/office/officeart/2005/8/layout/pyramid1"/>
    <dgm:cxn modelId="{A4DF2558-2C73-4C23-A63A-8070497BB2EB}" type="presOf" srcId="{8BE7240D-DFDD-4AC0-B5EC-44B609C0BC81}" destId="{2DA674AD-7B11-46CA-93C9-A2075EEF7F50}" srcOrd="0" destOrd="0" presId="urn:microsoft.com/office/officeart/2005/8/layout/pyramid1"/>
    <dgm:cxn modelId="{28B79052-CC5F-4F6E-87D1-EDC96B860788}" type="presOf" srcId="{343890E3-A953-4946-8171-D55CD2ECB944}" destId="{26737A49-5038-4D8A-A551-1F4385D8A378}" srcOrd="1" destOrd="0" presId="urn:microsoft.com/office/officeart/2005/8/layout/pyramid1"/>
    <dgm:cxn modelId="{03BDD1F6-2608-423C-810A-5E798C39B581}" type="presOf" srcId="{B976BD4A-9C04-48D7-A386-3FF7DF220E42}" destId="{C5136CD7-1533-4422-BC19-F50E96B20033}" srcOrd="0" destOrd="0" presId="urn:microsoft.com/office/officeart/2005/8/layout/pyramid1"/>
    <dgm:cxn modelId="{AA0FC27B-D96D-4808-B8A4-4D00997C5728}" type="presOf" srcId="{2A1F46DA-9217-441E-9E16-172049496D42}" destId="{581BE7DF-37A1-4296-9811-D82F34816F0A}" srcOrd="1" destOrd="0" presId="urn:microsoft.com/office/officeart/2005/8/layout/pyramid1"/>
    <dgm:cxn modelId="{1554D74B-568B-4DF4-85A5-916A6B7EF255}" srcId="{1539C8E0-471F-4515-B076-CF144E625BD0}" destId="{343890E3-A953-4946-8171-D55CD2ECB944}" srcOrd="0" destOrd="0" parTransId="{57E3A285-725E-4592-9568-A99A7B0E0AC0}" sibTransId="{4AECB50A-08C3-4ED7-A217-1A07F9355792}"/>
    <dgm:cxn modelId="{229EA117-CB1B-43A5-A8BC-ABD82DD4EE46}" type="presOf" srcId="{0907CF07-60E9-4AE1-9B9A-5611D86BDF7D}" destId="{46955C12-7332-4381-85DC-3ACAC2AC35A3}" srcOrd="0" destOrd="0" presId="urn:microsoft.com/office/officeart/2005/8/layout/pyramid1"/>
    <dgm:cxn modelId="{AE4FA96E-DD95-402B-87FF-A1D2F6D1D53E}" srcId="{1539C8E0-471F-4515-B076-CF144E625BD0}" destId="{2A1F46DA-9217-441E-9E16-172049496D42}" srcOrd="2" destOrd="0" parTransId="{FF5515DB-0746-4853-A20C-6C355AF0979F}" sibTransId="{C002D587-894B-4747-AEE0-8B26195F3E22}"/>
    <dgm:cxn modelId="{385FFF49-D524-4818-AAEA-73C98A1CCBC2}" srcId="{D0DC3855-4CF7-4A14-BBA4-3AB75A59835F}" destId="{8BE7240D-DFDD-4AC0-B5EC-44B609C0BC81}" srcOrd="0" destOrd="0" parTransId="{BC16A919-3B3F-4CAE-8063-2E8638C30A02}" sibTransId="{A2FB96EC-5D8A-40E5-B030-F9B86942B7BE}"/>
    <dgm:cxn modelId="{9EAC9E9E-5C3B-4BEC-9060-BB018CDE7095}" type="presOf" srcId="{8BE7240D-DFDD-4AC0-B5EC-44B609C0BC81}" destId="{C4E0D33D-8148-4C29-AB32-CEE74EA76097}" srcOrd="1" destOrd="0" presId="urn:microsoft.com/office/officeart/2005/8/layout/pyramid1"/>
    <dgm:cxn modelId="{01AECF5E-25E3-453B-80DB-48599A0099FE}" type="presOf" srcId="{B976BD4A-9C04-48D7-A386-3FF7DF220E42}" destId="{300F1985-E868-4149-AC8A-91D3F87E3E71}" srcOrd="1" destOrd="0" presId="urn:microsoft.com/office/officeart/2005/8/layout/pyramid1"/>
    <dgm:cxn modelId="{926B0607-D8F9-4528-AE3E-4D1E6F932232}" type="presOf" srcId="{2A1F46DA-9217-441E-9E16-172049496D42}" destId="{444225AB-6B08-47B7-B818-B721FBBD0ECA}" srcOrd="0" destOrd="0" presId="urn:microsoft.com/office/officeart/2005/8/layout/pyramid1"/>
    <dgm:cxn modelId="{97AA8B5C-1948-47A9-9404-D4F0584350DD}" type="presOf" srcId="{1539C8E0-471F-4515-B076-CF144E625BD0}" destId="{FF952A94-39FF-4DC5-810D-EB5E4C5735CA}" srcOrd="0" destOrd="0" presId="urn:microsoft.com/office/officeart/2005/8/layout/pyramid1"/>
    <dgm:cxn modelId="{E77D9BC9-0899-4216-ACEC-97E8B79F99CE}" srcId="{2A1F46DA-9217-441E-9E16-172049496D42}" destId="{5968A35B-7175-4D74-8CC0-E4F3C2F781B7}" srcOrd="0" destOrd="0" parTransId="{F9E35352-4C3F-4600-96D5-23E26BCC9698}" sibTransId="{BB219B29-349E-47A3-AA95-7389E6463ACD}"/>
    <dgm:cxn modelId="{07D1CB71-866E-45EE-8165-161D5D582367}" type="presOf" srcId="{D0DC3855-4CF7-4A14-BBA4-3AB75A59835F}" destId="{2D118540-6CFB-48B0-8133-A0A8D9501F7E}" srcOrd="0" destOrd="0" presId="urn:microsoft.com/office/officeart/2005/8/layout/pyramid1"/>
    <dgm:cxn modelId="{95BD58AC-194A-48AE-834F-9312170BF6AD}" srcId="{343890E3-A953-4946-8171-D55CD2ECB944}" destId="{0907CF07-60E9-4AE1-9B9A-5611D86BDF7D}" srcOrd="0" destOrd="0" parTransId="{DEF8FDFC-6A05-4A51-AC47-B3D2A026145F}" sibTransId="{F1727ECF-6221-448E-AAA4-C928E98DF21E}"/>
    <dgm:cxn modelId="{EA72E37E-68AB-4A7A-9447-4F78C9B4E069}" type="presOf" srcId="{644238CB-F391-486F-B51A-DD7533C72E0B}" destId="{FC078923-5733-4694-82B8-292983F9F005}" srcOrd="1" destOrd="0" presId="urn:microsoft.com/office/officeart/2005/8/layout/pyramid1"/>
    <dgm:cxn modelId="{DA749899-18BE-4F58-8C66-B44A3109AA68}" type="presOf" srcId="{5968A35B-7175-4D74-8CC0-E4F3C2F781B7}" destId="{1D47968C-27EE-46BE-895B-2FDFE276501C}" srcOrd="1" destOrd="0" presId="urn:microsoft.com/office/officeart/2005/8/layout/pyramid1"/>
    <dgm:cxn modelId="{7EB1B268-69D1-4ED8-89A7-750933F90F92}" type="presOf" srcId="{5968A35B-7175-4D74-8CC0-E4F3C2F781B7}" destId="{37A75955-511E-4425-A8C6-C96FAF629539}" srcOrd="0" destOrd="0" presId="urn:microsoft.com/office/officeart/2005/8/layout/pyramid1"/>
    <dgm:cxn modelId="{BF32551B-0E45-4DA3-BF1B-54DD62F122BF}" type="presOf" srcId="{0907CF07-60E9-4AE1-9B9A-5611D86BDF7D}" destId="{6534B674-76BB-484C-AFE7-8BB8E032D65D}" srcOrd="1" destOrd="0" presId="urn:microsoft.com/office/officeart/2005/8/layout/pyramid1"/>
    <dgm:cxn modelId="{C1137A3D-B4FF-4279-8A93-F51FA2B3C6A5}" type="presOf" srcId="{D0DC3855-4CF7-4A14-BBA4-3AB75A59835F}" destId="{40138B74-CF16-4249-B9EF-10B795A691AE}" srcOrd="1" destOrd="0" presId="urn:microsoft.com/office/officeart/2005/8/layout/pyramid1"/>
    <dgm:cxn modelId="{354D6520-1C9B-448C-86B6-A5427C36CECE}" srcId="{1539C8E0-471F-4515-B076-CF144E625BD0}" destId="{D0DC3855-4CF7-4A14-BBA4-3AB75A59835F}" srcOrd="3" destOrd="0" parTransId="{2D88F078-2053-43FE-B4CF-823F253F61A9}" sibTransId="{ADFE08DF-5DB2-4F7F-BDE1-5FC13DD31EA4}"/>
    <dgm:cxn modelId="{7D33F1CD-4CCE-46CF-A431-CF7BD991DA44}" type="presOf" srcId="{644238CB-F391-486F-B51A-DD7533C72E0B}" destId="{EA025207-B191-45D8-B4F5-81E98AEE2410}" srcOrd="0" destOrd="0" presId="urn:microsoft.com/office/officeart/2005/8/layout/pyramid1"/>
    <dgm:cxn modelId="{01861EDE-F90C-4834-8FED-9CB0B892A7FD}" srcId="{644238CB-F391-486F-B51A-DD7533C72E0B}" destId="{B976BD4A-9C04-48D7-A386-3FF7DF220E42}" srcOrd="0" destOrd="0" parTransId="{CB020926-E435-4959-8EB6-78290DA3D5EC}" sibTransId="{BC738E9D-9E36-4224-9493-6EE5E256371A}"/>
    <dgm:cxn modelId="{E99A759F-F9A4-4EF6-A828-470D7561C90B}" srcId="{1539C8E0-471F-4515-B076-CF144E625BD0}" destId="{644238CB-F391-486F-B51A-DD7533C72E0B}" srcOrd="1" destOrd="0" parTransId="{6BE5265D-742C-4B11-B6BD-E36783E40051}" sibTransId="{4C8A4D38-5B56-4533-B6E1-F022E001DB7B}"/>
    <dgm:cxn modelId="{DBC5FA0F-81D7-4728-9423-B3248EDA6206}" type="presParOf" srcId="{FF952A94-39FF-4DC5-810D-EB5E4C5735CA}" destId="{2E1D9952-9143-41EE-BD96-9C5D58C27A8E}" srcOrd="0" destOrd="0" presId="urn:microsoft.com/office/officeart/2005/8/layout/pyramid1"/>
    <dgm:cxn modelId="{20E408E5-5766-4D7B-83B0-F939CE35085D}" type="presParOf" srcId="{2E1D9952-9143-41EE-BD96-9C5D58C27A8E}" destId="{46955C12-7332-4381-85DC-3ACAC2AC35A3}" srcOrd="0" destOrd="0" presId="urn:microsoft.com/office/officeart/2005/8/layout/pyramid1"/>
    <dgm:cxn modelId="{72F97E63-0F7A-4699-B3CA-A422AB0692CE}" type="presParOf" srcId="{2E1D9952-9143-41EE-BD96-9C5D58C27A8E}" destId="{6534B674-76BB-484C-AFE7-8BB8E032D65D}" srcOrd="1" destOrd="0" presId="urn:microsoft.com/office/officeart/2005/8/layout/pyramid1"/>
    <dgm:cxn modelId="{329FFD07-80FE-42A4-B3D0-C0358F7EF1B7}" type="presParOf" srcId="{2E1D9952-9143-41EE-BD96-9C5D58C27A8E}" destId="{C0B77A1B-F859-44F8-ACDE-68ABE5D12940}" srcOrd="2" destOrd="0" presId="urn:microsoft.com/office/officeart/2005/8/layout/pyramid1"/>
    <dgm:cxn modelId="{A1A39DCA-B4B4-48E1-9D12-2198AFB94DF7}" type="presParOf" srcId="{2E1D9952-9143-41EE-BD96-9C5D58C27A8E}" destId="{26737A49-5038-4D8A-A551-1F4385D8A378}" srcOrd="3" destOrd="0" presId="urn:microsoft.com/office/officeart/2005/8/layout/pyramid1"/>
    <dgm:cxn modelId="{2B6FA1D7-B348-43DA-8EEF-9FDA16BB0A8E}" type="presParOf" srcId="{FF952A94-39FF-4DC5-810D-EB5E4C5735CA}" destId="{D520B95B-7FD1-442A-85A0-CD311635FB96}" srcOrd="1" destOrd="0" presId="urn:microsoft.com/office/officeart/2005/8/layout/pyramid1"/>
    <dgm:cxn modelId="{3C6C706D-EBDD-4CED-8BC1-7F07189545C5}" type="presParOf" srcId="{D520B95B-7FD1-442A-85A0-CD311635FB96}" destId="{C5136CD7-1533-4422-BC19-F50E96B20033}" srcOrd="0" destOrd="0" presId="urn:microsoft.com/office/officeart/2005/8/layout/pyramid1"/>
    <dgm:cxn modelId="{B60090E3-34C5-43FB-AF7E-A72797163297}" type="presParOf" srcId="{D520B95B-7FD1-442A-85A0-CD311635FB96}" destId="{300F1985-E868-4149-AC8A-91D3F87E3E71}" srcOrd="1" destOrd="0" presId="urn:microsoft.com/office/officeart/2005/8/layout/pyramid1"/>
    <dgm:cxn modelId="{679E3D93-4346-40F7-9060-2FC68A1D8EAB}" type="presParOf" srcId="{D520B95B-7FD1-442A-85A0-CD311635FB96}" destId="{EA025207-B191-45D8-B4F5-81E98AEE2410}" srcOrd="2" destOrd="0" presId="urn:microsoft.com/office/officeart/2005/8/layout/pyramid1"/>
    <dgm:cxn modelId="{9DCFB866-B852-44AC-8859-DC4E94AAF1AC}" type="presParOf" srcId="{D520B95B-7FD1-442A-85A0-CD311635FB96}" destId="{FC078923-5733-4694-82B8-292983F9F005}" srcOrd="3" destOrd="0" presId="urn:microsoft.com/office/officeart/2005/8/layout/pyramid1"/>
    <dgm:cxn modelId="{9CB92018-72D5-45BA-9B19-666D2A45BEF6}" type="presParOf" srcId="{FF952A94-39FF-4DC5-810D-EB5E4C5735CA}" destId="{ABEBF571-8D39-42B7-BC5A-A7DB968277FB}" srcOrd="2" destOrd="0" presId="urn:microsoft.com/office/officeart/2005/8/layout/pyramid1"/>
    <dgm:cxn modelId="{8AA107B0-032F-4C7B-9289-5F184589C180}" type="presParOf" srcId="{ABEBF571-8D39-42B7-BC5A-A7DB968277FB}" destId="{37A75955-511E-4425-A8C6-C96FAF629539}" srcOrd="0" destOrd="0" presId="urn:microsoft.com/office/officeart/2005/8/layout/pyramid1"/>
    <dgm:cxn modelId="{C39757A5-2E99-48CB-95F6-3BCAF55AA096}" type="presParOf" srcId="{ABEBF571-8D39-42B7-BC5A-A7DB968277FB}" destId="{1D47968C-27EE-46BE-895B-2FDFE276501C}" srcOrd="1" destOrd="0" presId="urn:microsoft.com/office/officeart/2005/8/layout/pyramid1"/>
    <dgm:cxn modelId="{301D1342-BCB7-4EE5-A9BF-96E8D12DB8CD}" type="presParOf" srcId="{ABEBF571-8D39-42B7-BC5A-A7DB968277FB}" destId="{444225AB-6B08-47B7-B818-B721FBBD0ECA}" srcOrd="2" destOrd="0" presId="urn:microsoft.com/office/officeart/2005/8/layout/pyramid1"/>
    <dgm:cxn modelId="{05FD45FE-8D3D-4C34-B579-D0FF42DB67D9}" type="presParOf" srcId="{ABEBF571-8D39-42B7-BC5A-A7DB968277FB}" destId="{581BE7DF-37A1-4296-9811-D82F34816F0A}" srcOrd="3" destOrd="0" presId="urn:microsoft.com/office/officeart/2005/8/layout/pyramid1"/>
    <dgm:cxn modelId="{E13B452D-8170-4847-B65F-4B733240FD50}" type="presParOf" srcId="{FF952A94-39FF-4DC5-810D-EB5E4C5735CA}" destId="{D5FEBE6B-6DA1-412D-9E41-E3E8BAA425C2}" srcOrd="3" destOrd="0" presId="urn:microsoft.com/office/officeart/2005/8/layout/pyramid1"/>
    <dgm:cxn modelId="{6101ED6D-DB2E-4F58-A145-2E80C8DE5414}" type="presParOf" srcId="{D5FEBE6B-6DA1-412D-9E41-E3E8BAA425C2}" destId="{2DA674AD-7B11-46CA-93C9-A2075EEF7F50}" srcOrd="0" destOrd="0" presId="urn:microsoft.com/office/officeart/2005/8/layout/pyramid1"/>
    <dgm:cxn modelId="{353681B5-265D-4F92-A866-9C2BC6D8D6A8}" type="presParOf" srcId="{D5FEBE6B-6DA1-412D-9E41-E3E8BAA425C2}" destId="{C4E0D33D-8148-4C29-AB32-CEE74EA76097}" srcOrd="1" destOrd="0" presId="urn:microsoft.com/office/officeart/2005/8/layout/pyramid1"/>
    <dgm:cxn modelId="{81BEDF80-19B5-4041-BD7A-748D41CC2B6F}" type="presParOf" srcId="{D5FEBE6B-6DA1-412D-9E41-E3E8BAA425C2}" destId="{2D118540-6CFB-48B0-8133-A0A8D9501F7E}" srcOrd="2" destOrd="0" presId="urn:microsoft.com/office/officeart/2005/8/layout/pyramid1"/>
    <dgm:cxn modelId="{31F69D96-2DA6-4332-AC97-2AD501AAE8F1}" type="presParOf" srcId="{D5FEBE6B-6DA1-412D-9E41-E3E8BAA425C2}" destId="{40138B74-CF16-4249-B9EF-10B795A691AE}" srcOrd="3" destOrd="0" presId="urn:microsoft.com/office/officeart/2005/8/layout/pyramid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6955C12-7332-4381-85DC-3ACAC2AC35A3}">
      <dsp:nvSpPr>
        <dsp:cNvPr id="0" name=""/>
        <dsp:cNvSpPr/>
      </dsp:nvSpPr>
      <dsp:spPr>
        <a:xfrm rot="10800000">
          <a:off x="2861214" y="0"/>
          <a:ext cx="5554122" cy="1070927"/>
        </a:xfrm>
        <a:prstGeom prst="nonIsoscelesTrapezoid">
          <a:avLst>
            <a:gd name="adj1" fmla="val 0"/>
            <a:gd name="adj2" fmla="val 66793"/>
          </a:avLst>
        </a:prstGeom>
        <a:solidFill>
          <a:schemeClr val="lt1">
            <a:alpha val="90000"/>
            <a:hueOff val="0"/>
            <a:satOff val="0"/>
            <a:lumOff val="0"/>
            <a:alphaOff val="0"/>
          </a:schemeClr>
        </a:solidFill>
        <a:ln w="25400" cap="flat" cmpd="sng" algn="ctr">
          <a:solidFill>
            <a:schemeClr val="bg2">
              <a:lumMod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4310" tIns="194310" rIns="194310" bIns="194310" numCol="1" spcCol="1270" anchor="ctr" anchorCtr="0">
          <a:noAutofit/>
        </a:bodyPr>
        <a:lstStyle/>
        <a:p>
          <a:pPr marL="285750" lvl="1" indent="-285750" algn="l" defTabSz="2266950">
            <a:lnSpc>
              <a:spcPct val="90000"/>
            </a:lnSpc>
            <a:spcBef>
              <a:spcPct val="0"/>
            </a:spcBef>
            <a:spcAft>
              <a:spcPct val="15000"/>
            </a:spcAft>
            <a:buChar char="••"/>
          </a:pPr>
          <a:endParaRPr lang="en-US" sz="5100" kern="1200" dirty="0"/>
        </a:p>
      </dsp:txBody>
      <dsp:txXfrm rot="10800000">
        <a:off x="3576518" y="0"/>
        <a:ext cx="4838818" cy="1070927"/>
      </dsp:txXfrm>
    </dsp:sp>
    <dsp:sp modelId="{C0B77A1B-F859-44F8-ACDE-68ABE5D12940}">
      <dsp:nvSpPr>
        <dsp:cNvPr id="0" name=""/>
        <dsp:cNvSpPr/>
      </dsp:nvSpPr>
      <dsp:spPr>
        <a:xfrm>
          <a:off x="2145910" y="0"/>
          <a:ext cx="1430607" cy="1070927"/>
        </a:xfrm>
        <a:prstGeom prst="trapezoid">
          <a:avLst>
            <a:gd name="adj" fmla="val 66793"/>
          </a:avLst>
        </a:prstGeom>
        <a:solidFill>
          <a:schemeClr val="bg2">
            <a:lumMod val="60000"/>
            <a:lumOff val="40000"/>
          </a:schemeClr>
        </a:solidFill>
        <a:ln w="25400" cap="flat" cmpd="sng" algn="ctr">
          <a:solidFill>
            <a:schemeClr val="bg2">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en-US" sz="1800" b="1" kern="1200" dirty="0" smtClean="0">
            <a:solidFill>
              <a:schemeClr val="bg1"/>
            </a:solidFill>
          </a:endParaRPr>
        </a:p>
        <a:p>
          <a:pPr lvl="0" algn="ctr" defTabSz="800100">
            <a:lnSpc>
              <a:spcPct val="90000"/>
            </a:lnSpc>
            <a:spcBef>
              <a:spcPct val="0"/>
            </a:spcBef>
            <a:spcAft>
              <a:spcPct val="35000"/>
            </a:spcAft>
          </a:pPr>
          <a:endParaRPr lang="en-US" sz="1800" b="1" kern="1200" dirty="0" smtClean="0">
            <a:solidFill>
              <a:schemeClr val="bg1"/>
            </a:solidFill>
          </a:endParaRPr>
        </a:p>
        <a:p>
          <a:pPr lvl="0" algn="ctr" defTabSz="800100">
            <a:lnSpc>
              <a:spcPct val="90000"/>
            </a:lnSpc>
            <a:spcBef>
              <a:spcPct val="0"/>
            </a:spcBef>
            <a:spcAft>
              <a:spcPct val="35000"/>
            </a:spcAft>
          </a:pPr>
          <a:r>
            <a:rPr lang="en-US" sz="1500" b="1" kern="1200" dirty="0" smtClean="0">
              <a:solidFill>
                <a:schemeClr val="bg1"/>
              </a:solidFill>
            </a:rPr>
            <a:t>Leadership</a:t>
          </a:r>
          <a:endParaRPr lang="en-US" sz="1500" b="1" kern="1200" dirty="0">
            <a:solidFill>
              <a:schemeClr val="bg1"/>
            </a:solidFill>
          </a:endParaRPr>
        </a:p>
      </dsp:txBody>
      <dsp:txXfrm>
        <a:off x="2145910" y="0"/>
        <a:ext cx="1430607" cy="1070927"/>
      </dsp:txXfrm>
    </dsp:sp>
    <dsp:sp modelId="{C5136CD7-1533-4422-BC19-F50E96B20033}">
      <dsp:nvSpPr>
        <dsp:cNvPr id="0" name=""/>
        <dsp:cNvSpPr/>
      </dsp:nvSpPr>
      <dsp:spPr>
        <a:xfrm rot="10800000">
          <a:off x="3576518" y="1070927"/>
          <a:ext cx="4838818" cy="1070927"/>
        </a:xfrm>
        <a:prstGeom prst="nonIsoscelesTrapezoid">
          <a:avLst>
            <a:gd name="adj1" fmla="val 0"/>
            <a:gd name="adj2" fmla="val 66793"/>
          </a:avLst>
        </a:prstGeom>
        <a:solidFill>
          <a:schemeClr val="lt1">
            <a:alpha val="90000"/>
            <a:hueOff val="0"/>
            <a:satOff val="0"/>
            <a:lumOff val="0"/>
            <a:alphaOff val="0"/>
          </a:schemeClr>
        </a:solidFill>
        <a:ln w="25400" cap="flat" cmpd="sng" algn="ctr">
          <a:solidFill>
            <a:schemeClr val="bg2">
              <a:lumMod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4310" tIns="194310" rIns="194310" bIns="194310" numCol="1" spcCol="1270" anchor="ctr" anchorCtr="0">
          <a:noAutofit/>
        </a:bodyPr>
        <a:lstStyle/>
        <a:p>
          <a:pPr marL="285750" lvl="1" indent="-285750" algn="l" defTabSz="2266950">
            <a:lnSpc>
              <a:spcPct val="90000"/>
            </a:lnSpc>
            <a:spcBef>
              <a:spcPct val="0"/>
            </a:spcBef>
            <a:spcAft>
              <a:spcPct val="15000"/>
            </a:spcAft>
            <a:buChar char="••"/>
          </a:pPr>
          <a:endParaRPr lang="en-US" sz="5100" kern="1200" dirty="0"/>
        </a:p>
      </dsp:txBody>
      <dsp:txXfrm rot="10800000">
        <a:off x="4291821" y="1070927"/>
        <a:ext cx="4123515" cy="1070927"/>
      </dsp:txXfrm>
    </dsp:sp>
    <dsp:sp modelId="{EA025207-B191-45D8-B4F5-81E98AEE2410}">
      <dsp:nvSpPr>
        <dsp:cNvPr id="0" name=""/>
        <dsp:cNvSpPr/>
      </dsp:nvSpPr>
      <dsp:spPr>
        <a:xfrm>
          <a:off x="1430607" y="1070927"/>
          <a:ext cx="2861214" cy="1070927"/>
        </a:xfrm>
        <a:prstGeom prst="trapezoid">
          <a:avLst>
            <a:gd name="adj" fmla="val 66793"/>
          </a:avLst>
        </a:prstGeom>
        <a:solidFill>
          <a:schemeClr val="bg2"/>
        </a:solidFill>
        <a:ln w="25400" cap="flat" cmpd="sng" algn="ctr">
          <a:solidFill>
            <a:schemeClr val="bg2">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bg1"/>
              </a:solidFill>
            </a:rPr>
            <a:t>Supervisory</a:t>
          </a:r>
          <a:endParaRPr lang="en-US" sz="1800" b="1" kern="1200" dirty="0">
            <a:solidFill>
              <a:schemeClr val="bg1"/>
            </a:solidFill>
          </a:endParaRPr>
        </a:p>
      </dsp:txBody>
      <dsp:txXfrm>
        <a:off x="1931319" y="1070927"/>
        <a:ext cx="1859789" cy="1070927"/>
      </dsp:txXfrm>
    </dsp:sp>
    <dsp:sp modelId="{37A75955-511E-4425-A8C6-C96FAF629539}">
      <dsp:nvSpPr>
        <dsp:cNvPr id="0" name=""/>
        <dsp:cNvSpPr/>
      </dsp:nvSpPr>
      <dsp:spPr>
        <a:xfrm rot="10800000">
          <a:off x="4291821" y="2141854"/>
          <a:ext cx="4123515" cy="1070927"/>
        </a:xfrm>
        <a:prstGeom prst="nonIsoscelesTrapezoid">
          <a:avLst>
            <a:gd name="adj1" fmla="val 0"/>
            <a:gd name="adj2" fmla="val 66793"/>
          </a:avLst>
        </a:prstGeom>
        <a:solidFill>
          <a:schemeClr val="lt1">
            <a:alpha val="90000"/>
            <a:hueOff val="0"/>
            <a:satOff val="0"/>
            <a:lumOff val="0"/>
            <a:alphaOff val="0"/>
          </a:schemeClr>
        </a:solidFill>
        <a:ln w="25400" cap="flat" cmpd="sng" algn="ctr">
          <a:solidFill>
            <a:schemeClr val="bg2">
              <a:lumMod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4310" tIns="194310" rIns="194310" bIns="194310" numCol="1" spcCol="1270" anchor="ctr" anchorCtr="0">
          <a:noAutofit/>
        </a:bodyPr>
        <a:lstStyle/>
        <a:p>
          <a:pPr marL="285750" lvl="1" indent="-285750" algn="l" defTabSz="2266950">
            <a:lnSpc>
              <a:spcPct val="90000"/>
            </a:lnSpc>
            <a:spcBef>
              <a:spcPct val="0"/>
            </a:spcBef>
            <a:spcAft>
              <a:spcPct val="15000"/>
            </a:spcAft>
            <a:buChar char="••"/>
          </a:pPr>
          <a:endParaRPr lang="en-US" sz="5100" kern="1200" dirty="0"/>
        </a:p>
      </dsp:txBody>
      <dsp:txXfrm rot="10800000">
        <a:off x="5007125" y="2141854"/>
        <a:ext cx="3408211" cy="1070927"/>
      </dsp:txXfrm>
    </dsp:sp>
    <dsp:sp modelId="{444225AB-6B08-47B7-B818-B721FBBD0ECA}">
      <dsp:nvSpPr>
        <dsp:cNvPr id="0" name=""/>
        <dsp:cNvSpPr/>
      </dsp:nvSpPr>
      <dsp:spPr>
        <a:xfrm>
          <a:off x="715303" y="2141854"/>
          <a:ext cx="4291821" cy="1070927"/>
        </a:xfrm>
        <a:prstGeom prst="trapezoid">
          <a:avLst>
            <a:gd name="adj" fmla="val 66793"/>
          </a:avLst>
        </a:prstGeom>
        <a:solidFill>
          <a:schemeClr val="bg2">
            <a:lumMod val="75000"/>
          </a:schemeClr>
        </a:solidFill>
        <a:ln w="25400" cap="flat" cmpd="sng" algn="ctr">
          <a:solidFill>
            <a:schemeClr val="bg2">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bg1"/>
              </a:solidFill>
            </a:rPr>
            <a:t>Functional</a:t>
          </a:r>
          <a:endParaRPr lang="en-US" sz="1800" b="1" kern="1200" dirty="0">
            <a:solidFill>
              <a:schemeClr val="bg1"/>
            </a:solidFill>
          </a:endParaRPr>
        </a:p>
      </dsp:txBody>
      <dsp:txXfrm>
        <a:off x="1466372" y="2141854"/>
        <a:ext cx="2789684" cy="1070927"/>
      </dsp:txXfrm>
    </dsp:sp>
    <dsp:sp modelId="{2DA674AD-7B11-46CA-93C9-A2075EEF7F50}">
      <dsp:nvSpPr>
        <dsp:cNvPr id="0" name=""/>
        <dsp:cNvSpPr/>
      </dsp:nvSpPr>
      <dsp:spPr>
        <a:xfrm rot="10800000">
          <a:off x="5007125" y="3212782"/>
          <a:ext cx="3408211" cy="1070927"/>
        </a:xfrm>
        <a:prstGeom prst="nonIsoscelesTrapezoid">
          <a:avLst>
            <a:gd name="adj1" fmla="val 0"/>
            <a:gd name="adj2" fmla="val 66793"/>
          </a:avLst>
        </a:prstGeom>
        <a:solidFill>
          <a:schemeClr val="lt1">
            <a:alpha val="90000"/>
            <a:hueOff val="0"/>
            <a:satOff val="0"/>
            <a:lumOff val="0"/>
            <a:alphaOff val="0"/>
          </a:schemeClr>
        </a:solidFill>
        <a:ln w="25400" cap="flat" cmpd="sng" algn="ctr">
          <a:solidFill>
            <a:schemeClr val="bg2">
              <a:lumMod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4310" tIns="194310" rIns="194310" bIns="194310" numCol="1" spcCol="1270" anchor="ctr" anchorCtr="0">
          <a:noAutofit/>
        </a:bodyPr>
        <a:lstStyle/>
        <a:p>
          <a:pPr marL="285750" lvl="1" indent="-285750" algn="l" defTabSz="2266950">
            <a:lnSpc>
              <a:spcPct val="90000"/>
            </a:lnSpc>
            <a:spcBef>
              <a:spcPct val="0"/>
            </a:spcBef>
            <a:spcAft>
              <a:spcPct val="15000"/>
            </a:spcAft>
            <a:buChar char="••"/>
          </a:pPr>
          <a:endParaRPr lang="en-US" sz="5100" kern="1200" dirty="0"/>
        </a:p>
      </dsp:txBody>
      <dsp:txXfrm rot="10800000">
        <a:off x="5722429" y="3212782"/>
        <a:ext cx="2692907" cy="1070927"/>
      </dsp:txXfrm>
    </dsp:sp>
    <dsp:sp modelId="{2D118540-6CFB-48B0-8133-A0A8D9501F7E}">
      <dsp:nvSpPr>
        <dsp:cNvPr id="0" name=""/>
        <dsp:cNvSpPr/>
      </dsp:nvSpPr>
      <dsp:spPr>
        <a:xfrm>
          <a:off x="0" y="3212782"/>
          <a:ext cx="5722429" cy="1070927"/>
        </a:xfrm>
        <a:prstGeom prst="trapezoid">
          <a:avLst>
            <a:gd name="adj" fmla="val 66793"/>
          </a:avLst>
        </a:prstGeom>
        <a:solidFill>
          <a:schemeClr val="bg2">
            <a:lumMod val="50000"/>
          </a:schemeClr>
        </a:solidFill>
        <a:ln w="25400" cap="flat" cmpd="sng" algn="ctr">
          <a:solidFill>
            <a:schemeClr val="bg2">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bg1"/>
              </a:solidFill>
            </a:rPr>
            <a:t>Foundational</a:t>
          </a:r>
        </a:p>
      </dsp:txBody>
      <dsp:txXfrm>
        <a:off x="1001425" y="3212782"/>
        <a:ext cx="3719578" cy="1070927"/>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2" y="2"/>
            <a:ext cx="3038475" cy="463550"/>
          </a:xfrm>
          <a:prstGeom prst="rect">
            <a:avLst/>
          </a:prstGeom>
          <a:noFill/>
          <a:ln w="9525">
            <a:noFill/>
            <a:miter lim="800000"/>
            <a:headEnd/>
            <a:tailEnd/>
          </a:ln>
          <a:effectLst/>
        </p:spPr>
        <p:txBody>
          <a:bodyPr vert="horz" wrap="square" lIns="88139" tIns="44070" rIns="88139" bIns="44070" numCol="1" anchor="t" anchorCtr="0" compatLnSpc="1">
            <a:prstTxWarp prst="textNoShape">
              <a:avLst/>
            </a:prstTxWarp>
          </a:bodyPr>
          <a:lstStyle>
            <a:lvl1pPr defTabSz="881063">
              <a:defRPr sz="1200"/>
            </a:lvl1pPr>
          </a:lstStyle>
          <a:p>
            <a:endParaRPr lang="en-US" dirty="0"/>
          </a:p>
        </p:txBody>
      </p:sp>
      <p:sp>
        <p:nvSpPr>
          <p:cNvPr id="92163" name="Rectangle 3"/>
          <p:cNvSpPr>
            <a:spLocks noGrp="1" noChangeArrowheads="1"/>
          </p:cNvSpPr>
          <p:nvPr>
            <p:ph type="dt" sz="quarter" idx="1"/>
          </p:nvPr>
        </p:nvSpPr>
        <p:spPr bwMode="auto">
          <a:xfrm>
            <a:off x="3970340" y="2"/>
            <a:ext cx="3038475" cy="463550"/>
          </a:xfrm>
          <a:prstGeom prst="rect">
            <a:avLst/>
          </a:prstGeom>
          <a:noFill/>
          <a:ln w="9525">
            <a:noFill/>
            <a:miter lim="800000"/>
            <a:headEnd/>
            <a:tailEnd/>
          </a:ln>
          <a:effectLst/>
        </p:spPr>
        <p:txBody>
          <a:bodyPr vert="horz" wrap="square" lIns="88139" tIns="44070" rIns="88139" bIns="44070" numCol="1" anchor="t" anchorCtr="0" compatLnSpc="1">
            <a:prstTxWarp prst="textNoShape">
              <a:avLst/>
            </a:prstTxWarp>
          </a:bodyPr>
          <a:lstStyle>
            <a:lvl1pPr algn="r" defTabSz="881063">
              <a:defRPr sz="1200"/>
            </a:lvl1pPr>
          </a:lstStyle>
          <a:p>
            <a:endParaRPr lang="en-US" dirty="0"/>
          </a:p>
        </p:txBody>
      </p:sp>
      <p:sp>
        <p:nvSpPr>
          <p:cNvPr id="92164" name="Rectangle 4"/>
          <p:cNvSpPr>
            <a:spLocks noGrp="1" noChangeArrowheads="1"/>
          </p:cNvSpPr>
          <p:nvPr>
            <p:ph type="ftr" sz="quarter" idx="2"/>
          </p:nvPr>
        </p:nvSpPr>
        <p:spPr bwMode="auto">
          <a:xfrm>
            <a:off x="2" y="8831263"/>
            <a:ext cx="3038475" cy="463550"/>
          </a:xfrm>
          <a:prstGeom prst="rect">
            <a:avLst/>
          </a:prstGeom>
          <a:noFill/>
          <a:ln w="9525">
            <a:noFill/>
            <a:miter lim="800000"/>
            <a:headEnd/>
            <a:tailEnd/>
          </a:ln>
          <a:effectLst/>
        </p:spPr>
        <p:txBody>
          <a:bodyPr vert="horz" wrap="square" lIns="88139" tIns="44070" rIns="88139" bIns="44070" numCol="1" anchor="b" anchorCtr="0" compatLnSpc="1">
            <a:prstTxWarp prst="textNoShape">
              <a:avLst/>
            </a:prstTxWarp>
          </a:bodyPr>
          <a:lstStyle>
            <a:lvl1pPr defTabSz="881063">
              <a:defRPr sz="1200"/>
            </a:lvl1pPr>
          </a:lstStyle>
          <a:p>
            <a:endParaRPr lang="en-US" dirty="0"/>
          </a:p>
        </p:txBody>
      </p:sp>
      <p:sp>
        <p:nvSpPr>
          <p:cNvPr id="92165" name="Rectangle 5"/>
          <p:cNvSpPr>
            <a:spLocks noGrp="1" noChangeArrowheads="1"/>
          </p:cNvSpPr>
          <p:nvPr>
            <p:ph type="sldNum" sz="quarter" idx="3"/>
          </p:nvPr>
        </p:nvSpPr>
        <p:spPr bwMode="auto">
          <a:xfrm>
            <a:off x="3970340" y="8831263"/>
            <a:ext cx="3038475" cy="463550"/>
          </a:xfrm>
          <a:prstGeom prst="rect">
            <a:avLst/>
          </a:prstGeom>
          <a:noFill/>
          <a:ln w="9525">
            <a:noFill/>
            <a:miter lim="800000"/>
            <a:headEnd/>
            <a:tailEnd/>
          </a:ln>
          <a:effectLst/>
        </p:spPr>
        <p:txBody>
          <a:bodyPr vert="horz" wrap="square" lIns="88139" tIns="44070" rIns="88139" bIns="44070" numCol="1" anchor="b" anchorCtr="0" compatLnSpc="1">
            <a:prstTxWarp prst="textNoShape">
              <a:avLst/>
            </a:prstTxWarp>
          </a:bodyPr>
          <a:lstStyle>
            <a:lvl1pPr algn="r" defTabSz="881063">
              <a:defRPr sz="1200"/>
            </a:lvl1pPr>
          </a:lstStyle>
          <a:p>
            <a:fld id="{0135FD7A-0170-4258-A9F7-6A1692B60776}" type="slidenum">
              <a:rPr lang="en-US"/>
              <a:pPr/>
              <a:t>‹#›</a:t>
            </a:fld>
            <a:endParaRPr lang="en-US" dirty="0"/>
          </a:p>
        </p:txBody>
      </p:sp>
    </p:spTree>
    <p:extLst>
      <p:ext uri="{BB962C8B-B14F-4D97-AF65-F5344CB8AC3E}">
        <p14:creationId xmlns:p14="http://schemas.microsoft.com/office/powerpoint/2010/main" xmlns="" val="3533853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2" y="0"/>
            <a:ext cx="3038475" cy="465138"/>
          </a:xfrm>
          <a:prstGeom prst="rect">
            <a:avLst/>
          </a:prstGeom>
          <a:noFill/>
          <a:ln w="9525">
            <a:noFill/>
            <a:miter lim="800000"/>
            <a:headEnd/>
            <a:tailEnd/>
          </a:ln>
          <a:effectLst/>
        </p:spPr>
        <p:txBody>
          <a:bodyPr vert="horz" wrap="square" lIns="93150" tIns="46576" rIns="93150" bIns="46576" numCol="1" anchor="t" anchorCtr="0" compatLnSpc="1">
            <a:prstTxWarp prst="textNoShape">
              <a:avLst/>
            </a:prstTxWarp>
          </a:bodyPr>
          <a:lstStyle>
            <a:lvl1pPr defTabSz="931863">
              <a:defRPr sz="1200"/>
            </a:lvl1pPr>
          </a:lstStyle>
          <a:p>
            <a:endParaRPr lang="en-US" dirty="0"/>
          </a:p>
        </p:txBody>
      </p:sp>
      <p:sp>
        <p:nvSpPr>
          <p:cNvPr id="3075" name="Rectangle 3"/>
          <p:cNvSpPr>
            <a:spLocks noGrp="1" noChangeArrowheads="1"/>
          </p:cNvSpPr>
          <p:nvPr>
            <p:ph type="dt" idx="1"/>
          </p:nvPr>
        </p:nvSpPr>
        <p:spPr bwMode="auto">
          <a:xfrm>
            <a:off x="3970340" y="0"/>
            <a:ext cx="3038475" cy="465138"/>
          </a:xfrm>
          <a:prstGeom prst="rect">
            <a:avLst/>
          </a:prstGeom>
          <a:noFill/>
          <a:ln w="9525">
            <a:noFill/>
            <a:miter lim="800000"/>
            <a:headEnd/>
            <a:tailEnd/>
          </a:ln>
          <a:effectLst/>
        </p:spPr>
        <p:txBody>
          <a:bodyPr vert="horz" wrap="square" lIns="93150" tIns="46576" rIns="93150" bIns="46576" numCol="1" anchor="t" anchorCtr="0" compatLnSpc="1">
            <a:prstTxWarp prst="textNoShape">
              <a:avLst/>
            </a:prstTxWarp>
          </a:bodyPr>
          <a:lstStyle>
            <a:lvl1pPr algn="r" defTabSz="931863">
              <a:defRPr sz="1200"/>
            </a:lvl1pPr>
          </a:lstStyle>
          <a:p>
            <a:endParaRPr lang="en-US" dirty="0"/>
          </a:p>
        </p:txBody>
      </p:sp>
      <p:sp>
        <p:nvSpPr>
          <p:cNvPr id="3076" name="Rectangle 4"/>
          <p:cNvSpPr>
            <a:spLocks noGrp="1" noRot="1" noChangeAspect="1" noChangeArrowheads="1" noTextEdit="1"/>
          </p:cNvSpPr>
          <p:nvPr>
            <p:ph type="sldImg" idx="2"/>
          </p:nvPr>
        </p:nvSpPr>
        <p:spPr bwMode="auto">
          <a:xfrm>
            <a:off x="1219200" y="696913"/>
            <a:ext cx="4575175" cy="348615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701675" y="4416427"/>
            <a:ext cx="5607050" cy="4183063"/>
          </a:xfrm>
          <a:prstGeom prst="rect">
            <a:avLst/>
          </a:prstGeom>
          <a:noFill/>
          <a:ln w="9525">
            <a:noFill/>
            <a:miter lim="800000"/>
            <a:headEnd/>
            <a:tailEnd/>
          </a:ln>
          <a:effectLst/>
        </p:spPr>
        <p:txBody>
          <a:bodyPr vert="horz" wrap="square" lIns="93150" tIns="46576" rIns="93150" bIns="4657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2" y="8829675"/>
            <a:ext cx="3038475" cy="465138"/>
          </a:xfrm>
          <a:prstGeom prst="rect">
            <a:avLst/>
          </a:prstGeom>
          <a:noFill/>
          <a:ln w="9525">
            <a:noFill/>
            <a:miter lim="800000"/>
            <a:headEnd/>
            <a:tailEnd/>
          </a:ln>
          <a:effectLst/>
        </p:spPr>
        <p:txBody>
          <a:bodyPr vert="horz" wrap="square" lIns="93150" tIns="46576" rIns="93150" bIns="46576" numCol="1" anchor="b" anchorCtr="0" compatLnSpc="1">
            <a:prstTxWarp prst="textNoShape">
              <a:avLst/>
            </a:prstTxWarp>
          </a:bodyPr>
          <a:lstStyle>
            <a:lvl1pPr defTabSz="931863">
              <a:defRPr sz="1200"/>
            </a:lvl1pPr>
          </a:lstStyle>
          <a:p>
            <a:endParaRPr lang="en-US" dirty="0"/>
          </a:p>
        </p:txBody>
      </p:sp>
      <p:sp>
        <p:nvSpPr>
          <p:cNvPr id="3079" name="Rectangle 7"/>
          <p:cNvSpPr>
            <a:spLocks noGrp="1" noChangeArrowheads="1"/>
          </p:cNvSpPr>
          <p:nvPr>
            <p:ph type="sldNum" sz="quarter" idx="5"/>
          </p:nvPr>
        </p:nvSpPr>
        <p:spPr bwMode="auto">
          <a:xfrm>
            <a:off x="3970340" y="8829675"/>
            <a:ext cx="3038475" cy="465138"/>
          </a:xfrm>
          <a:prstGeom prst="rect">
            <a:avLst/>
          </a:prstGeom>
          <a:noFill/>
          <a:ln w="9525">
            <a:noFill/>
            <a:miter lim="800000"/>
            <a:headEnd/>
            <a:tailEnd/>
          </a:ln>
          <a:effectLst/>
        </p:spPr>
        <p:txBody>
          <a:bodyPr vert="horz" wrap="square" lIns="93150" tIns="46576" rIns="93150" bIns="46576" numCol="1" anchor="b" anchorCtr="0" compatLnSpc="1">
            <a:prstTxWarp prst="textNoShape">
              <a:avLst/>
            </a:prstTxWarp>
          </a:bodyPr>
          <a:lstStyle>
            <a:lvl1pPr algn="r" defTabSz="931863">
              <a:defRPr sz="1200"/>
            </a:lvl1pPr>
          </a:lstStyle>
          <a:p>
            <a:fld id="{134F40B5-511C-4193-A914-1CEE400EA46B}" type="slidenum">
              <a:rPr lang="en-US"/>
              <a:pPr/>
              <a:t>‹#›</a:t>
            </a:fld>
            <a:endParaRPr lang="en-US" dirty="0"/>
          </a:p>
        </p:txBody>
      </p:sp>
    </p:spTree>
    <p:extLst>
      <p:ext uri="{BB962C8B-B14F-4D97-AF65-F5344CB8AC3E}">
        <p14:creationId xmlns:p14="http://schemas.microsoft.com/office/powerpoint/2010/main" xmlns="" val="334356351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159" algn="l" rtl="0" fontAlgn="base">
      <a:spcBef>
        <a:spcPct val="30000"/>
      </a:spcBef>
      <a:spcAft>
        <a:spcPct val="0"/>
      </a:spcAft>
      <a:defRPr sz="1200" kern="1200">
        <a:solidFill>
          <a:schemeClr val="tx1"/>
        </a:solidFill>
        <a:latin typeface="Arial" charset="0"/>
        <a:ea typeface="+mn-ea"/>
        <a:cs typeface="+mn-cs"/>
      </a:defRPr>
    </a:lvl2pPr>
    <a:lvl3pPr marL="914319" algn="l" rtl="0" fontAlgn="base">
      <a:spcBef>
        <a:spcPct val="30000"/>
      </a:spcBef>
      <a:spcAft>
        <a:spcPct val="0"/>
      </a:spcAft>
      <a:defRPr sz="1200" kern="1200">
        <a:solidFill>
          <a:schemeClr val="tx1"/>
        </a:solidFill>
        <a:latin typeface="Arial" charset="0"/>
        <a:ea typeface="+mn-ea"/>
        <a:cs typeface="+mn-cs"/>
      </a:defRPr>
    </a:lvl3pPr>
    <a:lvl4pPr marL="1371477" algn="l" rtl="0" fontAlgn="base">
      <a:spcBef>
        <a:spcPct val="30000"/>
      </a:spcBef>
      <a:spcAft>
        <a:spcPct val="0"/>
      </a:spcAft>
      <a:defRPr sz="1200" kern="1200">
        <a:solidFill>
          <a:schemeClr val="tx1"/>
        </a:solidFill>
        <a:latin typeface="Arial" charset="0"/>
        <a:ea typeface="+mn-ea"/>
        <a:cs typeface="+mn-cs"/>
      </a:defRPr>
    </a:lvl4pPr>
    <a:lvl5pPr marL="1828637" algn="l" rtl="0" fontAlgn="base">
      <a:spcBef>
        <a:spcPct val="30000"/>
      </a:spcBef>
      <a:spcAft>
        <a:spcPct val="0"/>
      </a:spcAft>
      <a:defRPr sz="1200" kern="1200">
        <a:solidFill>
          <a:schemeClr val="tx1"/>
        </a:solidFill>
        <a:latin typeface="Arial" charset="0"/>
        <a:ea typeface="+mn-ea"/>
        <a:cs typeface="+mn-cs"/>
      </a:defRPr>
    </a:lvl5pPr>
    <a:lvl6pPr marL="2285796" algn="l" defTabSz="914319" rtl="0" eaLnBrk="1" latinLnBrk="0" hangingPunct="1">
      <a:defRPr sz="1200" kern="1200">
        <a:solidFill>
          <a:schemeClr val="tx1"/>
        </a:solidFill>
        <a:latin typeface="+mn-lt"/>
        <a:ea typeface="+mn-ea"/>
        <a:cs typeface="+mn-cs"/>
      </a:defRPr>
    </a:lvl6pPr>
    <a:lvl7pPr marL="2742956" algn="l" defTabSz="914319" rtl="0" eaLnBrk="1" latinLnBrk="0" hangingPunct="1">
      <a:defRPr sz="1200" kern="1200">
        <a:solidFill>
          <a:schemeClr val="tx1"/>
        </a:solidFill>
        <a:latin typeface="+mn-lt"/>
        <a:ea typeface="+mn-ea"/>
        <a:cs typeface="+mn-cs"/>
      </a:defRPr>
    </a:lvl7pPr>
    <a:lvl8pPr marL="3200114" algn="l" defTabSz="914319" rtl="0" eaLnBrk="1" latinLnBrk="0" hangingPunct="1">
      <a:defRPr sz="1200" kern="1200">
        <a:solidFill>
          <a:schemeClr val="tx1"/>
        </a:solidFill>
        <a:latin typeface="+mn-lt"/>
        <a:ea typeface="+mn-ea"/>
        <a:cs typeface="+mn-cs"/>
      </a:defRPr>
    </a:lvl8pPr>
    <a:lvl9pPr marL="3657274" algn="l" defTabSz="91431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97ADDD-8D8B-4A9C-A4F4-172C51787201}" type="slidenum">
              <a:rPr lang="en-US"/>
              <a:pPr/>
              <a:t>0</a:t>
            </a:fld>
            <a:endParaRPr lang="en-US" dirty="0"/>
          </a:p>
        </p:txBody>
      </p:sp>
      <p:sp>
        <p:nvSpPr>
          <p:cNvPr id="98306" name="Rectangle 2"/>
          <p:cNvSpPr>
            <a:spLocks noGrp="1" noRot="1" noChangeAspect="1" noChangeArrowheads="1" noTextEdit="1"/>
          </p:cNvSpPr>
          <p:nvPr>
            <p:ph type="sldImg"/>
          </p:nvPr>
        </p:nvSpPr>
        <p:spPr>
          <a:xfrm>
            <a:off x="1219200" y="696913"/>
            <a:ext cx="4575175" cy="3486150"/>
          </a:xfrm>
          <a:ln/>
        </p:spPr>
      </p:sp>
      <p:sp>
        <p:nvSpPr>
          <p:cNvPr id="9830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4F40B5-511C-4193-A914-1CEE400EA46B}" type="slidenum">
              <a:rPr lang="en-US" smtClean="0"/>
              <a:pPr/>
              <a:t>9</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4F40B5-511C-4193-A914-1CEE400EA46B}" type="slidenum">
              <a:rPr lang="en-US" smtClean="0"/>
              <a:pPr/>
              <a:t>10</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4F40B5-511C-4193-A914-1CEE400EA46B}" type="slidenum">
              <a:rPr lang="en-US" smtClean="0"/>
              <a:pPr/>
              <a:t>11</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4F40B5-511C-4193-A914-1CEE400EA46B}" type="slidenum">
              <a:rPr lang="en-US" smtClean="0"/>
              <a:pPr/>
              <a:t>12</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134F40B5-511C-4193-A914-1CEE400EA46B}" type="slidenum">
              <a:rPr lang="en-US" smtClean="0"/>
              <a:pPr/>
              <a:t>13</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34F40B5-511C-4193-A914-1CEE400EA46B}" type="slidenum">
              <a:rPr lang="en-US" smtClean="0"/>
              <a:pPr/>
              <a:t>14</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4F40B5-511C-4193-A914-1CEE400EA46B}" type="slidenum">
              <a:rPr lang="en-US" smtClean="0"/>
              <a:pPr/>
              <a:t>15</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4F40B5-511C-4193-A914-1CEE400EA46B}" type="slidenum">
              <a:rPr lang="en-US" smtClean="0"/>
              <a:pPr/>
              <a:t>16</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4F40B5-511C-4193-A914-1CEE400EA46B}" type="slidenum">
              <a:rPr lang="en-US" smtClean="0"/>
              <a:pPr/>
              <a:t>17</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4F40B5-511C-4193-A914-1CEE400EA46B}" type="slidenum">
              <a:rPr lang="en-US" smtClean="0"/>
              <a:pPr/>
              <a:t>18</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4F40B5-511C-4193-A914-1CEE400EA46B}" type="slidenum">
              <a:rPr lang="en-US" smtClean="0"/>
              <a:pPr/>
              <a:t>1</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4F40B5-511C-4193-A914-1CEE400EA46B}" type="slidenum">
              <a:rPr lang="en-US" smtClean="0"/>
              <a:pPr/>
              <a:t>19</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4F40B5-511C-4193-A914-1CEE400EA46B}" type="slidenum">
              <a:rPr lang="en-US" smtClean="0"/>
              <a:pPr/>
              <a:t>20</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4F40B5-511C-4193-A914-1CEE400EA46B}" type="slidenum">
              <a:rPr lang="en-US" smtClean="0"/>
              <a:pPr/>
              <a:t>21</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4F40B5-511C-4193-A914-1CEE400EA46B}" type="slidenum">
              <a:rPr lang="en-US" smtClean="0"/>
              <a:pPr/>
              <a:t>2</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4F40B5-511C-4193-A914-1CEE400EA46B}" type="slidenum">
              <a:rPr lang="en-US" smtClean="0"/>
              <a:pPr/>
              <a:t>3</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4F40B5-511C-4193-A914-1CEE400EA46B}" type="slidenum">
              <a:rPr lang="en-US" smtClean="0"/>
              <a:pPr/>
              <a:t>4</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4F40B5-511C-4193-A914-1CEE400EA46B}" type="slidenum">
              <a:rPr lang="en-US" smtClean="0"/>
              <a:pPr/>
              <a:t>5</a:t>
            </a:fld>
            <a:endParaRPr lang="en-US" dirty="0"/>
          </a:p>
        </p:txBody>
      </p:sp>
    </p:spTree>
    <p:extLst>
      <p:ext uri="{BB962C8B-B14F-4D97-AF65-F5344CB8AC3E}">
        <p14:creationId xmlns:p14="http://schemas.microsoft.com/office/powerpoint/2010/main" xmlns="" val="1303294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4F40B5-511C-4193-A914-1CEE400EA46B}" type="slidenum">
              <a:rPr lang="en-US" smtClean="0"/>
              <a:pPr/>
              <a:t>6</a:t>
            </a:fld>
            <a:endParaRPr lang="en-US" dirty="0"/>
          </a:p>
        </p:txBody>
      </p:sp>
    </p:spTree>
    <p:extLst>
      <p:ext uri="{BB962C8B-B14F-4D97-AF65-F5344CB8AC3E}">
        <p14:creationId xmlns:p14="http://schemas.microsoft.com/office/powerpoint/2010/main" xmlns="" val="10919424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4F40B5-511C-4193-A914-1CEE400EA46B}" type="slidenum">
              <a:rPr lang="en-US" smtClean="0"/>
              <a:pPr/>
              <a:t>7</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4F40B5-511C-4193-A914-1CEE400EA46B}" type="slidenum">
              <a:rPr lang="en-US" smtClean="0"/>
              <a:pPr/>
              <a:t>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746" name="Picture 26" descr="test"/>
          <p:cNvPicPr>
            <a:picLocks noChangeAspect="1" noChangeArrowheads="1"/>
          </p:cNvPicPr>
          <p:nvPr/>
        </p:nvPicPr>
        <p:blipFill>
          <a:blip r:embed="rId2" cstate="print"/>
          <a:srcRect/>
          <a:stretch>
            <a:fillRect/>
          </a:stretch>
        </p:blipFill>
        <p:spPr bwMode="auto">
          <a:xfrm>
            <a:off x="0" y="-1587"/>
            <a:ext cx="9601200" cy="3676651"/>
          </a:xfrm>
          <a:prstGeom prst="rect">
            <a:avLst/>
          </a:prstGeom>
          <a:noFill/>
        </p:spPr>
      </p:pic>
      <p:sp>
        <p:nvSpPr>
          <p:cNvPr id="30729" name="Rectangle 9"/>
          <p:cNvSpPr>
            <a:spLocks noGrp="1" noChangeArrowheads="1"/>
          </p:cNvSpPr>
          <p:nvPr>
            <p:ph type="ctrTitle"/>
          </p:nvPr>
        </p:nvSpPr>
        <p:spPr>
          <a:xfrm>
            <a:off x="160339" y="160339"/>
            <a:ext cx="9240837" cy="1566862"/>
          </a:xfrm>
          <a:noFill/>
          <a:ln>
            <a:noFill/>
          </a:ln>
        </p:spPr>
        <p:txBody>
          <a:bodyPr lIns="724855"/>
          <a:lstStyle>
            <a:lvl1pPr marL="0">
              <a:defRPr sz="3600"/>
            </a:lvl1pPr>
          </a:lstStyle>
          <a:p>
            <a:endParaRPr lang="en-US" dirty="0"/>
          </a:p>
        </p:txBody>
      </p:sp>
      <p:sp>
        <p:nvSpPr>
          <p:cNvPr id="30723" name="Rectangle 3"/>
          <p:cNvSpPr>
            <a:spLocks noGrp="1" noChangeArrowheads="1"/>
          </p:cNvSpPr>
          <p:nvPr>
            <p:ph type="subTitle" idx="1"/>
          </p:nvPr>
        </p:nvSpPr>
        <p:spPr>
          <a:xfrm>
            <a:off x="160339" y="2079626"/>
            <a:ext cx="6721475" cy="485775"/>
          </a:xfrm>
        </p:spPr>
        <p:txBody>
          <a:bodyPr lIns="724855"/>
          <a:lstStyle>
            <a:lvl1pPr marL="0" indent="0">
              <a:buFont typeface="Wingdings" pitchFamily="2" charset="2"/>
              <a:buNone/>
              <a:defRPr sz="1600">
                <a:solidFill>
                  <a:schemeClr val="bg1"/>
                </a:solidFill>
                <a:latin typeface="Arial Black" pitchFamily="34" charset="0"/>
              </a:defRPr>
            </a:lvl1pPr>
          </a:lstStyle>
          <a:p>
            <a:endParaRPr lang="en-US"/>
          </a:p>
        </p:txBody>
      </p:sp>
      <p:sp>
        <p:nvSpPr>
          <p:cNvPr id="30735" name="Line 15"/>
          <p:cNvSpPr>
            <a:spLocks noChangeShapeType="1"/>
          </p:cNvSpPr>
          <p:nvPr/>
        </p:nvSpPr>
        <p:spPr bwMode="auto">
          <a:xfrm>
            <a:off x="-1588" y="2405064"/>
            <a:ext cx="9602788" cy="1587"/>
          </a:xfrm>
          <a:prstGeom prst="line">
            <a:avLst/>
          </a:prstGeom>
          <a:noFill/>
          <a:ln w="25400">
            <a:solidFill>
              <a:schemeClr val="bg1"/>
            </a:solidFill>
            <a:round/>
            <a:headEnd/>
            <a:tailEnd/>
          </a:ln>
          <a:effectLst/>
        </p:spPr>
        <p:txBody>
          <a:bodyPr wrap="none" lIns="91432" tIns="45716" rIns="91432" bIns="45716" anchor="ctr"/>
          <a:lstStyle/>
          <a:p>
            <a:endParaRPr lang="en-US" dirty="0"/>
          </a:p>
        </p:txBody>
      </p:sp>
      <p:pic>
        <p:nvPicPr>
          <p:cNvPr id="10" name="Picture 10" descr="TIAG+namelogo--150 dpi-3x1wcm-Dk Gr"/>
          <p:cNvPicPr>
            <a:picLocks noChangeAspect="1"/>
          </p:cNvPicPr>
          <p:nvPr userDrawn="1"/>
        </p:nvPicPr>
        <p:blipFill>
          <a:blip r:embed="rId3" cstate="print"/>
          <a:srcRect/>
          <a:stretch>
            <a:fillRect/>
          </a:stretch>
        </p:blipFill>
        <p:spPr bwMode="auto">
          <a:xfrm>
            <a:off x="1092201" y="6542089"/>
            <a:ext cx="2084388" cy="695325"/>
          </a:xfrm>
          <a:prstGeom prst="rect">
            <a:avLst/>
          </a:prstGeom>
          <a:noFill/>
          <a:ln w="9525">
            <a:noFill/>
            <a:miter lim="800000"/>
            <a:headEnd/>
            <a:tailEnd/>
          </a:ln>
        </p:spPr>
      </p:pic>
      <p:pic>
        <p:nvPicPr>
          <p:cNvPr id="11" name="Picture 28" descr="test"/>
          <p:cNvPicPr>
            <a:picLocks noChangeAspect="1" noChangeArrowheads="1"/>
          </p:cNvPicPr>
          <p:nvPr userDrawn="1"/>
        </p:nvPicPr>
        <p:blipFill>
          <a:blip r:embed="rId4" cstate="print"/>
          <a:srcRect r="3639" b="11783"/>
          <a:stretch>
            <a:fillRect/>
          </a:stretch>
        </p:blipFill>
        <p:spPr bwMode="auto">
          <a:xfrm>
            <a:off x="14289" y="6538914"/>
            <a:ext cx="1076325" cy="762000"/>
          </a:xfrm>
          <a:prstGeom prst="rect">
            <a:avLst/>
          </a:prstGeom>
          <a:noFill/>
          <a:ln w="9525">
            <a:noFill/>
            <a:miter lim="800000"/>
            <a:headEnd/>
            <a:tailEnd/>
          </a:ln>
        </p:spPr>
      </p:pic>
      <p:cxnSp>
        <p:nvCxnSpPr>
          <p:cNvPr id="12" name="Straight Connector 12"/>
          <p:cNvCxnSpPr>
            <a:cxnSpLocks noChangeShapeType="1"/>
          </p:cNvCxnSpPr>
          <p:nvPr userDrawn="1"/>
        </p:nvCxnSpPr>
        <p:spPr bwMode="auto">
          <a:xfrm rot="5400000">
            <a:off x="804069" y="6925469"/>
            <a:ext cx="639762" cy="0"/>
          </a:xfrm>
          <a:prstGeom prst="line">
            <a:avLst/>
          </a:prstGeom>
          <a:noFill/>
          <a:ln w="9525" algn="ctr">
            <a:solidFill>
              <a:srgbClr val="73767B"/>
            </a:solidFill>
            <a:round/>
            <a:headEnd/>
            <a:tailEnd/>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C95D0D8C-9CE8-4982-9953-9B59D77E499E}"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9313" y="130176"/>
            <a:ext cx="2398712" cy="61118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130176"/>
            <a:ext cx="7046913" cy="611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06FD3B72-A472-4FA5-87D1-F0CF1A0F2054}"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E9F1D354-F1C1-48FC-BB7C-11F7C19C56ED}"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825" y="4700588"/>
            <a:ext cx="8161338" cy="145256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58825" y="3100387"/>
            <a:ext cx="8161338" cy="1600201"/>
          </a:xfrm>
        </p:spPr>
        <p:txBody>
          <a:bodyPr anchor="b"/>
          <a:lstStyle>
            <a:lvl1pPr marL="0" indent="0">
              <a:buNone/>
              <a:defRPr sz="2000"/>
            </a:lvl1pPr>
            <a:lvl2pPr marL="457159" indent="0">
              <a:buNone/>
              <a:defRPr sz="1800"/>
            </a:lvl2pPr>
            <a:lvl3pPr marL="914319" indent="0">
              <a:buNone/>
              <a:defRPr sz="1600"/>
            </a:lvl3pPr>
            <a:lvl4pPr marL="1371477" indent="0">
              <a:buNone/>
              <a:defRPr sz="1400"/>
            </a:lvl4pPr>
            <a:lvl5pPr marL="1828637" indent="0">
              <a:buNone/>
              <a:defRPr sz="1400"/>
            </a:lvl5pPr>
            <a:lvl6pPr marL="2285796" indent="0">
              <a:buNone/>
              <a:defRPr sz="1400"/>
            </a:lvl6pPr>
            <a:lvl7pPr marL="2742956" indent="0">
              <a:buNone/>
              <a:defRPr sz="1400"/>
            </a:lvl7pPr>
            <a:lvl8pPr marL="3200114" indent="0">
              <a:buNone/>
              <a:defRPr sz="1400"/>
            </a:lvl8pPr>
            <a:lvl9pPr marL="3657274"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08959FB7-4B65-4F3D-80DB-05B1AAA99BA9}"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6415" y="1146176"/>
            <a:ext cx="4243387" cy="5095875"/>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902200" y="1146176"/>
            <a:ext cx="4243388" cy="5095875"/>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4"/>
          <p:cNvSpPr>
            <a:spLocks noGrp="1"/>
          </p:cNvSpPr>
          <p:nvPr>
            <p:ph type="sldNum" sz="quarter" idx="10"/>
          </p:nvPr>
        </p:nvSpPr>
        <p:spPr/>
        <p:txBody>
          <a:bodyPr/>
          <a:lstStyle>
            <a:lvl1pPr>
              <a:defRPr/>
            </a:lvl1pPr>
          </a:lstStyle>
          <a:p>
            <a:fld id="{FD59BF5C-F7FC-41EC-8025-0C38EB336812}"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9425" y="293689"/>
            <a:ext cx="8642351" cy="1219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79425" y="1636714"/>
            <a:ext cx="4243388" cy="682625"/>
          </a:xfrm>
        </p:spPr>
        <p:txBody>
          <a:bodyPr anchor="b"/>
          <a:lstStyle>
            <a:lvl1pPr marL="0" indent="0">
              <a:buNone/>
              <a:defRPr sz="2400" b="1"/>
            </a:lvl1pPr>
            <a:lvl2pPr marL="457159" indent="0">
              <a:buNone/>
              <a:defRPr sz="2000" b="1"/>
            </a:lvl2pPr>
            <a:lvl3pPr marL="914319" indent="0">
              <a:buNone/>
              <a:defRPr sz="1800" b="1"/>
            </a:lvl3pPr>
            <a:lvl4pPr marL="1371477" indent="0">
              <a:buNone/>
              <a:defRPr sz="1600" b="1"/>
            </a:lvl4pPr>
            <a:lvl5pPr marL="1828637" indent="0">
              <a:buNone/>
              <a:defRPr sz="1600" b="1"/>
            </a:lvl5pPr>
            <a:lvl6pPr marL="2285796" indent="0">
              <a:buNone/>
              <a:defRPr sz="1600" b="1"/>
            </a:lvl6pPr>
            <a:lvl7pPr marL="2742956" indent="0">
              <a:buNone/>
              <a:defRPr sz="1600" b="1"/>
            </a:lvl7pPr>
            <a:lvl8pPr marL="3200114" indent="0">
              <a:buNone/>
              <a:defRPr sz="1600" b="1"/>
            </a:lvl8pPr>
            <a:lvl9pPr marL="365727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9425" y="2319339"/>
            <a:ext cx="4243388" cy="42148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6801" y="1636714"/>
            <a:ext cx="4244975" cy="682625"/>
          </a:xfrm>
        </p:spPr>
        <p:txBody>
          <a:bodyPr anchor="b"/>
          <a:lstStyle>
            <a:lvl1pPr marL="0" indent="0">
              <a:buNone/>
              <a:defRPr sz="2400" b="1"/>
            </a:lvl1pPr>
            <a:lvl2pPr marL="457159" indent="0">
              <a:buNone/>
              <a:defRPr sz="2000" b="1"/>
            </a:lvl2pPr>
            <a:lvl3pPr marL="914319" indent="0">
              <a:buNone/>
              <a:defRPr sz="1800" b="1"/>
            </a:lvl3pPr>
            <a:lvl4pPr marL="1371477" indent="0">
              <a:buNone/>
              <a:defRPr sz="1600" b="1"/>
            </a:lvl4pPr>
            <a:lvl5pPr marL="1828637" indent="0">
              <a:buNone/>
              <a:defRPr sz="1600" b="1"/>
            </a:lvl5pPr>
            <a:lvl6pPr marL="2285796" indent="0">
              <a:buNone/>
              <a:defRPr sz="1600" b="1"/>
            </a:lvl6pPr>
            <a:lvl7pPr marL="2742956" indent="0">
              <a:buNone/>
              <a:defRPr sz="1600" b="1"/>
            </a:lvl7pPr>
            <a:lvl8pPr marL="3200114" indent="0">
              <a:buNone/>
              <a:defRPr sz="1600" b="1"/>
            </a:lvl8pPr>
            <a:lvl9pPr marL="365727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6801" y="2319339"/>
            <a:ext cx="4244975" cy="42148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2DFDC2D2-191D-413E-8476-D0204FC703BD}"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89191E24-F757-4C4D-8F7D-B347F1BE1588}"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B16660C8-2E76-4CC5-9729-DE823F5E4747}"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9426" y="290515"/>
            <a:ext cx="3159125" cy="12398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754438" y="290513"/>
            <a:ext cx="5367338" cy="6243637"/>
          </a:xfrm>
        </p:spPr>
        <p:txBody>
          <a:bodyPr/>
          <a:lstStyle>
            <a:lvl1pPr>
              <a:defRPr sz="3200"/>
            </a:lvl1pPr>
            <a:lvl2pPr>
              <a:defRPr sz="27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79426" y="1530350"/>
            <a:ext cx="3159125" cy="5003801"/>
          </a:xfrm>
        </p:spPr>
        <p:txBody>
          <a:bodyPr/>
          <a:lstStyle>
            <a:lvl1pPr marL="0" indent="0">
              <a:buNone/>
              <a:defRPr sz="1400"/>
            </a:lvl1pPr>
            <a:lvl2pPr marL="457159" indent="0">
              <a:buNone/>
              <a:defRPr sz="1200"/>
            </a:lvl2pPr>
            <a:lvl3pPr marL="914319" indent="0">
              <a:buNone/>
              <a:defRPr sz="1000"/>
            </a:lvl3pPr>
            <a:lvl4pPr marL="1371477" indent="0">
              <a:buNone/>
              <a:defRPr sz="1000"/>
            </a:lvl4pPr>
            <a:lvl5pPr marL="1828637" indent="0">
              <a:buNone/>
              <a:defRPr sz="1000"/>
            </a:lvl5pPr>
            <a:lvl6pPr marL="2285796" indent="0">
              <a:buNone/>
              <a:defRPr sz="1000"/>
            </a:lvl6pPr>
            <a:lvl7pPr marL="2742956" indent="0">
              <a:buNone/>
              <a:defRPr sz="1000"/>
            </a:lvl7pPr>
            <a:lvl8pPr marL="3200114" indent="0">
              <a:buNone/>
              <a:defRPr sz="1000"/>
            </a:lvl8pPr>
            <a:lvl9pPr marL="3657274" indent="0">
              <a:buNone/>
              <a:defRPr sz="10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2990D201-678C-42F9-A1D6-66125F50466D}"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188" y="5121275"/>
            <a:ext cx="5761037" cy="6032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81188" y="654050"/>
            <a:ext cx="5761037" cy="4389438"/>
          </a:xfrm>
        </p:spPr>
        <p:txBody>
          <a:bodyPr/>
          <a:lstStyle>
            <a:lvl1pPr marL="0" indent="0">
              <a:buNone/>
              <a:defRPr sz="3200"/>
            </a:lvl1pPr>
            <a:lvl2pPr marL="457159" indent="0">
              <a:buNone/>
              <a:defRPr sz="2700"/>
            </a:lvl2pPr>
            <a:lvl3pPr marL="914319" indent="0">
              <a:buNone/>
              <a:defRPr sz="2400"/>
            </a:lvl3pPr>
            <a:lvl4pPr marL="1371477" indent="0">
              <a:buNone/>
              <a:defRPr sz="2000"/>
            </a:lvl4pPr>
            <a:lvl5pPr marL="1828637" indent="0">
              <a:buNone/>
              <a:defRPr sz="2000"/>
            </a:lvl5pPr>
            <a:lvl6pPr marL="2285796" indent="0">
              <a:buNone/>
              <a:defRPr sz="2000"/>
            </a:lvl6pPr>
            <a:lvl7pPr marL="2742956" indent="0">
              <a:buNone/>
              <a:defRPr sz="2000"/>
            </a:lvl7pPr>
            <a:lvl8pPr marL="3200114" indent="0">
              <a:buNone/>
              <a:defRPr sz="2000"/>
            </a:lvl8pPr>
            <a:lvl9pPr marL="3657274" indent="0">
              <a:buNone/>
              <a:defRPr sz="2000"/>
            </a:lvl9pPr>
          </a:lstStyle>
          <a:p>
            <a:endParaRPr lang="en-US" dirty="0"/>
          </a:p>
        </p:txBody>
      </p:sp>
      <p:sp>
        <p:nvSpPr>
          <p:cNvPr id="4" name="Text Placeholder 3"/>
          <p:cNvSpPr>
            <a:spLocks noGrp="1"/>
          </p:cNvSpPr>
          <p:nvPr>
            <p:ph type="body" sz="half" idx="2"/>
          </p:nvPr>
        </p:nvSpPr>
        <p:spPr>
          <a:xfrm>
            <a:off x="1881188" y="5724526"/>
            <a:ext cx="5761037" cy="858838"/>
          </a:xfrm>
        </p:spPr>
        <p:txBody>
          <a:bodyPr/>
          <a:lstStyle>
            <a:lvl1pPr marL="0" indent="0">
              <a:buNone/>
              <a:defRPr sz="1400"/>
            </a:lvl1pPr>
            <a:lvl2pPr marL="457159" indent="0">
              <a:buNone/>
              <a:defRPr sz="1200"/>
            </a:lvl2pPr>
            <a:lvl3pPr marL="914319" indent="0">
              <a:buNone/>
              <a:defRPr sz="1000"/>
            </a:lvl3pPr>
            <a:lvl4pPr marL="1371477" indent="0">
              <a:buNone/>
              <a:defRPr sz="1000"/>
            </a:lvl4pPr>
            <a:lvl5pPr marL="1828637" indent="0">
              <a:buNone/>
              <a:defRPr sz="1000"/>
            </a:lvl5pPr>
            <a:lvl6pPr marL="2285796" indent="0">
              <a:buNone/>
              <a:defRPr sz="1000"/>
            </a:lvl6pPr>
            <a:lvl7pPr marL="2742956" indent="0">
              <a:buNone/>
              <a:defRPr sz="1000"/>
            </a:lvl7pPr>
            <a:lvl8pPr marL="3200114" indent="0">
              <a:buNone/>
              <a:defRPr sz="1000"/>
            </a:lvl8pPr>
            <a:lvl9pPr marL="3657274" indent="0">
              <a:buNone/>
              <a:defRPr sz="10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87F06D63-4783-481D-9276-4B1EDC07C8F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0" name="Rectangle 26"/>
          <p:cNvSpPr>
            <a:spLocks noGrp="1" noChangeArrowheads="1"/>
          </p:cNvSpPr>
          <p:nvPr>
            <p:ph type="title"/>
          </p:nvPr>
        </p:nvSpPr>
        <p:spPr bwMode="auto">
          <a:xfrm>
            <a:off x="1" y="130175"/>
            <a:ext cx="9598025" cy="730250"/>
          </a:xfrm>
          <a:prstGeom prst="rect">
            <a:avLst/>
          </a:prstGeom>
          <a:solidFill>
            <a:schemeClr val="bg2"/>
          </a:solidFill>
          <a:ln w="9525">
            <a:solidFill>
              <a:schemeClr val="hlink"/>
            </a:solidFill>
            <a:miter lim="800000"/>
            <a:headEnd/>
            <a:tailEnd/>
          </a:ln>
          <a:effectLst/>
        </p:spPr>
        <p:txBody>
          <a:bodyPr vert="horz" wrap="square" lIns="0" tIns="48323" rIns="96646" bIns="48323"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506413" y="1146176"/>
            <a:ext cx="8639175" cy="5095875"/>
          </a:xfrm>
          <a:prstGeom prst="rect">
            <a:avLst/>
          </a:prstGeom>
          <a:noFill/>
          <a:ln w="9525">
            <a:noFill/>
            <a:miter lim="800000"/>
            <a:headEnd/>
            <a:tailEnd/>
          </a:ln>
          <a:effectLst/>
        </p:spPr>
        <p:txBody>
          <a:bodyPr vert="horz" wrap="square" lIns="96646" tIns="48323" rIns="96646" bIns="48323"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1" name="Rectangle 7"/>
          <p:cNvSpPr>
            <a:spLocks noChangeArrowheads="1"/>
          </p:cNvSpPr>
          <p:nvPr/>
        </p:nvSpPr>
        <p:spPr bwMode="auto">
          <a:xfrm>
            <a:off x="1" y="6794500"/>
            <a:ext cx="639763" cy="273050"/>
          </a:xfrm>
          <a:prstGeom prst="rect">
            <a:avLst/>
          </a:prstGeom>
          <a:solidFill>
            <a:schemeClr val="hlink"/>
          </a:solidFill>
          <a:ln w="9525">
            <a:noFill/>
            <a:miter lim="800000"/>
            <a:headEnd/>
            <a:tailEnd/>
          </a:ln>
          <a:effectLst/>
        </p:spPr>
        <p:txBody>
          <a:bodyPr wrap="none" lIns="91432" tIns="45716" rIns="91432" bIns="45716" anchor="ctr"/>
          <a:lstStyle/>
          <a:p>
            <a:endParaRPr lang="en-US" dirty="0"/>
          </a:p>
        </p:txBody>
      </p:sp>
      <p:sp>
        <p:nvSpPr>
          <p:cNvPr id="1032" name="Line 8"/>
          <p:cNvSpPr>
            <a:spLocks noChangeShapeType="1"/>
          </p:cNvSpPr>
          <p:nvPr/>
        </p:nvSpPr>
        <p:spPr bwMode="auto">
          <a:xfrm flipH="1">
            <a:off x="-14289" y="7055893"/>
            <a:ext cx="9615488" cy="11657"/>
          </a:xfrm>
          <a:prstGeom prst="line">
            <a:avLst/>
          </a:prstGeom>
          <a:noFill/>
          <a:ln w="9525">
            <a:solidFill>
              <a:schemeClr val="hlink"/>
            </a:solidFill>
            <a:round/>
            <a:headEnd/>
            <a:tailEnd/>
          </a:ln>
          <a:effectLst/>
        </p:spPr>
        <p:txBody>
          <a:bodyPr wrap="none" lIns="92051" tIns="46026" rIns="92051" bIns="46026" anchor="ctr"/>
          <a:lstStyle/>
          <a:p>
            <a:endParaRPr lang="en-US" dirty="0"/>
          </a:p>
        </p:txBody>
      </p:sp>
      <p:sp>
        <p:nvSpPr>
          <p:cNvPr id="1034" name="Line 10"/>
          <p:cNvSpPr>
            <a:spLocks noChangeShapeType="1"/>
          </p:cNvSpPr>
          <p:nvPr/>
        </p:nvSpPr>
        <p:spPr bwMode="auto">
          <a:xfrm flipH="1" flipV="1">
            <a:off x="-11113" y="6794500"/>
            <a:ext cx="9612313" cy="2085"/>
          </a:xfrm>
          <a:prstGeom prst="line">
            <a:avLst/>
          </a:prstGeom>
          <a:noFill/>
          <a:ln w="9525">
            <a:solidFill>
              <a:schemeClr val="hlink"/>
            </a:solidFill>
            <a:round/>
            <a:headEnd/>
            <a:tailEnd/>
          </a:ln>
          <a:effectLst/>
        </p:spPr>
        <p:txBody>
          <a:bodyPr wrap="none" lIns="92051" tIns="46026" rIns="92051" bIns="46026" anchor="ctr"/>
          <a:lstStyle/>
          <a:p>
            <a:endParaRPr lang="en-US" dirty="0"/>
          </a:p>
        </p:txBody>
      </p:sp>
      <p:sp>
        <p:nvSpPr>
          <p:cNvPr id="1035" name="Text Box 11"/>
          <p:cNvSpPr txBox="1">
            <a:spLocks noChangeArrowheads="1"/>
          </p:cNvSpPr>
          <p:nvPr/>
        </p:nvSpPr>
        <p:spPr bwMode="auto">
          <a:xfrm>
            <a:off x="627063" y="6826251"/>
            <a:ext cx="5939991" cy="203941"/>
          </a:xfrm>
          <a:prstGeom prst="rect">
            <a:avLst/>
          </a:prstGeom>
          <a:noFill/>
          <a:ln w="9525">
            <a:noFill/>
            <a:miter lim="800000"/>
            <a:headEnd/>
            <a:tailEnd/>
          </a:ln>
          <a:effectLst/>
        </p:spPr>
        <p:txBody>
          <a:bodyPr lIns="96646" tIns="48323" rIns="96646" bIns="48323"/>
          <a:lstStyle/>
          <a:p>
            <a:pPr eaLnBrk="1" hangingPunct="1">
              <a:lnSpc>
                <a:spcPct val="90000"/>
              </a:lnSpc>
              <a:spcBef>
                <a:spcPct val="50000"/>
              </a:spcBef>
              <a:buClr>
                <a:srgbClr val="072F67"/>
              </a:buClr>
              <a:buFont typeface="Wingdings" charset="0"/>
              <a:buNone/>
              <a:defRPr/>
            </a:pPr>
            <a:r>
              <a:rPr lang="en-US" sz="1000" dirty="0" smtClean="0">
                <a:solidFill>
                  <a:schemeClr val="bg2"/>
                </a:solidFill>
              </a:rPr>
              <a:t>Informatics Workforce Development Project I Phase II Project Planning with LTC Stone</a:t>
            </a:r>
          </a:p>
        </p:txBody>
      </p:sp>
      <p:sp>
        <p:nvSpPr>
          <p:cNvPr id="1047" name="Rectangle 23"/>
          <p:cNvSpPr>
            <a:spLocks noGrp="1" noChangeArrowheads="1"/>
          </p:cNvSpPr>
          <p:nvPr>
            <p:ph type="sldNum" sz="quarter" idx="4"/>
          </p:nvPr>
        </p:nvSpPr>
        <p:spPr bwMode="auto">
          <a:xfrm>
            <a:off x="38103" y="6813550"/>
            <a:ext cx="560388" cy="242889"/>
          </a:xfrm>
          <a:prstGeom prst="rect">
            <a:avLst/>
          </a:prstGeom>
          <a:noFill/>
          <a:ln w="9525">
            <a:noFill/>
            <a:miter lim="800000"/>
            <a:headEnd/>
            <a:tailEnd/>
          </a:ln>
          <a:effectLst/>
        </p:spPr>
        <p:txBody>
          <a:bodyPr vert="horz" wrap="square" lIns="96646" tIns="48323" rIns="96646" bIns="48323" numCol="1" anchor="t" anchorCtr="0" compatLnSpc="1">
            <a:prstTxWarp prst="textNoShape">
              <a:avLst/>
            </a:prstTxWarp>
          </a:bodyPr>
          <a:lstStyle>
            <a:lvl1pPr algn="ctr" defTabSz="966702">
              <a:defRPr sz="1000" b="1">
                <a:solidFill>
                  <a:srgbClr val="17498E"/>
                </a:solidFill>
              </a:defRPr>
            </a:lvl1pPr>
          </a:lstStyle>
          <a:p>
            <a:fld id="{5A6728B7-FFC2-4E31-AB8A-B001C06EE24C}"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marL="630182" algn="l" defTabSz="966702" rtl="0" fontAlgn="base">
        <a:spcBef>
          <a:spcPct val="0"/>
        </a:spcBef>
        <a:spcAft>
          <a:spcPct val="0"/>
        </a:spcAft>
        <a:defRPr sz="1800">
          <a:solidFill>
            <a:schemeClr val="bg1"/>
          </a:solidFill>
          <a:latin typeface="+mj-lt"/>
          <a:ea typeface="+mj-ea"/>
          <a:cs typeface="+mj-cs"/>
        </a:defRPr>
      </a:lvl1pPr>
      <a:lvl2pPr marL="630182" algn="l" defTabSz="966702" rtl="0" fontAlgn="base">
        <a:spcBef>
          <a:spcPct val="0"/>
        </a:spcBef>
        <a:spcAft>
          <a:spcPct val="0"/>
        </a:spcAft>
        <a:defRPr sz="2000">
          <a:solidFill>
            <a:schemeClr val="bg1"/>
          </a:solidFill>
          <a:latin typeface="Arial Black" pitchFamily="34" charset="0"/>
        </a:defRPr>
      </a:lvl2pPr>
      <a:lvl3pPr marL="630182" algn="l" defTabSz="966702" rtl="0" fontAlgn="base">
        <a:spcBef>
          <a:spcPct val="0"/>
        </a:spcBef>
        <a:spcAft>
          <a:spcPct val="0"/>
        </a:spcAft>
        <a:defRPr sz="2000">
          <a:solidFill>
            <a:schemeClr val="bg1"/>
          </a:solidFill>
          <a:latin typeface="Arial Black" pitchFamily="34" charset="0"/>
        </a:defRPr>
      </a:lvl3pPr>
      <a:lvl4pPr marL="630182" algn="l" defTabSz="966702" rtl="0" fontAlgn="base">
        <a:spcBef>
          <a:spcPct val="0"/>
        </a:spcBef>
        <a:spcAft>
          <a:spcPct val="0"/>
        </a:spcAft>
        <a:defRPr sz="2000">
          <a:solidFill>
            <a:schemeClr val="bg1"/>
          </a:solidFill>
          <a:latin typeface="Arial Black" pitchFamily="34" charset="0"/>
        </a:defRPr>
      </a:lvl4pPr>
      <a:lvl5pPr marL="630182" algn="l" defTabSz="966702" rtl="0" fontAlgn="base">
        <a:spcBef>
          <a:spcPct val="0"/>
        </a:spcBef>
        <a:spcAft>
          <a:spcPct val="0"/>
        </a:spcAft>
        <a:defRPr sz="2000">
          <a:solidFill>
            <a:schemeClr val="bg1"/>
          </a:solidFill>
          <a:latin typeface="Arial Black" pitchFamily="34" charset="0"/>
        </a:defRPr>
      </a:lvl5pPr>
      <a:lvl6pPr marL="1087342" algn="l" defTabSz="966702" rtl="0" fontAlgn="base">
        <a:spcBef>
          <a:spcPct val="0"/>
        </a:spcBef>
        <a:spcAft>
          <a:spcPct val="0"/>
        </a:spcAft>
        <a:defRPr sz="2000">
          <a:solidFill>
            <a:schemeClr val="bg1"/>
          </a:solidFill>
          <a:latin typeface="Arial Black" pitchFamily="34" charset="0"/>
        </a:defRPr>
      </a:lvl6pPr>
      <a:lvl7pPr marL="1544500" algn="l" defTabSz="966702" rtl="0" fontAlgn="base">
        <a:spcBef>
          <a:spcPct val="0"/>
        </a:spcBef>
        <a:spcAft>
          <a:spcPct val="0"/>
        </a:spcAft>
        <a:defRPr sz="2000">
          <a:solidFill>
            <a:schemeClr val="bg1"/>
          </a:solidFill>
          <a:latin typeface="Arial Black" pitchFamily="34" charset="0"/>
        </a:defRPr>
      </a:lvl7pPr>
      <a:lvl8pPr marL="2001660" algn="l" defTabSz="966702" rtl="0" fontAlgn="base">
        <a:spcBef>
          <a:spcPct val="0"/>
        </a:spcBef>
        <a:spcAft>
          <a:spcPct val="0"/>
        </a:spcAft>
        <a:defRPr sz="2000">
          <a:solidFill>
            <a:schemeClr val="bg1"/>
          </a:solidFill>
          <a:latin typeface="Arial Black" pitchFamily="34" charset="0"/>
        </a:defRPr>
      </a:lvl8pPr>
      <a:lvl9pPr marL="2458819" algn="l" defTabSz="966702" rtl="0" fontAlgn="base">
        <a:spcBef>
          <a:spcPct val="0"/>
        </a:spcBef>
        <a:spcAft>
          <a:spcPct val="0"/>
        </a:spcAft>
        <a:defRPr sz="2000">
          <a:solidFill>
            <a:schemeClr val="bg1"/>
          </a:solidFill>
          <a:latin typeface="Arial Black" pitchFamily="34" charset="0"/>
        </a:defRPr>
      </a:lvl9pPr>
    </p:titleStyle>
    <p:bodyStyle>
      <a:lvl1pPr marL="363506" indent="-363506" algn="l" defTabSz="966702" rtl="0" fontAlgn="base">
        <a:spcBef>
          <a:spcPct val="20000"/>
        </a:spcBef>
        <a:spcAft>
          <a:spcPct val="0"/>
        </a:spcAft>
        <a:buClr>
          <a:schemeClr val="bg2"/>
        </a:buClr>
        <a:buFont typeface="Wingdings" pitchFamily="2" charset="2"/>
        <a:buChar char="q"/>
        <a:defRPr sz="1600">
          <a:solidFill>
            <a:schemeClr val="tx1"/>
          </a:solidFill>
          <a:latin typeface="+mn-lt"/>
          <a:ea typeface="+mn-ea"/>
          <a:cs typeface="+mn-cs"/>
        </a:defRPr>
      </a:lvl1pPr>
      <a:lvl2pPr marL="784155" indent="-300011" algn="l" defTabSz="966702" rtl="0" fontAlgn="base">
        <a:spcBef>
          <a:spcPct val="20000"/>
        </a:spcBef>
        <a:spcAft>
          <a:spcPct val="0"/>
        </a:spcAft>
        <a:buClr>
          <a:srgbClr val="16498F"/>
        </a:buClr>
        <a:buSzPct val="125000"/>
        <a:buFont typeface="Times New Roman" pitchFamily="18" charset="0"/>
        <a:buChar char="»"/>
        <a:defRPr sz="1400">
          <a:solidFill>
            <a:schemeClr val="tx1"/>
          </a:solidFill>
          <a:latin typeface="+mn-lt"/>
        </a:defRPr>
      </a:lvl2pPr>
      <a:lvl3pPr marL="1147661" indent="-241279" algn="l" defTabSz="966702" rtl="0" fontAlgn="base">
        <a:spcBef>
          <a:spcPct val="20000"/>
        </a:spcBef>
        <a:spcAft>
          <a:spcPct val="0"/>
        </a:spcAft>
        <a:buClr>
          <a:srgbClr val="16498F"/>
        </a:buClr>
        <a:buSzPct val="125000"/>
        <a:buFont typeface="Arial" charset="0"/>
        <a:buChar char="›"/>
        <a:defRPr sz="1200">
          <a:solidFill>
            <a:schemeClr val="tx1"/>
          </a:solidFill>
          <a:latin typeface="+mn-lt"/>
        </a:defRPr>
      </a:lvl3pPr>
      <a:lvl4pPr marL="1458783" indent="-190483" algn="l" defTabSz="966702" rtl="0" fontAlgn="base">
        <a:spcBef>
          <a:spcPct val="20000"/>
        </a:spcBef>
        <a:spcAft>
          <a:spcPct val="0"/>
        </a:spcAft>
        <a:buClr>
          <a:srgbClr val="16498F"/>
        </a:buClr>
        <a:buChar char="•"/>
        <a:defRPr sz="1100">
          <a:solidFill>
            <a:schemeClr val="tx1"/>
          </a:solidFill>
          <a:latin typeface="+mn-lt"/>
        </a:defRPr>
      </a:lvl4pPr>
      <a:lvl5pPr marL="1787366" indent="-211119" algn="l" defTabSz="966702" rtl="0" fontAlgn="base">
        <a:spcBef>
          <a:spcPct val="20000"/>
        </a:spcBef>
        <a:spcAft>
          <a:spcPct val="0"/>
        </a:spcAft>
        <a:buClr>
          <a:srgbClr val="16498F"/>
        </a:buClr>
        <a:buFont typeface="Wingdings" pitchFamily="2" charset="2"/>
        <a:buChar char="§"/>
        <a:defRPr sz="1050">
          <a:solidFill>
            <a:schemeClr val="tx1"/>
          </a:solidFill>
          <a:latin typeface="+mn-lt"/>
        </a:defRPr>
      </a:lvl5pPr>
      <a:lvl6pPr marL="2244525" indent="-211119" algn="l" defTabSz="966702" rtl="0" fontAlgn="base">
        <a:spcBef>
          <a:spcPct val="20000"/>
        </a:spcBef>
        <a:spcAft>
          <a:spcPct val="0"/>
        </a:spcAft>
        <a:buClr>
          <a:srgbClr val="16498F"/>
        </a:buClr>
        <a:buFont typeface="Wingdings" pitchFamily="2" charset="2"/>
        <a:buChar char="§"/>
        <a:defRPr sz="1200">
          <a:solidFill>
            <a:schemeClr val="tx1"/>
          </a:solidFill>
          <a:latin typeface="+mn-lt"/>
        </a:defRPr>
      </a:lvl6pPr>
      <a:lvl7pPr marL="2701684" indent="-211119" algn="l" defTabSz="966702" rtl="0" fontAlgn="base">
        <a:spcBef>
          <a:spcPct val="20000"/>
        </a:spcBef>
        <a:spcAft>
          <a:spcPct val="0"/>
        </a:spcAft>
        <a:buClr>
          <a:srgbClr val="16498F"/>
        </a:buClr>
        <a:buFont typeface="Wingdings" pitchFamily="2" charset="2"/>
        <a:buChar char="§"/>
        <a:defRPr sz="1200">
          <a:solidFill>
            <a:schemeClr val="tx1"/>
          </a:solidFill>
          <a:latin typeface="+mn-lt"/>
        </a:defRPr>
      </a:lvl7pPr>
      <a:lvl8pPr marL="3158843" indent="-211119" algn="l" defTabSz="966702" rtl="0" fontAlgn="base">
        <a:spcBef>
          <a:spcPct val="20000"/>
        </a:spcBef>
        <a:spcAft>
          <a:spcPct val="0"/>
        </a:spcAft>
        <a:buClr>
          <a:srgbClr val="16498F"/>
        </a:buClr>
        <a:buFont typeface="Wingdings" pitchFamily="2" charset="2"/>
        <a:buChar char="§"/>
        <a:defRPr sz="1200">
          <a:solidFill>
            <a:schemeClr val="tx1"/>
          </a:solidFill>
          <a:latin typeface="+mn-lt"/>
        </a:defRPr>
      </a:lvl8pPr>
      <a:lvl9pPr marL="3616003" indent="-211119" algn="l" defTabSz="966702" rtl="0" fontAlgn="base">
        <a:spcBef>
          <a:spcPct val="20000"/>
        </a:spcBef>
        <a:spcAft>
          <a:spcPct val="0"/>
        </a:spcAft>
        <a:buClr>
          <a:srgbClr val="16498F"/>
        </a:buClr>
        <a:buFont typeface="Wingdings" pitchFamily="2" charset="2"/>
        <a:buChar char="§"/>
        <a:defRPr sz="1200">
          <a:solidFill>
            <a:schemeClr val="tx1"/>
          </a:solidFill>
          <a:latin typeface="+mn-lt"/>
        </a:defRPr>
      </a:lvl9pPr>
    </p:bodyStyle>
    <p:otherStyle>
      <a:defPPr>
        <a:defRPr lang="en-US"/>
      </a:defPPr>
      <a:lvl1pPr marL="0" algn="l" defTabSz="914319" rtl="0" eaLnBrk="1" latinLnBrk="0" hangingPunct="1">
        <a:defRPr sz="1800" kern="1200">
          <a:solidFill>
            <a:schemeClr val="tx1"/>
          </a:solidFill>
          <a:latin typeface="+mn-lt"/>
          <a:ea typeface="+mn-ea"/>
          <a:cs typeface="+mn-cs"/>
        </a:defRPr>
      </a:lvl1pPr>
      <a:lvl2pPr marL="457159" algn="l" defTabSz="914319" rtl="0" eaLnBrk="1" latinLnBrk="0" hangingPunct="1">
        <a:defRPr sz="1800" kern="1200">
          <a:solidFill>
            <a:schemeClr val="tx1"/>
          </a:solidFill>
          <a:latin typeface="+mn-lt"/>
          <a:ea typeface="+mn-ea"/>
          <a:cs typeface="+mn-cs"/>
        </a:defRPr>
      </a:lvl2pPr>
      <a:lvl3pPr marL="914319" algn="l" defTabSz="914319" rtl="0" eaLnBrk="1" latinLnBrk="0" hangingPunct="1">
        <a:defRPr sz="1800" kern="1200">
          <a:solidFill>
            <a:schemeClr val="tx1"/>
          </a:solidFill>
          <a:latin typeface="+mn-lt"/>
          <a:ea typeface="+mn-ea"/>
          <a:cs typeface="+mn-cs"/>
        </a:defRPr>
      </a:lvl3pPr>
      <a:lvl4pPr marL="1371477" algn="l" defTabSz="914319" rtl="0" eaLnBrk="1" latinLnBrk="0" hangingPunct="1">
        <a:defRPr sz="1800" kern="1200">
          <a:solidFill>
            <a:schemeClr val="tx1"/>
          </a:solidFill>
          <a:latin typeface="+mn-lt"/>
          <a:ea typeface="+mn-ea"/>
          <a:cs typeface="+mn-cs"/>
        </a:defRPr>
      </a:lvl4pPr>
      <a:lvl5pPr marL="1828637" algn="l" defTabSz="914319" rtl="0" eaLnBrk="1" latinLnBrk="0" hangingPunct="1">
        <a:defRPr sz="1800" kern="1200">
          <a:solidFill>
            <a:schemeClr val="tx1"/>
          </a:solidFill>
          <a:latin typeface="+mn-lt"/>
          <a:ea typeface="+mn-ea"/>
          <a:cs typeface="+mn-cs"/>
        </a:defRPr>
      </a:lvl5pPr>
      <a:lvl6pPr marL="2285796" algn="l" defTabSz="914319" rtl="0" eaLnBrk="1" latinLnBrk="0" hangingPunct="1">
        <a:defRPr sz="1800" kern="1200">
          <a:solidFill>
            <a:schemeClr val="tx1"/>
          </a:solidFill>
          <a:latin typeface="+mn-lt"/>
          <a:ea typeface="+mn-ea"/>
          <a:cs typeface="+mn-cs"/>
        </a:defRPr>
      </a:lvl6pPr>
      <a:lvl7pPr marL="2742956" algn="l" defTabSz="914319" rtl="0" eaLnBrk="1" latinLnBrk="0" hangingPunct="1">
        <a:defRPr sz="1800" kern="1200">
          <a:solidFill>
            <a:schemeClr val="tx1"/>
          </a:solidFill>
          <a:latin typeface="+mn-lt"/>
          <a:ea typeface="+mn-ea"/>
          <a:cs typeface="+mn-cs"/>
        </a:defRPr>
      </a:lvl7pPr>
      <a:lvl8pPr marL="3200114" algn="l" defTabSz="914319" rtl="0" eaLnBrk="1" latinLnBrk="0" hangingPunct="1">
        <a:defRPr sz="1800" kern="1200">
          <a:solidFill>
            <a:schemeClr val="tx1"/>
          </a:solidFill>
          <a:latin typeface="+mn-lt"/>
          <a:ea typeface="+mn-ea"/>
          <a:cs typeface="+mn-cs"/>
        </a:defRPr>
      </a:lvl8pPr>
      <a:lvl9pPr marL="3657274" algn="l" defTabSz="91431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ctrTitle"/>
          </p:nvPr>
        </p:nvSpPr>
        <p:spPr>
          <a:xfrm>
            <a:off x="2" y="474237"/>
            <a:ext cx="9240837" cy="1566862"/>
          </a:xfrm>
        </p:spPr>
        <p:txBody>
          <a:bodyPr>
            <a:normAutofit fontScale="90000"/>
          </a:bodyPr>
          <a:lstStyle/>
          <a:p>
            <a:r>
              <a:rPr lang="en-US" sz="3100" dirty="0" smtClean="0"/>
              <a:t>OCIO/OCMIO Informatics Workforce Development Project</a:t>
            </a:r>
            <a:br>
              <a:rPr lang="en-US" sz="3100" dirty="0" smtClean="0"/>
            </a:br>
            <a:r>
              <a:rPr lang="en-US" sz="3100" dirty="0" smtClean="0">
                <a:latin typeface="Arial" pitchFamily="34" charset="0"/>
              </a:rPr>
              <a:t>Phase II Planning Discussion</a:t>
            </a:r>
            <a:br>
              <a:rPr lang="en-US" sz="3100" dirty="0" smtClean="0">
                <a:latin typeface="Arial" pitchFamily="34" charset="0"/>
              </a:rPr>
            </a:br>
            <a:r>
              <a:rPr lang="en-US" sz="2700" i="1" dirty="0" smtClean="0">
                <a:latin typeface="Arial" pitchFamily="34" charset="0"/>
              </a:rPr>
              <a:t/>
            </a:r>
            <a:br>
              <a:rPr lang="en-US" sz="2700" i="1" dirty="0" smtClean="0">
                <a:latin typeface="Arial" pitchFamily="34" charset="0"/>
              </a:rPr>
            </a:br>
            <a:r>
              <a:rPr lang="en-US" sz="2200" i="1" dirty="0" smtClean="0">
                <a:latin typeface="Arial" pitchFamily="34" charset="0"/>
              </a:rPr>
              <a:t>February 3, 2012</a:t>
            </a:r>
            <a:endParaRPr lang="en-US" sz="2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 Leadership Assessment Results</a:t>
            </a:r>
            <a:br>
              <a:rPr lang="en-US" dirty="0" smtClean="0"/>
            </a:br>
            <a:r>
              <a:rPr lang="en-US" b="1" dirty="0" smtClean="0">
                <a:latin typeface="+mn-lt"/>
              </a:rPr>
              <a:t>Implications for the Workforce Development Strategy</a:t>
            </a:r>
            <a:endParaRPr lang="en-US" b="1" dirty="0">
              <a:latin typeface="+mn-lt"/>
            </a:endParaRPr>
          </a:p>
        </p:txBody>
      </p:sp>
      <p:sp>
        <p:nvSpPr>
          <p:cNvPr id="3" name="Slide Number Placeholder 2"/>
          <p:cNvSpPr>
            <a:spLocks noGrp="1"/>
          </p:cNvSpPr>
          <p:nvPr>
            <p:ph type="sldNum" sz="quarter" idx="10"/>
          </p:nvPr>
        </p:nvSpPr>
        <p:spPr/>
        <p:txBody>
          <a:bodyPr/>
          <a:lstStyle/>
          <a:p>
            <a:fld id="{89191E24-F757-4C4D-8F7D-B347F1BE1588}" type="slidenum">
              <a:rPr lang="en-US" smtClean="0"/>
              <a:pPr/>
              <a:t>9</a:t>
            </a:fld>
            <a:endParaRPr lang="en-US" dirty="0"/>
          </a:p>
        </p:txBody>
      </p:sp>
      <p:sp>
        <p:nvSpPr>
          <p:cNvPr id="4" name="Content Placeholder 3"/>
          <p:cNvSpPr txBox="1">
            <a:spLocks/>
          </p:cNvSpPr>
          <p:nvPr/>
        </p:nvSpPr>
        <p:spPr>
          <a:xfrm>
            <a:off x="506413" y="1146176"/>
            <a:ext cx="8639175" cy="5095875"/>
          </a:xfrm>
          <a:prstGeom prst="rect">
            <a:avLst/>
          </a:prstGeom>
        </p:spPr>
        <p:txBody>
          <a:bodyPr/>
          <a:lstStyle/>
          <a:p>
            <a:pPr marL="363506" marR="0" lvl="0" indent="-363506" algn="l" defTabSz="966702" rtl="0" eaLnBrk="1" fontAlgn="base" latinLnBrk="0" hangingPunct="1">
              <a:lnSpc>
                <a:spcPct val="100000"/>
              </a:lnSpc>
              <a:spcBef>
                <a:spcPct val="20000"/>
              </a:spcBef>
              <a:spcAft>
                <a:spcPct val="0"/>
              </a:spcAft>
              <a:buClr>
                <a:schemeClr val="bg2"/>
              </a:buClr>
              <a:buSzTx/>
              <a:buFont typeface="Wingdings" pitchFamily="2" charset="2"/>
              <a:buNone/>
              <a:tabLst/>
              <a:defRPr/>
            </a:pPr>
            <a:r>
              <a:rPr kumimoji="0" lang="en-US" sz="1600" b="1" i="0" u="none" strike="noStrike" kern="0" cap="none" spc="0" normalizeH="0" baseline="0" noProof="0" dirty="0" smtClean="0">
                <a:ln>
                  <a:noFill/>
                </a:ln>
                <a:solidFill>
                  <a:srgbClr val="0070C0"/>
                </a:solidFill>
                <a:effectLst/>
                <a:uLnTx/>
                <a:uFillTx/>
                <a:latin typeface="+mn-lt"/>
                <a:ea typeface="+mn-ea"/>
                <a:cs typeface="+mn-cs"/>
              </a:rPr>
              <a:t>Competencies</a:t>
            </a:r>
          </a:p>
          <a:p>
            <a:pPr marL="363506" marR="0" lvl="0" indent="-363506" algn="l" defTabSz="966702" rtl="0" eaLnBrk="1" fontAlgn="base" latinLnBrk="0" hangingPunct="1">
              <a:lnSpc>
                <a:spcPct val="100000"/>
              </a:lnSpc>
              <a:spcBef>
                <a:spcPct val="20000"/>
              </a:spcBef>
              <a:spcAft>
                <a:spcPct val="0"/>
              </a:spcAft>
              <a:buClr>
                <a:schemeClr val="bg2"/>
              </a:buClr>
              <a:buSzTx/>
              <a:buFont typeface="Wingdings" pitchFamily="2" charset="2"/>
              <a:buChar char="q"/>
              <a:tabLst/>
              <a:defRPr/>
            </a:pPr>
            <a:r>
              <a:rPr kumimoji="0" lang="en-US" sz="1600" b="0" i="0" u="none" strike="noStrike" kern="0" cap="none" spc="0" normalizeH="0" baseline="0" noProof="0" dirty="0" smtClean="0">
                <a:ln>
                  <a:noFill/>
                </a:ln>
                <a:solidFill>
                  <a:schemeClr val="tx1"/>
                </a:solidFill>
                <a:effectLst/>
                <a:uLnTx/>
                <a:uFillTx/>
                <a:latin typeface="+mn-lt"/>
                <a:ea typeface="+mn-ea"/>
                <a:cs typeface="+mn-cs"/>
              </a:rPr>
              <a:t>Gaps</a:t>
            </a:r>
            <a:r>
              <a:rPr kumimoji="0" lang="en-US" sz="1600" b="0" i="0" u="none" strike="noStrike" kern="0" cap="none" spc="0" normalizeH="0" noProof="0" dirty="0" smtClean="0">
                <a:ln>
                  <a:noFill/>
                </a:ln>
                <a:solidFill>
                  <a:schemeClr val="tx1"/>
                </a:solidFill>
                <a:effectLst/>
                <a:uLnTx/>
                <a:uFillTx/>
                <a:latin typeface="+mn-lt"/>
                <a:ea typeface="+mn-ea"/>
                <a:cs typeface="+mn-cs"/>
              </a:rPr>
              <a:t> reported in the foundational competencies should be addressed immediately.  Going forward, the talent acquisition process </a:t>
            </a:r>
            <a:r>
              <a:rPr lang="en-US" sz="1600" kern="0" dirty="0" smtClean="0">
                <a:latin typeface="+mn-lt"/>
              </a:rPr>
              <a:t>will need to focus on selecting employees who demonstrate these competencies at the desired levels of proficiency.</a:t>
            </a:r>
          </a:p>
          <a:p>
            <a:pPr marL="363506" lvl="0" indent="-363506" defTabSz="966702">
              <a:spcBef>
                <a:spcPct val="20000"/>
              </a:spcBef>
              <a:buClr>
                <a:schemeClr val="bg2"/>
              </a:buClr>
              <a:buFont typeface="Wingdings" pitchFamily="2" charset="2"/>
              <a:buChar char="q"/>
              <a:defRPr/>
            </a:pPr>
            <a:r>
              <a:rPr lang="en-US" sz="1600" kern="0" dirty="0" smtClean="0">
                <a:latin typeface="+mn-lt"/>
              </a:rPr>
              <a:t>The current gaps reported in the supervisory and leadership competencies will need to be addressed through a targeted Learning and Development plan.  These competencies can take time to develop and are often developed through a combination of targeted training and on-the-job experiences.  Going forward, it will be important to identify employees (either individual contributors or supervisors) who have the potential to fulfill a leadership role early in their careers and to ensure they are given opportunities to develop these competencies so they are prepared for the </a:t>
            </a:r>
            <a:r>
              <a:rPr lang="en-US" sz="1600" dirty="0" smtClean="0"/>
              <a:t>leadership role when the time comes.</a:t>
            </a:r>
          </a:p>
          <a:p>
            <a:pPr marL="363506" marR="0" lvl="0" indent="-363506" algn="l" defTabSz="966702" rtl="0" eaLnBrk="1" fontAlgn="base" latinLnBrk="0" hangingPunct="1">
              <a:lnSpc>
                <a:spcPct val="100000"/>
              </a:lnSpc>
              <a:spcBef>
                <a:spcPct val="20000"/>
              </a:spcBef>
              <a:spcAft>
                <a:spcPct val="0"/>
              </a:spcAft>
              <a:buClr>
                <a:schemeClr val="bg2"/>
              </a:buClr>
              <a:buSzTx/>
              <a:tabLst/>
              <a:defRPr/>
            </a:pPr>
            <a:endParaRPr kumimoji="0" lang="en-US" sz="1600" b="1" i="0" u="none" strike="noStrike" kern="0" cap="none" spc="0" normalizeH="0" baseline="0" noProof="0" dirty="0" smtClean="0">
              <a:ln>
                <a:noFill/>
              </a:ln>
              <a:solidFill>
                <a:srgbClr val="0070C0"/>
              </a:solidFill>
              <a:effectLst/>
              <a:uLnTx/>
              <a:uFillTx/>
              <a:latin typeface="+mn-lt"/>
              <a:ea typeface="+mn-ea"/>
              <a:cs typeface="+mn-cs"/>
            </a:endParaRPr>
          </a:p>
          <a:p>
            <a:pPr marL="363506" marR="0" lvl="0" indent="-363506" algn="l" defTabSz="966702" rtl="0" eaLnBrk="1" fontAlgn="base" latinLnBrk="0" hangingPunct="1">
              <a:lnSpc>
                <a:spcPct val="100000"/>
              </a:lnSpc>
              <a:spcBef>
                <a:spcPct val="20000"/>
              </a:spcBef>
              <a:spcAft>
                <a:spcPct val="0"/>
              </a:spcAft>
              <a:buClr>
                <a:schemeClr val="bg2"/>
              </a:buClr>
              <a:buSzTx/>
              <a:buFont typeface="Wingdings" pitchFamily="2" charset="2"/>
              <a:buNone/>
              <a:tabLst/>
              <a:defRPr/>
            </a:pPr>
            <a:r>
              <a:rPr kumimoji="0" lang="en-US" sz="1600" b="1" i="0" u="none" strike="noStrike" kern="0" cap="none" spc="0" normalizeH="0" baseline="0" noProof="0" dirty="0" smtClean="0">
                <a:ln>
                  <a:noFill/>
                </a:ln>
                <a:solidFill>
                  <a:srgbClr val="0070C0"/>
                </a:solidFill>
                <a:effectLst/>
                <a:uLnTx/>
                <a:uFillTx/>
                <a:latin typeface="+mn-lt"/>
                <a:ea typeface="+mn-ea"/>
                <a:cs typeface="+mn-cs"/>
              </a:rPr>
              <a:t>Technical Skills </a:t>
            </a:r>
          </a:p>
          <a:p>
            <a:pPr marL="363506" marR="0" lvl="0" indent="-363506" algn="l" defTabSz="966702" rtl="0" eaLnBrk="1" fontAlgn="base" latinLnBrk="0" hangingPunct="1">
              <a:lnSpc>
                <a:spcPct val="100000"/>
              </a:lnSpc>
              <a:spcBef>
                <a:spcPct val="20000"/>
              </a:spcBef>
              <a:spcAft>
                <a:spcPct val="0"/>
              </a:spcAft>
              <a:buClr>
                <a:schemeClr val="bg2"/>
              </a:buClr>
              <a:buSzTx/>
              <a:buFont typeface="Wingdings" pitchFamily="2" charset="2"/>
              <a:buChar char="q"/>
              <a:tabLst/>
              <a:defRPr/>
            </a:pPr>
            <a:r>
              <a:rPr kumimoji="0" lang="en-US" sz="1600" b="0" i="0" u="none" strike="noStrike" kern="0" cap="none" spc="0" normalizeH="0" baseline="0" noProof="0" dirty="0" smtClean="0">
                <a:ln>
                  <a:noFill/>
                </a:ln>
                <a:solidFill>
                  <a:schemeClr val="tx1"/>
                </a:solidFill>
                <a:effectLst/>
                <a:uLnTx/>
                <a:uFillTx/>
                <a:latin typeface="+mn-lt"/>
                <a:ea typeface="+mn-ea"/>
                <a:cs typeface="+mn-cs"/>
              </a:rPr>
              <a:t>Since the majority of the gaps were reported in the</a:t>
            </a:r>
            <a:r>
              <a:rPr kumimoji="0" lang="en-US" sz="1600" b="0" i="0" u="none" strike="noStrike" kern="0" cap="none" spc="0" normalizeH="0" noProof="0" dirty="0" smtClean="0">
                <a:ln>
                  <a:noFill/>
                </a:ln>
                <a:solidFill>
                  <a:schemeClr val="tx1"/>
                </a:solidFill>
                <a:effectLst/>
                <a:uLnTx/>
                <a:uFillTx/>
                <a:latin typeface="+mn-lt"/>
                <a:ea typeface="+mn-ea"/>
                <a:cs typeface="+mn-cs"/>
              </a:rPr>
              <a:t> clinical systems, MAPS tools, or clinical/business process analysis and reengineering, Learning and Development programs should focus on developing technical capability in these </a:t>
            </a:r>
            <a:r>
              <a:rPr lang="en-US" sz="1600" kern="0" dirty="0" smtClean="0">
                <a:latin typeface="+mn-lt"/>
              </a:rPr>
              <a:t>technical skills </a:t>
            </a:r>
            <a:r>
              <a:rPr kumimoji="0" lang="en-US" sz="1600" b="0" i="0" u="none" strike="noStrike" kern="0" cap="none" spc="0" normalizeH="0" noProof="0" dirty="0" smtClean="0">
                <a:ln>
                  <a:noFill/>
                </a:ln>
                <a:solidFill>
                  <a:schemeClr val="tx1"/>
                </a:solidFill>
                <a:effectLst/>
                <a:uLnTx/>
                <a:uFillTx/>
                <a:latin typeface="+mn-lt"/>
                <a:ea typeface="+mn-ea"/>
                <a:cs typeface="+mn-cs"/>
              </a:rPr>
              <a:t>more so than in MS Office skills.</a:t>
            </a:r>
          </a:p>
          <a:p>
            <a:pPr marL="784155" lvl="1" indent="-300011" defTabSz="966702">
              <a:spcBef>
                <a:spcPct val="20000"/>
              </a:spcBef>
              <a:buClr>
                <a:srgbClr val="16498F"/>
              </a:buClr>
              <a:buSzPct val="125000"/>
              <a:buFont typeface="Times New Roman" pitchFamily="18" charset="0"/>
              <a:buChar char="»"/>
            </a:pPr>
            <a:endParaRPr kumimoji="0" lang="en-US" sz="1600" b="0" i="0" u="none" strike="noStrike" kern="0" cap="none" spc="0" normalizeH="0" noProof="0" dirty="0" smtClean="0">
              <a:ln>
                <a:noFill/>
              </a:ln>
              <a:solidFill>
                <a:schemeClr val="tx1"/>
              </a:solidFill>
              <a:effectLst/>
              <a:uLnTx/>
              <a:uFillTx/>
              <a:latin typeface="+mn-lt"/>
              <a:ea typeface="+mn-ea"/>
              <a:cs typeface="+mn-cs"/>
            </a:endParaRPr>
          </a:p>
          <a:p>
            <a:pPr marL="363506" marR="0" lvl="0" indent="-363506" algn="l" defTabSz="966702" rtl="0" eaLnBrk="1" fontAlgn="base" latinLnBrk="0" hangingPunct="1">
              <a:lnSpc>
                <a:spcPct val="100000"/>
              </a:lnSpc>
              <a:spcBef>
                <a:spcPct val="20000"/>
              </a:spcBef>
              <a:spcAft>
                <a:spcPct val="0"/>
              </a:spcAft>
              <a:buClr>
                <a:schemeClr val="bg2"/>
              </a:buClr>
              <a:buSzTx/>
              <a:buFont typeface="Wingdings" pitchFamily="2" charset="2"/>
              <a:buChar char="q"/>
              <a:tabLst/>
              <a:defRPr/>
            </a:pPr>
            <a:endParaRPr kumimoji="0" lang="en-US" sz="1600" b="0" i="0" u="none" strike="noStrike" kern="0" cap="none" spc="0" normalizeH="0" baseline="0" noProof="0" dirty="0" smtClean="0">
              <a:ln>
                <a:noFill/>
              </a:ln>
              <a:solidFill>
                <a:schemeClr val="tx1"/>
              </a:solidFill>
              <a:effectLst/>
              <a:uLnTx/>
              <a:uFillTx/>
              <a:latin typeface="+mn-lt"/>
              <a:ea typeface="+mn-ea"/>
              <a:cs typeface="+mn-cs"/>
            </a:endParaRPr>
          </a:p>
          <a:p>
            <a:pPr marL="363506" marR="0" lvl="0" indent="-363506" algn="l" defTabSz="966702" rtl="0" eaLnBrk="1" fontAlgn="base" latinLnBrk="0" hangingPunct="1">
              <a:lnSpc>
                <a:spcPct val="100000"/>
              </a:lnSpc>
              <a:spcBef>
                <a:spcPct val="20000"/>
              </a:spcBef>
              <a:spcAft>
                <a:spcPct val="0"/>
              </a:spcAft>
              <a:buClr>
                <a:schemeClr val="bg2"/>
              </a:buClr>
              <a:buSzTx/>
              <a:buFont typeface="Wingdings" pitchFamily="2" charset="2"/>
              <a:buChar char="q"/>
              <a:tabLst/>
              <a:defRPr/>
            </a:pPr>
            <a:endParaRPr kumimoji="0" lang="en-US" sz="1600" b="0" i="0" u="none" strike="noStrike" kern="0" cap="none" spc="0" normalizeH="0" baseline="0" noProof="0" dirty="0" smtClean="0">
              <a:ln>
                <a:noFill/>
              </a:ln>
              <a:solidFill>
                <a:schemeClr val="tx1"/>
              </a:solidFill>
              <a:effectLst/>
              <a:uLnTx/>
              <a:uFillTx/>
              <a:latin typeface="+mn-lt"/>
              <a:ea typeface="+mn-ea"/>
              <a:cs typeface="+mn-cs"/>
            </a:endParaRPr>
          </a:p>
          <a:p>
            <a:pPr marL="363506" marR="0" lvl="0" indent="-363506" algn="l" defTabSz="966702" rtl="0" eaLnBrk="1" fontAlgn="base" latinLnBrk="0" hangingPunct="1">
              <a:lnSpc>
                <a:spcPct val="100000"/>
              </a:lnSpc>
              <a:spcBef>
                <a:spcPct val="20000"/>
              </a:spcBef>
              <a:spcAft>
                <a:spcPct val="0"/>
              </a:spcAft>
              <a:buClr>
                <a:schemeClr val="bg2"/>
              </a:buClr>
              <a:buSzTx/>
              <a:buFont typeface="Wingdings" pitchFamily="2" charset="2"/>
              <a:buChar char="q"/>
              <a:tabLst/>
              <a:defRPr/>
            </a:pPr>
            <a:endParaRPr kumimoji="0" lang="en-US" sz="16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 Learning &amp; Development Program Design</a:t>
            </a:r>
            <a:endParaRPr lang="en-US" b="1" dirty="0">
              <a:latin typeface="+mn-lt"/>
            </a:endParaRPr>
          </a:p>
        </p:txBody>
      </p:sp>
      <p:sp>
        <p:nvSpPr>
          <p:cNvPr id="3" name="Content Placeholder 2"/>
          <p:cNvSpPr>
            <a:spLocks noGrp="1"/>
          </p:cNvSpPr>
          <p:nvPr>
            <p:ph idx="1"/>
          </p:nvPr>
        </p:nvSpPr>
        <p:spPr/>
        <p:txBody>
          <a:bodyPr/>
          <a:lstStyle/>
          <a:p>
            <a:pPr marL="0" indent="0">
              <a:buNone/>
            </a:pPr>
            <a:r>
              <a:rPr lang="en-US" sz="1400" dirty="0" smtClean="0"/>
              <a:t>For each of the competencies and technical skills captured in the role profiles, we will create a </a:t>
            </a:r>
            <a:r>
              <a:rPr lang="en-US" sz="1400" b="1" dirty="0" smtClean="0"/>
              <a:t>Learning and Development program comprised of 5 components (see below)</a:t>
            </a:r>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pPr>
              <a:buNone/>
            </a:pPr>
            <a:r>
              <a:rPr lang="en-US" sz="1400" dirty="0" smtClean="0"/>
              <a:t>When designing the L&amp;D program, we will ensure that we create…</a:t>
            </a:r>
          </a:p>
          <a:p>
            <a:r>
              <a:rPr lang="en-US" sz="1400" dirty="0" smtClean="0"/>
              <a:t>L&amp;D actions that are highly </a:t>
            </a:r>
            <a:r>
              <a:rPr lang="en-US" sz="1400" b="1" dirty="0" smtClean="0">
                <a:solidFill>
                  <a:srgbClr val="0070C0"/>
                </a:solidFill>
              </a:rPr>
              <a:t>specific and applicable </a:t>
            </a:r>
            <a:r>
              <a:rPr lang="en-US" sz="1400" dirty="0" smtClean="0"/>
              <a:t>to the MEDCOM and </a:t>
            </a:r>
            <a:r>
              <a:rPr lang="en-US" sz="1400" b="1" dirty="0" smtClean="0">
                <a:solidFill>
                  <a:srgbClr val="0070C0"/>
                </a:solidFill>
              </a:rPr>
              <a:t>prioritized based on the biggest gaps </a:t>
            </a:r>
            <a:r>
              <a:rPr lang="en-US" sz="1400" dirty="0" smtClean="0"/>
              <a:t>(as identified in the assessment)</a:t>
            </a:r>
          </a:p>
          <a:p>
            <a:r>
              <a:rPr lang="en-US" sz="1400" dirty="0" smtClean="0"/>
              <a:t>The necessary </a:t>
            </a:r>
            <a:r>
              <a:rPr lang="en-US" sz="1400" b="1" dirty="0" smtClean="0">
                <a:solidFill>
                  <a:srgbClr val="0070C0"/>
                </a:solidFill>
              </a:rPr>
              <a:t>mix of development tools </a:t>
            </a:r>
            <a:r>
              <a:rPr lang="en-US" sz="1400" dirty="0" smtClean="0"/>
              <a:t>for each </a:t>
            </a:r>
            <a:r>
              <a:rPr lang="en-US" sz="1400" b="1" dirty="0" smtClean="0">
                <a:solidFill>
                  <a:srgbClr val="0070C0"/>
                </a:solidFill>
              </a:rPr>
              <a:t>role/level</a:t>
            </a:r>
          </a:p>
          <a:p>
            <a:r>
              <a:rPr lang="en-US" sz="1400" b="1" dirty="0" smtClean="0">
                <a:solidFill>
                  <a:srgbClr val="0070C0"/>
                </a:solidFill>
              </a:rPr>
              <a:t>Alignment </a:t>
            </a:r>
            <a:r>
              <a:rPr lang="en-US" sz="1400" dirty="0" smtClean="0"/>
              <a:t>with existing AMEDD Center &amp; School and other training and development programs, while </a:t>
            </a:r>
            <a:r>
              <a:rPr lang="en-US" sz="1400" b="1" dirty="0" smtClean="0">
                <a:solidFill>
                  <a:srgbClr val="0070C0"/>
                </a:solidFill>
              </a:rPr>
              <a:t>leveraging</a:t>
            </a:r>
            <a:r>
              <a:rPr lang="en-US" sz="1400" dirty="0" smtClean="0"/>
              <a:t> </a:t>
            </a:r>
            <a:r>
              <a:rPr lang="en-US" sz="1400" b="1" dirty="0" smtClean="0">
                <a:solidFill>
                  <a:srgbClr val="0070C0"/>
                </a:solidFill>
              </a:rPr>
              <a:t>existing training materials</a:t>
            </a:r>
            <a:r>
              <a:rPr lang="en-US" sz="1400" dirty="0" smtClean="0"/>
              <a:t>, when possible</a:t>
            </a:r>
          </a:p>
        </p:txBody>
      </p:sp>
      <p:sp>
        <p:nvSpPr>
          <p:cNvPr id="11" name="Slide Number Placeholder 3"/>
          <p:cNvSpPr>
            <a:spLocks noGrp="1"/>
          </p:cNvSpPr>
          <p:nvPr>
            <p:ph type="sldNum" sz="quarter" idx="10"/>
          </p:nvPr>
        </p:nvSpPr>
        <p:spPr/>
        <p:txBody>
          <a:bodyPr/>
          <a:lstStyle/>
          <a:p>
            <a:fld id="{E9F1D354-F1C1-48FC-BB7C-11F7C19C56ED}" type="slidenum">
              <a:rPr lang="en-US" smtClean="0"/>
              <a:pPr/>
              <a:t>10</a:t>
            </a:fld>
            <a:endParaRPr lang="en-US" dirty="0"/>
          </a:p>
        </p:txBody>
      </p:sp>
      <p:grpSp>
        <p:nvGrpSpPr>
          <p:cNvPr id="4" name="Group 3"/>
          <p:cNvGrpSpPr/>
          <p:nvPr/>
        </p:nvGrpSpPr>
        <p:grpSpPr>
          <a:xfrm>
            <a:off x="1976376" y="1712728"/>
            <a:ext cx="5441880" cy="3337758"/>
            <a:chOff x="5147046" y="4125264"/>
            <a:chExt cx="4353504" cy="2670206"/>
          </a:xfrm>
        </p:grpSpPr>
        <p:sp>
          <p:nvSpPr>
            <p:cNvPr id="9" name="Rectangle 7"/>
            <p:cNvSpPr>
              <a:spLocks noChangeArrowheads="1"/>
            </p:cNvSpPr>
            <p:nvPr/>
          </p:nvSpPr>
          <p:spPr bwMode="auto">
            <a:xfrm>
              <a:off x="5161815" y="4163438"/>
              <a:ext cx="4338735" cy="2632032"/>
            </a:xfrm>
            <a:prstGeom prst="roundRect">
              <a:avLst>
                <a:gd name="adj" fmla="val 3756"/>
              </a:avLst>
            </a:prstGeom>
            <a:solidFill>
              <a:schemeClr val="bg1"/>
            </a:solidFill>
            <a:ln w="9525">
              <a:solidFill>
                <a:schemeClr val="bg1">
                  <a:lumMod val="85000"/>
                </a:schemeClr>
              </a:solidFill>
              <a:miter lim="800000"/>
              <a:headEnd/>
              <a:tailEnd/>
            </a:ln>
            <a:effectLst>
              <a:outerShdw dist="28398" dir="1593903" algn="ctr" rotWithShape="0">
                <a:schemeClr val="bg1">
                  <a:lumMod val="75000"/>
                </a:schemeClr>
              </a:outerShdw>
            </a:effectLst>
          </p:spPr>
          <p:txBody>
            <a:bodyPr lIns="90000" tIns="46800" rIns="90000" bIns="46800" anchor="ctr"/>
            <a:lstStyle/>
            <a:p>
              <a:pPr marL="403225" lvl="1" indent="-169863" eaLnBrk="0" hangingPunct="0">
                <a:buFont typeface="Arial" charset="0"/>
                <a:buNone/>
                <a:defRPr/>
              </a:pPr>
              <a:endParaRPr lang="en-US" sz="1200" dirty="0"/>
            </a:p>
            <a:p>
              <a:pPr marL="403225" lvl="1" indent="-169863" eaLnBrk="0" hangingPunct="0">
                <a:defRPr/>
              </a:pPr>
              <a:endParaRPr lang="en-US" sz="1200" dirty="0"/>
            </a:p>
          </p:txBody>
        </p:sp>
        <p:pic>
          <p:nvPicPr>
            <p:cNvPr id="12" name="Picture 11"/>
            <p:cNvPicPr/>
            <p:nvPr/>
          </p:nvPicPr>
          <p:blipFill>
            <a:blip r:embed="rId3" cstate="print"/>
            <a:srcRect/>
            <a:stretch>
              <a:fillRect/>
            </a:stretch>
          </p:blipFill>
          <p:spPr bwMode="auto">
            <a:xfrm>
              <a:off x="5147046" y="4125264"/>
              <a:ext cx="4322250" cy="2649672"/>
            </a:xfrm>
            <a:prstGeom prst="rect">
              <a:avLst/>
            </a:prstGeom>
            <a:noFill/>
            <a:ln w="9525">
              <a:noFill/>
              <a:miter lim="800000"/>
              <a:headEnd/>
              <a:tailEnd/>
            </a:ln>
          </p:spPr>
        </p:pic>
      </p:grpSp>
    </p:spTree>
    <p:extLst>
      <p:ext uri="{BB962C8B-B14F-4D97-AF65-F5344CB8AC3E}">
        <p14:creationId xmlns:p14="http://schemas.microsoft.com/office/powerpoint/2010/main" xmlns="" val="14839497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bwMode="auto">
          <a:xfrm>
            <a:off x="582930" y="2600325"/>
            <a:ext cx="8534400" cy="3550920"/>
          </a:xfrm>
          <a:prstGeom prst="rect">
            <a:avLst/>
          </a:prstGeom>
          <a:noFill/>
          <a:ln w="9525" cap="flat" cmpd="sng" algn="ctr">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66788" rtl="0" eaLnBrk="1" fontAlgn="base" latinLnBrk="0" hangingPunct="1">
              <a:lnSpc>
                <a:spcPct val="100000"/>
              </a:lnSpc>
              <a:spcBef>
                <a:spcPct val="0"/>
              </a:spcBef>
              <a:spcAft>
                <a:spcPct val="0"/>
              </a:spcAft>
              <a:buClrTx/>
              <a:buSzTx/>
              <a:buFontTx/>
              <a:buNone/>
              <a:tabLst/>
            </a:pPr>
            <a:endParaRPr kumimoji="0" lang="en-US" sz="1900" b="0" i="0" u="none" strike="noStrike" cap="none" normalizeH="0" baseline="0" dirty="0" smtClean="0">
              <a:ln>
                <a:noFill/>
              </a:ln>
              <a:solidFill>
                <a:schemeClr val="tx1"/>
              </a:solidFill>
              <a:effectLst/>
              <a:latin typeface="Arial" charset="0"/>
            </a:endParaRPr>
          </a:p>
        </p:txBody>
      </p:sp>
      <p:sp>
        <p:nvSpPr>
          <p:cNvPr id="2" name="Title 1"/>
          <p:cNvSpPr>
            <a:spLocks noGrp="1"/>
          </p:cNvSpPr>
          <p:nvPr>
            <p:ph type="title"/>
          </p:nvPr>
        </p:nvSpPr>
        <p:spPr/>
        <p:txBody>
          <a:bodyPr/>
          <a:lstStyle/>
          <a:p>
            <a:r>
              <a:rPr lang="en-US" dirty="0" smtClean="0"/>
              <a:t>Learning &amp; Development Program Design </a:t>
            </a:r>
            <a:r>
              <a:rPr lang="en-US" i="1" dirty="0" smtClean="0"/>
              <a:t>continued</a:t>
            </a:r>
            <a:endParaRPr lang="en-US" b="1" i="1" dirty="0">
              <a:latin typeface="+mn-lt"/>
            </a:endParaRPr>
          </a:p>
        </p:txBody>
      </p:sp>
      <p:sp>
        <p:nvSpPr>
          <p:cNvPr id="3" name="Content Placeholder 2"/>
          <p:cNvSpPr>
            <a:spLocks noGrp="1"/>
          </p:cNvSpPr>
          <p:nvPr>
            <p:ph idx="1"/>
          </p:nvPr>
        </p:nvSpPr>
        <p:spPr/>
        <p:txBody>
          <a:bodyPr/>
          <a:lstStyle/>
          <a:p>
            <a:r>
              <a:rPr lang="en-US" dirty="0" smtClean="0"/>
              <a:t>A Learning &amp; Development library will be created to house the “Practice,” “Read,” and “Study/Learn” Learning &amp; Development Actions for every role, competency, and technical skill in one central location</a:t>
            </a:r>
          </a:p>
          <a:p>
            <a:r>
              <a:rPr lang="en-US" dirty="0" smtClean="0"/>
              <a:t>Learning experiences are unique to each role (although they may apply to multiple roles) and are based on the competencies/technical skills listed in the role profiles </a:t>
            </a:r>
            <a:endParaRPr lang="en-US" dirty="0"/>
          </a:p>
        </p:txBody>
      </p:sp>
      <p:sp>
        <p:nvSpPr>
          <p:cNvPr id="4" name="Slide Number Placeholder 3"/>
          <p:cNvSpPr>
            <a:spLocks noGrp="1"/>
          </p:cNvSpPr>
          <p:nvPr>
            <p:ph type="sldNum" sz="quarter" idx="10"/>
          </p:nvPr>
        </p:nvSpPr>
        <p:spPr/>
        <p:txBody>
          <a:bodyPr/>
          <a:lstStyle/>
          <a:p>
            <a:fld id="{E9F1D354-F1C1-48FC-BB7C-11F7C19C56ED}" type="slidenum">
              <a:rPr lang="en-US" smtClean="0"/>
              <a:pPr/>
              <a:t>11</a:t>
            </a:fld>
            <a:endParaRPr lang="en-US" dirty="0"/>
          </a:p>
        </p:txBody>
      </p:sp>
      <p:sp>
        <p:nvSpPr>
          <p:cNvPr id="13" name="TextBox 12"/>
          <p:cNvSpPr txBox="1"/>
          <p:nvPr/>
        </p:nvSpPr>
        <p:spPr>
          <a:xfrm>
            <a:off x="335280" y="6231255"/>
            <a:ext cx="9052560" cy="461665"/>
          </a:xfrm>
          <a:prstGeom prst="rect">
            <a:avLst/>
          </a:prstGeom>
          <a:solidFill>
            <a:srgbClr val="002060"/>
          </a:solidFill>
          <a:ln>
            <a:solidFill>
              <a:srgbClr val="002060"/>
            </a:solidFill>
          </a:ln>
        </p:spPr>
        <p:txBody>
          <a:bodyPr wrap="square" rtlCol="0">
            <a:spAutoFit/>
          </a:bodyPr>
          <a:lstStyle/>
          <a:p>
            <a:pPr algn="ctr"/>
            <a:r>
              <a:rPr lang="en-US" sz="1200" dirty="0" smtClean="0">
                <a:solidFill>
                  <a:schemeClr val="bg1"/>
                </a:solidFill>
              </a:rPr>
              <a:t>Employees and  their supervisors will be able to filter the L&amp;D library by role, competency/technical skill and type of learning experience to create a development plan that is specific to their role, development needs, and learning preferences</a:t>
            </a:r>
            <a:endParaRPr lang="en-US" sz="1200" dirty="0">
              <a:solidFill>
                <a:schemeClr val="bg1"/>
              </a:solidFill>
            </a:endParaRPr>
          </a:p>
        </p:txBody>
      </p:sp>
      <p:pic>
        <p:nvPicPr>
          <p:cNvPr id="15" name="Picture 6"/>
          <p:cNvPicPr>
            <a:picLocks noChangeAspect="1" noChangeArrowheads="1"/>
          </p:cNvPicPr>
          <p:nvPr/>
        </p:nvPicPr>
        <p:blipFill>
          <a:blip r:embed="rId3" cstate="print"/>
          <a:srcRect l="5613" t="4780" r="2750" b="36208"/>
          <a:stretch>
            <a:fillRect/>
          </a:stretch>
        </p:blipFill>
        <p:spPr bwMode="auto">
          <a:xfrm>
            <a:off x="640085" y="2686050"/>
            <a:ext cx="8444459" cy="33985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&amp; Development Program Governance Structure, Roles, and Responsibilities</a:t>
            </a:r>
            <a:endParaRPr lang="en-US" b="1" dirty="0">
              <a:latin typeface="+mn-lt"/>
            </a:endParaRPr>
          </a:p>
        </p:txBody>
      </p:sp>
      <p:sp>
        <p:nvSpPr>
          <p:cNvPr id="4" name="Slide Number Placeholder 3"/>
          <p:cNvSpPr>
            <a:spLocks noGrp="1"/>
          </p:cNvSpPr>
          <p:nvPr>
            <p:ph type="sldNum" sz="quarter" idx="10"/>
          </p:nvPr>
        </p:nvSpPr>
        <p:spPr/>
        <p:txBody>
          <a:bodyPr/>
          <a:lstStyle/>
          <a:p>
            <a:fld id="{E9F1D354-F1C1-48FC-BB7C-11F7C19C56ED}" type="slidenum">
              <a:rPr lang="en-US" smtClean="0"/>
              <a:pPr/>
              <a:t>12</a:t>
            </a:fld>
            <a:endParaRPr lang="en-US" dirty="0"/>
          </a:p>
        </p:txBody>
      </p:sp>
      <p:pic>
        <p:nvPicPr>
          <p:cNvPr id="5" name="Content Placeholder 4"/>
          <p:cNvPicPr>
            <a:picLocks noGrp="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bwMode="auto">
          <a:xfrm>
            <a:off x="151632" y="1651000"/>
            <a:ext cx="7809496" cy="5095875"/>
          </a:xfrm>
          <a:prstGeom prst="rect">
            <a:avLst/>
          </a:prstGeom>
          <a:noFill/>
          <a:ln>
            <a:noFill/>
          </a:ln>
        </p:spPr>
      </p:pic>
      <p:sp>
        <p:nvSpPr>
          <p:cNvPr id="8" name="TextBox 7"/>
          <p:cNvSpPr txBox="1"/>
          <p:nvPr/>
        </p:nvSpPr>
        <p:spPr>
          <a:xfrm>
            <a:off x="150813" y="5363075"/>
            <a:ext cx="1340869" cy="253916"/>
          </a:xfrm>
          <a:prstGeom prst="rect">
            <a:avLst/>
          </a:prstGeom>
          <a:noFill/>
        </p:spPr>
        <p:txBody>
          <a:bodyPr wrap="square" rtlCol="0">
            <a:spAutoFit/>
          </a:bodyPr>
          <a:lstStyle/>
          <a:p>
            <a:r>
              <a:rPr lang="en-US" sz="1050" b="1" dirty="0" smtClean="0">
                <a:solidFill>
                  <a:srgbClr val="C00000"/>
                </a:solidFill>
              </a:rPr>
              <a:t>LTC Angela Stone</a:t>
            </a:r>
            <a:endParaRPr lang="en-US" sz="1050" b="1" dirty="0">
              <a:solidFill>
                <a:srgbClr val="C00000"/>
              </a:solidFill>
            </a:endParaRPr>
          </a:p>
        </p:txBody>
      </p:sp>
      <p:graphicFrame>
        <p:nvGraphicFramePr>
          <p:cNvPr id="11" name="Table 10"/>
          <p:cNvGraphicFramePr>
            <a:graphicFrameLocks noGrp="1"/>
          </p:cNvGraphicFramePr>
          <p:nvPr/>
        </p:nvGraphicFramePr>
        <p:xfrm>
          <a:off x="5638800" y="897255"/>
          <a:ext cx="3817620" cy="1752600"/>
        </p:xfrm>
        <a:graphic>
          <a:graphicData uri="http://schemas.openxmlformats.org/drawingml/2006/table">
            <a:tbl>
              <a:tblPr/>
              <a:tblGrid>
                <a:gridCol w="2499237"/>
                <a:gridCol w="1318383"/>
              </a:tblGrid>
              <a:tr h="0">
                <a:tc>
                  <a:txBody>
                    <a:bodyPr/>
                    <a:lstStyle/>
                    <a:p>
                      <a:pPr marL="0" marR="0">
                        <a:lnSpc>
                          <a:spcPct val="115000"/>
                        </a:lnSpc>
                        <a:spcBef>
                          <a:spcPts val="0"/>
                        </a:spcBef>
                        <a:spcAft>
                          <a:spcPts val="0"/>
                        </a:spcAft>
                      </a:pPr>
                      <a:r>
                        <a:rPr lang="en-US" sz="1000" b="1" dirty="0" smtClean="0">
                          <a:solidFill>
                            <a:schemeClr val="bg1"/>
                          </a:solidFill>
                          <a:latin typeface="Calibri" pitchFamily="34" charset="0"/>
                          <a:ea typeface="ＭＳ 明朝"/>
                          <a:cs typeface="Calibri" pitchFamily="34" charset="0"/>
                        </a:rPr>
                        <a:t>Governance Council</a:t>
                      </a:r>
                      <a:r>
                        <a:rPr lang="en-US" sz="1000" b="1" baseline="0" dirty="0" smtClean="0">
                          <a:solidFill>
                            <a:schemeClr val="bg1"/>
                          </a:solidFill>
                          <a:latin typeface="Calibri" pitchFamily="34" charset="0"/>
                          <a:ea typeface="ＭＳ 明朝"/>
                          <a:cs typeface="Calibri" pitchFamily="34" charset="0"/>
                        </a:rPr>
                        <a:t> Members</a:t>
                      </a:r>
                      <a:endParaRPr lang="en-US" sz="1000" b="1" dirty="0">
                        <a:solidFill>
                          <a:schemeClr val="bg1"/>
                        </a:solidFill>
                        <a:latin typeface="Calibri" pitchFamily="34" charset="0"/>
                        <a:ea typeface="ＭＳ 明朝"/>
                        <a:cs typeface="Calibri"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marL="0" marR="0">
                        <a:lnSpc>
                          <a:spcPct val="115000"/>
                        </a:lnSpc>
                        <a:spcBef>
                          <a:spcPts val="0"/>
                        </a:spcBef>
                        <a:spcAft>
                          <a:spcPts val="0"/>
                        </a:spcAft>
                      </a:pPr>
                      <a:r>
                        <a:rPr lang="en-US" sz="1000" b="1" dirty="0">
                          <a:solidFill>
                            <a:schemeClr val="bg1"/>
                          </a:solidFill>
                          <a:latin typeface="Calibri" pitchFamily="34" charset="0"/>
                          <a:ea typeface="ＭＳ 明朝"/>
                          <a:cs typeface="Calibri" pitchFamily="34" charset="0"/>
                        </a:rPr>
                        <a:t>Voting/Non-Voting </a:t>
                      </a:r>
                      <a:endParaRPr lang="en-US" sz="1000" dirty="0">
                        <a:solidFill>
                          <a:schemeClr val="bg1"/>
                        </a:solidFill>
                        <a:latin typeface="Calibri" pitchFamily="34" charset="0"/>
                        <a:ea typeface="ＭＳ 明朝"/>
                        <a:cs typeface="Calibri"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00000"/>
                    </a:solidFill>
                  </a:tcPr>
                </a:tc>
              </a:tr>
              <a:tr h="0">
                <a:tc>
                  <a:txBody>
                    <a:bodyPr/>
                    <a:lstStyle/>
                    <a:p>
                      <a:pPr marL="0" marR="0">
                        <a:lnSpc>
                          <a:spcPct val="115000"/>
                        </a:lnSpc>
                        <a:spcBef>
                          <a:spcPts val="0"/>
                        </a:spcBef>
                        <a:spcAft>
                          <a:spcPts val="0"/>
                        </a:spcAft>
                      </a:pPr>
                      <a:r>
                        <a:rPr lang="en-US" sz="1000" dirty="0">
                          <a:latin typeface="Calibri" pitchFamily="34" charset="0"/>
                          <a:ea typeface="ＭＳ 明朝"/>
                          <a:cs typeface="Calibri" pitchFamily="34" charset="0"/>
                        </a:rPr>
                        <a:t>Chief Medical Information Officer, MEDCOM</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000" dirty="0">
                          <a:latin typeface="Calibri" pitchFamily="34" charset="0"/>
                          <a:ea typeface="ＭＳ 明朝"/>
                          <a:cs typeface="Calibri" pitchFamily="34" charset="0"/>
                        </a:rPr>
                        <a:t>Voting </a:t>
                      </a:r>
                      <a:r>
                        <a:rPr lang="en-US" sz="1000" dirty="0" smtClean="0">
                          <a:latin typeface="Calibri" pitchFamily="34" charset="0"/>
                          <a:ea typeface="ＭＳ 明朝"/>
                          <a:cs typeface="Calibri" pitchFamily="34" charset="0"/>
                        </a:rPr>
                        <a:t>Member/Chair</a:t>
                      </a:r>
                      <a:endParaRPr lang="en-US" sz="1000" dirty="0">
                        <a:latin typeface="Calibri" pitchFamily="34" charset="0"/>
                        <a:ea typeface="ＭＳ 明朝"/>
                        <a:cs typeface="Calibri"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marL="0" marR="0">
                        <a:lnSpc>
                          <a:spcPct val="115000"/>
                        </a:lnSpc>
                        <a:spcBef>
                          <a:spcPts val="0"/>
                        </a:spcBef>
                        <a:spcAft>
                          <a:spcPts val="0"/>
                        </a:spcAft>
                      </a:pPr>
                      <a:r>
                        <a:rPr lang="en-US" sz="1000" dirty="0" smtClean="0">
                          <a:latin typeface="Calibri" pitchFamily="34" charset="0"/>
                          <a:ea typeface="ＭＳ 明朝"/>
                          <a:cs typeface="Calibri" pitchFamily="34" charset="0"/>
                        </a:rPr>
                        <a:t>5 Regional </a:t>
                      </a:r>
                      <a:r>
                        <a:rPr lang="en-US" sz="1000" dirty="0">
                          <a:latin typeface="Calibri" pitchFamily="34" charset="0"/>
                          <a:ea typeface="ＭＳ 明朝"/>
                          <a:cs typeface="Calibri" pitchFamily="34" charset="0"/>
                        </a:rPr>
                        <a:t>Chief Medical Information </a:t>
                      </a:r>
                      <a:r>
                        <a:rPr lang="en-US" sz="1000" dirty="0" smtClean="0">
                          <a:latin typeface="Calibri" pitchFamily="34" charset="0"/>
                          <a:ea typeface="ＭＳ 明朝"/>
                          <a:cs typeface="Calibri" pitchFamily="34" charset="0"/>
                        </a:rPr>
                        <a:t>Officers</a:t>
                      </a:r>
                      <a:endParaRPr lang="en-US" sz="1000" dirty="0">
                        <a:latin typeface="Calibri" pitchFamily="34" charset="0"/>
                        <a:ea typeface="ＭＳ 明朝"/>
                        <a:cs typeface="Calibri"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000" dirty="0">
                          <a:latin typeface="Calibri" pitchFamily="34" charset="0"/>
                          <a:ea typeface="ＭＳ 明朝"/>
                          <a:cs typeface="Calibri" pitchFamily="34" charset="0"/>
                        </a:rPr>
                        <a:t>Voting Member</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marL="0" marR="0">
                        <a:lnSpc>
                          <a:spcPct val="115000"/>
                        </a:lnSpc>
                        <a:spcBef>
                          <a:spcPts val="0"/>
                        </a:spcBef>
                        <a:spcAft>
                          <a:spcPts val="0"/>
                        </a:spcAft>
                      </a:pPr>
                      <a:r>
                        <a:rPr lang="en-US" sz="1000" dirty="0">
                          <a:latin typeface="Calibri" pitchFamily="34" charset="0"/>
                          <a:ea typeface="ＭＳ 明朝"/>
                          <a:cs typeface="Calibri" pitchFamily="34" charset="0"/>
                        </a:rPr>
                        <a:t>Informatics Consultant to TSG (Medical Corps)</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000" dirty="0">
                          <a:latin typeface="Calibri" pitchFamily="34" charset="0"/>
                          <a:ea typeface="ＭＳ 明朝"/>
                          <a:cs typeface="Calibri" pitchFamily="34" charset="0"/>
                        </a:rPr>
                        <a:t>Voting Member</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marL="0" marR="0">
                        <a:lnSpc>
                          <a:spcPct val="115000"/>
                        </a:lnSpc>
                        <a:spcBef>
                          <a:spcPts val="0"/>
                        </a:spcBef>
                        <a:spcAft>
                          <a:spcPts val="0"/>
                        </a:spcAft>
                      </a:pPr>
                      <a:r>
                        <a:rPr lang="en-US" sz="1000" dirty="0">
                          <a:latin typeface="Calibri" pitchFamily="34" charset="0"/>
                          <a:ea typeface="ＭＳ 明朝"/>
                          <a:cs typeface="Calibri" pitchFamily="34" charset="0"/>
                        </a:rPr>
                        <a:t>Informatics Consultant to TSG (Nurse Corps)</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000" dirty="0">
                          <a:latin typeface="Calibri" pitchFamily="34" charset="0"/>
                          <a:ea typeface="ＭＳ 明朝"/>
                          <a:cs typeface="Calibri" pitchFamily="34" charset="0"/>
                        </a:rPr>
                        <a:t>Voting Member</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marL="0" marR="0">
                        <a:lnSpc>
                          <a:spcPct val="115000"/>
                        </a:lnSpc>
                        <a:spcBef>
                          <a:spcPts val="0"/>
                        </a:spcBef>
                        <a:spcAft>
                          <a:spcPts val="0"/>
                        </a:spcAft>
                      </a:pPr>
                      <a:r>
                        <a:rPr lang="en-US" sz="1000" dirty="0">
                          <a:latin typeface="Calibri" pitchFamily="34" charset="0"/>
                          <a:ea typeface="ＭＳ 明朝"/>
                          <a:cs typeface="Calibri" pitchFamily="34" charset="0"/>
                        </a:rPr>
                        <a:t>Corps Specific Branch Proponency Officer (MC, ANC, Civilian), Director, AMEDD Personnel Proponency Directorate, Director, Talent Management</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800" dirty="0">
                          <a:latin typeface="Calibri" pitchFamily="34" charset="0"/>
                          <a:ea typeface="ＭＳ 明朝"/>
                          <a:cs typeface="Calibri" pitchFamily="34" charset="0"/>
                        </a:rPr>
                        <a:t>Ad Hoc Membership as needed, with voting privileges at the discretion of the standing members on a decision by decision basis.</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cxnSp>
        <p:nvCxnSpPr>
          <p:cNvPr id="22" name="Straight Arrow Connector 21"/>
          <p:cNvCxnSpPr/>
          <p:nvPr/>
        </p:nvCxnSpPr>
        <p:spPr bwMode="auto">
          <a:xfrm flipV="1">
            <a:off x="5128260" y="1478280"/>
            <a:ext cx="480060" cy="396240"/>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24" name="TextBox 23"/>
          <p:cNvSpPr txBox="1"/>
          <p:nvPr/>
        </p:nvSpPr>
        <p:spPr>
          <a:xfrm>
            <a:off x="7909560" y="5269230"/>
            <a:ext cx="1691640" cy="253916"/>
          </a:xfrm>
          <a:prstGeom prst="rect">
            <a:avLst/>
          </a:prstGeom>
          <a:noFill/>
        </p:spPr>
        <p:txBody>
          <a:bodyPr wrap="square" rtlCol="0">
            <a:spAutoFit/>
          </a:bodyPr>
          <a:lstStyle/>
          <a:p>
            <a:r>
              <a:rPr lang="en-US" sz="1050" b="1" dirty="0" smtClean="0">
                <a:solidFill>
                  <a:srgbClr val="C00000"/>
                </a:solidFill>
              </a:rPr>
              <a:t>Ms. Michele McCormick</a:t>
            </a:r>
            <a:endParaRPr lang="en-US" sz="1050" b="1" dirty="0">
              <a:solidFill>
                <a:srgbClr val="C00000"/>
              </a:solidFill>
            </a:endParaRPr>
          </a:p>
        </p:txBody>
      </p:sp>
      <p:cxnSp>
        <p:nvCxnSpPr>
          <p:cNvPr id="25" name="Straight Arrow Connector 24"/>
          <p:cNvCxnSpPr/>
          <p:nvPr/>
        </p:nvCxnSpPr>
        <p:spPr bwMode="auto">
          <a:xfrm>
            <a:off x="7368540" y="5204460"/>
            <a:ext cx="556260" cy="167640"/>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27" name="TextBox 26"/>
          <p:cNvSpPr txBox="1"/>
          <p:nvPr/>
        </p:nvSpPr>
        <p:spPr>
          <a:xfrm>
            <a:off x="5760720" y="5269230"/>
            <a:ext cx="1691640" cy="253916"/>
          </a:xfrm>
          <a:prstGeom prst="rect">
            <a:avLst/>
          </a:prstGeom>
          <a:noFill/>
        </p:spPr>
        <p:txBody>
          <a:bodyPr wrap="square" rtlCol="0">
            <a:spAutoFit/>
          </a:bodyPr>
          <a:lstStyle/>
          <a:p>
            <a:r>
              <a:rPr lang="en-US" sz="1050" b="1" dirty="0" smtClean="0">
                <a:solidFill>
                  <a:srgbClr val="C00000"/>
                </a:solidFill>
              </a:rPr>
              <a:t>Ms. Kim Hermann-Do</a:t>
            </a:r>
            <a:endParaRPr lang="en-US" sz="1050" b="1" dirty="0">
              <a:solidFill>
                <a:srgbClr val="C00000"/>
              </a:solidFill>
            </a:endParaRPr>
          </a:p>
        </p:txBody>
      </p:sp>
      <p:cxnSp>
        <p:nvCxnSpPr>
          <p:cNvPr id="28" name="Straight Arrow Connector 27"/>
          <p:cNvCxnSpPr/>
          <p:nvPr/>
        </p:nvCxnSpPr>
        <p:spPr bwMode="auto">
          <a:xfrm>
            <a:off x="5219700" y="5204460"/>
            <a:ext cx="556260" cy="167640"/>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30" name="Straight Arrow Connector 29"/>
          <p:cNvCxnSpPr/>
          <p:nvPr/>
        </p:nvCxnSpPr>
        <p:spPr bwMode="auto">
          <a:xfrm flipH="1">
            <a:off x="996633" y="5204460"/>
            <a:ext cx="519747" cy="64770"/>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CMIO Subgroup Lead – Proposed Next Steps</a:t>
            </a:r>
            <a:endParaRPr lang="en-US" dirty="0"/>
          </a:p>
        </p:txBody>
      </p:sp>
      <p:sp>
        <p:nvSpPr>
          <p:cNvPr id="4" name="Slide Number Placeholder 3"/>
          <p:cNvSpPr>
            <a:spLocks noGrp="1"/>
          </p:cNvSpPr>
          <p:nvPr>
            <p:ph type="sldNum" sz="quarter" idx="10"/>
          </p:nvPr>
        </p:nvSpPr>
        <p:spPr/>
        <p:txBody>
          <a:bodyPr/>
          <a:lstStyle/>
          <a:p>
            <a:fld id="{E9F1D354-F1C1-48FC-BB7C-11F7C19C56ED}" type="slidenum">
              <a:rPr lang="en-US" smtClean="0"/>
              <a:pPr/>
              <a:t>13</a:t>
            </a:fld>
            <a:endParaRPr lang="en-US" dirty="0"/>
          </a:p>
        </p:txBody>
      </p:sp>
      <p:graphicFrame>
        <p:nvGraphicFramePr>
          <p:cNvPr id="5" name="Group 133"/>
          <p:cNvGraphicFramePr>
            <a:graphicFrameLocks/>
          </p:cNvGraphicFramePr>
          <p:nvPr/>
        </p:nvGraphicFramePr>
        <p:xfrm>
          <a:off x="315792" y="1277955"/>
          <a:ext cx="8991837" cy="4805023"/>
        </p:xfrm>
        <a:graphic>
          <a:graphicData uri="http://schemas.openxmlformats.org/drawingml/2006/table">
            <a:tbl>
              <a:tblPr/>
              <a:tblGrid>
                <a:gridCol w="5757749"/>
                <a:gridCol w="1159844"/>
                <a:gridCol w="2074244"/>
              </a:tblGrid>
              <a:tr h="278614">
                <a:tc>
                  <a:txBody>
                    <a:bodyPr/>
                    <a:lstStyle/>
                    <a:p>
                      <a:pPr marL="0" marR="0" lvl="0" indent="0" algn="l" defTabSz="939800" rtl="0" eaLnBrk="0" fontAlgn="base" latinLnBrk="0" hangingPunct="0">
                        <a:lnSpc>
                          <a:spcPct val="100000"/>
                        </a:lnSpc>
                        <a:spcBef>
                          <a:spcPct val="50000"/>
                        </a:spcBef>
                        <a:spcAft>
                          <a:spcPct val="0"/>
                        </a:spcAft>
                        <a:buClr>
                          <a:schemeClr val="tx1"/>
                        </a:buClr>
                        <a:buSzPct val="60000"/>
                        <a:buFont typeface="Wingdings" pitchFamily="2" charset="2"/>
                        <a:buNone/>
                        <a:tabLst/>
                      </a:pPr>
                      <a:r>
                        <a:rPr kumimoji="0" lang="en-US" sz="1400" b="1" i="0" u="none" strike="noStrike" cap="none" normalizeH="0" baseline="0" dirty="0" smtClean="0">
                          <a:ln>
                            <a:noFill/>
                          </a:ln>
                          <a:solidFill>
                            <a:schemeClr val="bg1"/>
                          </a:solidFill>
                          <a:effectLst/>
                          <a:latin typeface="Arial" pitchFamily="34" charset="0"/>
                        </a:rPr>
                        <a:t>Work step</a:t>
                      </a:r>
                    </a:p>
                  </a:txBody>
                  <a:tcPr anchor="ctr" horzOverflow="overflow">
                    <a:lnL cap="flat">
                      <a:noFill/>
                    </a:lnL>
                    <a:lnR>
                      <a:noFill/>
                    </a:lnR>
                    <a:lnT cap="flat">
                      <a:noFill/>
                    </a:lnT>
                    <a:lnB w="12700" cap="flat" cmpd="sng" algn="ctr">
                      <a:noFill/>
                      <a:prstDash val="solid"/>
                      <a:round/>
                      <a:headEnd type="none" w="med" len="med"/>
                      <a:tailEnd type="none" w="med" len="med"/>
                    </a:lnB>
                    <a:lnTlToBr>
                      <a:noFill/>
                    </a:lnTlToBr>
                    <a:lnBlToTr>
                      <a:noFill/>
                    </a:lnBlToTr>
                    <a:solidFill>
                      <a:srgbClr val="16498F"/>
                    </a:solidFill>
                  </a:tcPr>
                </a:tc>
                <a:tc>
                  <a:txBody>
                    <a:bodyPr/>
                    <a:lstStyle/>
                    <a:p>
                      <a:pPr marL="0" marR="0" lvl="0" indent="0" algn="l" defTabSz="939800" rtl="0" eaLnBrk="0" fontAlgn="base" latinLnBrk="0" hangingPunct="0">
                        <a:lnSpc>
                          <a:spcPct val="100000"/>
                        </a:lnSpc>
                        <a:spcBef>
                          <a:spcPct val="50000"/>
                        </a:spcBef>
                        <a:spcAft>
                          <a:spcPct val="0"/>
                        </a:spcAft>
                        <a:buClr>
                          <a:schemeClr val="tx1"/>
                        </a:buClr>
                        <a:buSzPct val="60000"/>
                        <a:buFont typeface="Wingdings" pitchFamily="2" charset="2"/>
                        <a:buNone/>
                        <a:tabLst/>
                      </a:pPr>
                      <a:r>
                        <a:rPr kumimoji="0" lang="en-US" sz="1400" b="1" i="0" u="none" strike="noStrike" cap="none" normalizeH="0" baseline="0" dirty="0" smtClean="0">
                          <a:ln>
                            <a:noFill/>
                          </a:ln>
                          <a:solidFill>
                            <a:schemeClr val="bg1"/>
                          </a:solidFill>
                          <a:effectLst/>
                          <a:latin typeface="Arial" pitchFamily="34" charset="0"/>
                        </a:rPr>
                        <a:t>Lead</a:t>
                      </a:r>
                    </a:p>
                  </a:txBody>
                  <a:tcPr anchor="ctr" horzOverflow="overflow">
                    <a:lnL>
                      <a:noFill/>
                    </a:lnL>
                    <a:lnR cap="flat">
                      <a:noFill/>
                    </a:lnR>
                    <a:lnT cap="flat">
                      <a:noFill/>
                    </a:lnT>
                    <a:lnB w="12700" cap="flat" cmpd="sng" algn="ctr">
                      <a:noFill/>
                      <a:prstDash val="solid"/>
                      <a:round/>
                      <a:headEnd type="none" w="med" len="med"/>
                      <a:tailEnd type="none" w="med" len="med"/>
                    </a:lnB>
                    <a:lnTlToBr>
                      <a:noFill/>
                    </a:lnTlToBr>
                    <a:lnBlToTr>
                      <a:noFill/>
                    </a:lnBlToTr>
                    <a:solidFill>
                      <a:srgbClr val="16498F"/>
                    </a:solidFill>
                  </a:tcPr>
                </a:tc>
                <a:tc>
                  <a:txBody>
                    <a:bodyPr/>
                    <a:lstStyle/>
                    <a:p>
                      <a:pPr marL="0" marR="0" lvl="0" indent="0" algn="l" defTabSz="939800" rtl="0" eaLnBrk="0" fontAlgn="base" latinLnBrk="0" hangingPunct="0">
                        <a:lnSpc>
                          <a:spcPct val="100000"/>
                        </a:lnSpc>
                        <a:spcBef>
                          <a:spcPct val="50000"/>
                        </a:spcBef>
                        <a:spcAft>
                          <a:spcPct val="0"/>
                        </a:spcAft>
                        <a:buClr>
                          <a:schemeClr val="tx1"/>
                        </a:buClr>
                        <a:buSzPct val="60000"/>
                        <a:buFont typeface="Wingdings" pitchFamily="2" charset="2"/>
                        <a:buNone/>
                        <a:tabLst/>
                      </a:pPr>
                      <a:r>
                        <a:rPr kumimoji="0" lang="en-US" sz="1400" b="1" i="0" u="none" strike="noStrike" cap="none" normalizeH="0" baseline="0" dirty="0" smtClean="0">
                          <a:ln>
                            <a:noFill/>
                          </a:ln>
                          <a:solidFill>
                            <a:schemeClr val="bg1"/>
                          </a:solidFill>
                          <a:effectLst/>
                          <a:latin typeface="Arial" pitchFamily="34" charset="0"/>
                        </a:rPr>
                        <a:t>Target completion date</a:t>
                      </a:r>
                    </a:p>
                  </a:txBody>
                  <a:tcPr anchor="ctr" horzOverflow="overflow">
                    <a:lnL>
                      <a:noFill/>
                    </a:lnL>
                    <a:lnR cap="flat">
                      <a:noFill/>
                    </a:lnR>
                    <a:lnT cap="flat">
                      <a:noFill/>
                    </a:lnT>
                    <a:lnB w="12700" cap="flat" cmpd="sng" algn="ctr">
                      <a:noFill/>
                      <a:prstDash val="solid"/>
                      <a:round/>
                      <a:headEnd type="none" w="med" len="med"/>
                      <a:tailEnd type="none" w="med" len="med"/>
                    </a:lnB>
                    <a:lnTlToBr>
                      <a:noFill/>
                    </a:lnTlToBr>
                    <a:lnBlToTr>
                      <a:noFill/>
                    </a:lnBlToTr>
                    <a:solidFill>
                      <a:srgbClr val="16498F"/>
                    </a:solidFill>
                  </a:tcPr>
                </a:tc>
              </a:tr>
              <a:tr h="773155">
                <a:tc>
                  <a:txBody>
                    <a:bodyPr/>
                    <a:lstStyle/>
                    <a:p>
                      <a:pPr marL="228600" marR="0" lvl="0" indent="-228600" algn="l" defTabSz="939800" rtl="0" eaLnBrk="0" fontAlgn="base" latinLnBrk="0" hangingPunct="0">
                        <a:lnSpc>
                          <a:spcPct val="100000"/>
                        </a:lnSpc>
                        <a:spcBef>
                          <a:spcPct val="50000"/>
                        </a:spcBef>
                        <a:spcAft>
                          <a:spcPct val="0"/>
                        </a:spcAft>
                        <a:buClr>
                          <a:schemeClr val="tx1"/>
                        </a:buClr>
                        <a:buSzPct val="100000"/>
                        <a:buFont typeface="+mj-lt"/>
                        <a:buAutoNum type="arabicPeriod"/>
                        <a:tabLst/>
                      </a:pPr>
                      <a:r>
                        <a:rPr kumimoji="0" lang="en-US" sz="1200" b="0" i="0" u="none" strike="noStrike" cap="none" normalizeH="0" baseline="0" dirty="0" smtClean="0">
                          <a:ln>
                            <a:noFill/>
                          </a:ln>
                          <a:solidFill>
                            <a:schemeClr val="tx1"/>
                          </a:solidFill>
                          <a:effectLst/>
                          <a:latin typeface="Arial" pitchFamily="34" charset="0"/>
                        </a:rPr>
                        <a:t>Identify 2 to 3 subgroup members to assist with the effort; consider individuals who: </a:t>
                      </a:r>
                    </a:p>
                    <a:p>
                      <a:pPr marL="390525" marR="0" lvl="1" indent="-157163" algn="l" defTabSz="939800" rtl="0" eaLnBrk="0" fontAlgn="base" latinLnBrk="0" hangingPunct="0">
                        <a:lnSpc>
                          <a:spcPct val="100000"/>
                        </a:lnSpc>
                        <a:spcBef>
                          <a:spcPct val="25000"/>
                        </a:spcBef>
                        <a:spcAft>
                          <a:spcPct val="0"/>
                        </a:spcAft>
                        <a:buClr>
                          <a:schemeClr val="tx1"/>
                        </a:buClr>
                        <a:buSzPct val="90000"/>
                        <a:buFontTx/>
                        <a:buChar char="–"/>
                        <a:tabLst/>
                      </a:pPr>
                      <a:r>
                        <a:rPr kumimoji="0" lang="en-US" sz="1000" b="0" i="0" u="none" strike="noStrike" cap="none" normalizeH="0" baseline="0" dirty="0" smtClean="0">
                          <a:ln>
                            <a:noFill/>
                          </a:ln>
                          <a:solidFill>
                            <a:schemeClr val="tx1"/>
                          </a:solidFill>
                          <a:effectLst/>
                          <a:latin typeface="Arial" pitchFamily="34" charset="0"/>
                        </a:rPr>
                        <a:t>Are fulfilling a CMIO role today </a:t>
                      </a:r>
                    </a:p>
                    <a:p>
                      <a:pPr marL="390525" marR="0" lvl="1" indent="-157163" algn="l" defTabSz="939800" rtl="0" eaLnBrk="0" fontAlgn="base" latinLnBrk="0" hangingPunct="0">
                        <a:lnSpc>
                          <a:spcPct val="100000"/>
                        </a:lnSpc>
                        <a:spcBef>
                          <a:spcPct val="25000"/>
                        </a:spcBef>
                        <a:spcAft>
                          <a:spcPct val="0"/>
                        </a:spcAft>
                        <a:buClr>
                          <a:schemeClr val="tx1"/>
                        </a:buClr>
                        <a:buSzPct val="90000"/>
                        <a:buFontTx/>
                        <a:buChar char="–"/>
                        <a:tabLst/>
                      </a:pPr>
                      <a:r>
                        <a:rPr kumimoji="0" lang="en-US" sz="1000" b="0" i="0" u="none" strike="noStrike" cap="none" normalizeH="0" baseline="0" dirty="0" smtClean="0">
                          <a:ln>
                            <a:noFill/>
                          </a:ln>
                          <a:solidFill>
                            <a:schemeClr val="tx1"/>
                          </a:solidFill>
                          <a:effectLst/>
                          <a:latin typeface="Arial" pitchFamily="34" charset="0"/>
                        </a:rPr>
                        <a:t>Have awareness and interest in the Workforce Development Project and talent management, in general</a:t>
                      </a:r>
                    </a:p>
                    <a:p>
                      <a:pPr marL="390525" marR="0" lvl="1" indent="-157163" algn="l" defTabSz="939800" rtl="0" eaLnBrk="0" fontAlgn="base" latinLnBrk="0" hangingPunct="0">
                        <a:lnSpc>
                          <a:spcPct val="100000"/>
                        </a:lnSpc>
                        <a:spcBef>
                          <a:spcPct val="25000"/>
                        </a:spcBef>
                        <a:spcAft>
                          <a:spcPct val="0"/>
                        </a:spcAft>
                        <a:buClr>
                          <a:schemeClr val="tx1"/>
                        </a:buClr>
                        <a:buSzPct val="90000"/>
                        <a:buFontTx/>
                        <a:buChar char="–"/>
                        <a:tabLst/>
                      </a:pPr>
                      <a:r>
                        <a:rPr kumimoji="0" lang="en-US" sz="1000" b="0" i="0" u="none" strike="noStrike" cap="none" normalizeH="0" baseline="0" dirty="0" smtClean="0">
                          <a:ln>
                            <a:noFill/>
                          </a:ln>
                          <a:solidFill>
                            <a:schemeClr val="tx1"/>
                          </a:solidFill>
                          <a:effectLst/>
                          <a:latin typeface="Arial" pitchFamily="34" charset="0"/>
                        </a:rPr>
                        <a:t>Have knowledge of existing learning &amp; development actions for CMIO roles</a:t>
                      </a:r>
                      <a:endParaRPr kumimoji="0" lang="en-US" sz="1200" b="0" i="0" u="none" strike="noStrike" cap="none" normalizeH="0" baseline="0" dirty="0" smtClean="0">
                        <a:ln>
                          <a:noFill/>
                        </a:ln>
                        <a:solidFill>
                          <a:schemeClr val="tx1"/>
                        </a:solidFill>
                        <a:effectLst/>
                        <a:latin typeface="Arial" pitchFamily="34" charset="0"/>
                      </a:endParaRPr>
                    </a:p>
                  </a:txBody>
                  <a:tcPr marL="182880" horzOverflow="overflow">
                    <a:lnL cap="flat">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14300" marR="0" lvl="0" indent="-114300" algn="l" defTabSz="939800" rtl="0" eaLnBrk="0" fontAlgn="base" latinLnBrk="0" hangingPunct="0">
                        <a:lnSpc>
                          <a:spcPct val="100000"/>
                        </a:lnSpc>
                        <a:spcBef>
                          <a:spcPct val="50000"/>
                        </a:spcBef>
                        <a:spcAft>
                          <a:spcPct val="0"/>
                        </a:spcAft>
                        <a:buClr>
                          <a:schemeClr val="tx1"/>
                        </a:buClr>
                        <a:buSzPct val="60000"/>
                        <a:buFont typeface="Wingdings" pitchFamily="2" charset="2"/>
                        <a:buNone/>
                        <a:tabLst/>
                      </a:pPr>
                      <a:r>
                        <a:rPr kumimoji="0" lang="en-US" sz="1200" b="0" i="0" u="none" strike="noStrike" cap="none" normalizeH="0" baseline="0" dirty="0" smtClean="0">
                          <a:ln>
                            <a:noFill/>
                          </a:ln>
                          <a:solidFill>
                            <a:schemeClr val="tx1"/>
                          </a:solidFill>
                          <a:effectLst/>
                          <a:latin typeface="Arial" pitchFamily="34" charset="0"/>
                        </a:rPr>
                        <a:t>LTC Stone</a:t>
                      </a:r>
                    </a:p>
                  </a:txBody>
                  <a:tcPr marL="1828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14300" marR="0" lvl="0" indent="-114300" algn="l" defTabSz="939800" rtl="0" eaLnBrk="0" fontAlgn="base" latinLnBrk="0" hangingPunct="0">
                        <a:lnSpc>
                          <a:spcPct val="100000"/>
                        </a:lnSpc>
                        <a:spcBef>
                          <a:spcPct val="50000"/>
                        </a:spcBef>
                        <a:spcAft>
                          <a:spcPct val="0"/>
                        </a:spcAft>
                        <a:buClr>
                          <a:schemeClr val="tx1"/>
                        </a:buClr>
                        <a:buSzPct val="60000"/>
                        <a:buFont typeface="Wingdings" pitchFamily="2" charset="2"/>
                        <a:buNone/>
                        <a:tabLst/>
                      </a:pPr>
                      <a:r>
                        <a:rPr kumimoji="0" lang="en-US" sz="1200" b="0" i="0" u="none" strike="noStrike" cap="none" normalizeH="0" baseline="0" dirty="0" smtClean="0">
                          <a:ln>
                            <a:noFill/>
                          </a:ln>
                          <a:solidFill>
                            <a:schemeClr val="tx1"/>
                          </a:solidFill>
                          <a:effectLst/>
                          <a:latin typeface="Arial" pitchFamily="34" charset="0"/>
                        </a:rPr>
                        <a:t>By 17 FEB</a:t>
                      </a:r>
                    </a:p>
                  </a:txBody>
                  <a:tcPr marL="182880" horzOverflow="overflow">
                    <a:lnL w="12700" cap="flat" cmpd="sng" algn="ctr">
                      <a:solidFill>
                        <a:schemeClr val="tx1"/>
                      </a:solidFill>
                      <a:prstDash val="solid"/>
                      <a:round/>
                      <a:headEnd type="none" w="med" len="med"/>
                      <a:tailEnd type="none" w="med" len="med"/>
                    </a:lnL>
                    <a:lnR cap="flat">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6190">
                <a:tc>
                  <a:txBody>
                    <a:bodyPr/>
                    <a:lstStyle/>
                    <a:p>
                      <a:pPr marL="228600" marR="0" lvl="0" indent="-228600" algn="l" defTabSz="939800" rtl="0" eaLnBrk="0" fontAlgn="base" latinLnBrk="0" hangingPunct="0">
                        <a:lnSpc>
                          <a:spcPct val="100000"/>
                        </a:lnSpc>
                        <a:spcBef>
                          <a:spcPct val="50000"/>
                        </a:spcBef>
                        <a:spcAft>
                          <a:spcPct val="0"/>
                        </a:spcAft>
                        <a:buClr>
                          <a:schemeClr val="tx1"/>
                        </a:buClr>
                        <a:buSzPct val="100000"/>
                        <a:buFont typeface="+mj-lt"/>
                        <a:buAutoNum type="arabicPeriod" startAt="2"/>
                        <a:tabLst/>
                      </a:pPr>
                      <a:r>
                        <a:rPr kumimoji="0" lang="en-US" sz="1200" b="0" i="0" u="none" strike="noStrike" cap="none" normalizeH="0" baseline="0" dirty="0" smtClean="0">
                          <a:ln>
                            <a:noFill/>
                          </a:ln>
                          <a:solidFill>
                            <a:schemeClr val="tx1"/>
                          </a:solidFill>
                          <a:effectLst/>
                          <a:latin typeface="Arial" pitchFamily="34" charset="0"/>
                        </a:rPr>
                        <a:t>Identify </a:t>
                      </a:r>
                      <a:r>
                        <a:rPr kumimoji="0" lang="en-US" sz="1200" b="0" i="0" u="sng" strike="noStrike" cap="none" normalizeH="0" baseline="0" dirty="0" smtClean="0">
                          <a:ln>
                            <a:noFill/>
                          </a:ln>
                          <a:solidFill>
                            <a:schemeClr val="tx1"/>
                          </a:solidFill>
                          <a:effectLst/>
                          <a:latin typeface="Arial" pitchFamily="34" charset="0"/>
                        </a:rPr>
                        <a:t>existing</a:t>
                      </a:r>
                      <a:r>
                        <a:rPr kumimoji="0" lang="en-US" sz="1200" b="0" i="0" u="none" strike="noStrike" cap="none" normalizeH="0" baseline="0" dirty="0" smtClean="0">
                          <a:ln>
                            <a:noFill/>
                          </a:ln>
                          <a:solidFill>
                            <a:schemeClr val="tx1"/>
                          </a:solidFill>
                          <a:effectLst/>
                          <a:latin typeface="Arial" pitchFamily="34" charset="0"/>
                        </a:rPr>
                        <a:t> learning &amp; development actions for the CMIO competencies and technical skills listed in the role profiles</a:t>
                      </a:r>
                    </a:p>
                    <a:p>
                      <a:pPr marL="390525" marR="0" lvl="1" indent="-157163" algn="l" defTabSz="939800" rtl="0" eaLnBrk="0" fontAlgn="base" latinLnBrk="0" hangingPunct="0">
                        <a:lnSpc>
                          <a:spcPct val="100000"/>
                        </a:lnSpc>
                        <a:spcBef>
                          <a:spcPct val="25000"/>
                        </a:spcBef>
                        <a:spcAft>
                          <a:spcPct val="0"/>
                        </a:spcAft>
                        <a:buClr>
                          <a:schemeClr val="tx1"/>
                        </a:buClr>
                        <a:buSzPct val="90000"/>
                        <a:buFontTx/>
                        <a:buChar char="–"/>
                        <a:tabLst/>
                      </a:pPr>
                      <a:r>
                        <a:rPr kumimoji="0" lang="en-US" sz="1000" b="0" i="0" u="none" strike="noStrike" cap="none" normalizeH="0" baseline="0" dirty="0" smtClean="0">
                          <a:ln>
                            <a:noFill/>
                          </a:ln>
                          <a:solidFill>
                            <a:schemeClr val="tx1"/>
                          </a:solidFill>
                          <a:effectLst/>
                          <a:latin typeface="Arial" pitchFamily="34" charset="0"/>
                        </a:rPr>
                        <a:t>Focus on Practice, Read, Study/Learn actions</a:t>
                      </a:r>
                    </a:p>
                    <a:p>
                      <a:pPr marL="390525" marR="0" lvl="1" indent="-157163" algn="l" defTabSz="939800" rtl="0" eaLnBrk="0" fontAlgn="base" latinLnBrk="0" hangingPunct="0">
                        <a:lnSpc>
                          <a:spcPct val="100000"/>
                        </a:lnSpc>
                        <a:spcBef>
                          <a:spcPct val="25000"/>
                        </a:spcBef>
                        <a:spcAft>
                          <a:spcPct val="0"/>
                        </a:spcAft>
                        <a:buClr>
                          <a:schemeClr val="tx1"/>
                        </a:buClr>
                        <a:buSzPct val="90000"/>
                        <a:buFontTx/>
                        <a:buChar char="–"/>
                        <a:tabLst/>
                      </a:pPr>
                      <a:r>
                        <a:rPr kumimoji="0" lang="en-US" sz="1000" b="0" i="0" u="none" strike="noStrike" cap="none" normalizeH="0" baseline="0" dirty="0" smtClean="0">
                          <a:ln>
                            <a:noFill/>
                          </a:ln>
                          <a:solidFill>
                            <a:schemeClr val="tx1"/>
                          </a:solidFill>
                          <a:effectLst/>
                          <a:latin typeface="Arial" pitchFamily="34" charset="0"/>
                        </a:rPr>
                        <a:t>Axiom/TIAG to provide template for sub-team to document findings</a:t>
                      </a:r>
                    </a:p>
                  </a:txBody>
                  <a:tcPr marL="182880"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9800" rtl="0" eaLnBrk="0" fontAlgn="base" latinLnBrk="0" hangingPunct="0">
                        <a:lnSpc>
                          <a:spcPct val="100000"/>
                        </a:lnSpc>
                        <a:spcBef>
                          <a:spcPct val="50000"/>
                        </a:spcBef>
                        <a:spcAft>
                          <a:spcPct val="0"/>
                        </a:spcAft>
                        <a:buClr>
                          <a:schemeClr val="tx1"/>
                        </a:buClr>
                        <a:buSzPct val="60000"/>
                        <a:buFont typeface="Wingdings" pitchFamily="2" charset="2"/>
                        <a:buNone/>
                        <a:tabLst/>
                      </a:pPr>
                      <a:r>
                        <a:rPr kumimoji="0" lang="en-US" sz="1200" b="0" i="0" u="none" strike="noStrike" kern="1200" cap="none" normalizeH="0" baseline="0" dirty="0" smtClean="0">
                          <a:ln>
                            <a:noFill/>
                          </a:ln>
                          <a:solidFill>
                            <a:schemeClr val="tx1"/>
                          </a:solidFill>
                          <a:effectLst/>
                          <a:latin typeface="Arial" pitchFamily="34" charset="0"/>
                          <a:ea typeface="+mn-ea"/>
                          <a:cs typeface="+mn-cs"/>
                        </a:rPr>
                        <a:t>LTC Stone &amp; subgroup members</a:t>
                      </a:r>
                    </a:p>
                  </a:txBody>
                  <a:tcPr marL="1828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9800" rtl="0" eaLnBrk="0" fontAlgn="base" latinLnBrk="0" hangingPunct="0">
                        <a:lnSpc>
                          <a:spcPct val="100000"/>
                        </a:lnSpc>
                        <a:spcBef>
                          <a:spcPct val="50000"/>
                        </a:spcBef>
                        <a:spcAft>
                          <a:spcPct val="0"/>
                        </a:spcAft>
                        <a:buClr>
                          <a:schemeClr val="tx1"/>
                        </a:buClr>
                        <a:buSzPct val="60000"/>
                        <a:buFont typeface="Wingdings" pitchFamily="2" charset="2"/>
                        <a:buNone/>
                        <a:tabLst/>
                      </a:pPr>
                      <a:r>
                        <a:rPr kumimoji="0" lang="en-US" sz="1200" b="0" i="0" u="none" strike="noStrike" cap="none" normalizeH="0" baseline="0" dirty="0" smtClean="0">
                          <a:ln>
                            <a:noFill/>
                          </a:ln>
                          <a:solidFill>
                            <a:schemeClr val="tx1"/>
                          </a:solidFill>
                          <a:effectLst/>
                          <a:latin typeface="Arial" pitchFamily="34" charset="0"/>
                        </a:rPr>
                        <a:t>By 9 MAR</a:t>
                      </a:r>
                    </a:p>
                    <a:p>
                      <a:pPr marL="0" marR="0" lvl="0" indent="0" algn="l" defTabSz="939800" rtl="0" eaLnBrk="0" fontAlgn="base" latinLnBrk="0" hangingPunct="0">
                        <a:lnSpc>
                          <a:spcPct val="100000"/>
                        </a:lnSpc>
                        <a:spcBef>
                          <a:spcPct val="50000"/>
                        </a:spcBef>
                        <a:spcAft>
                          <a:spcPct val="0"/>
                        </a:spcAft>
                        <a:buClr>
                          <a:schemeClr val="tx1"/>
                        </a:buClr>
                        <a:buSzPct val="60000"/>
                        <a:buFont typeface="Wingdings" pitchFamily="2" charset="2"/>
                        <a:buNone/>
                        <a:tabLst/>
                      </a:pPr>
                      <a:r>
                        <a:rPr kumimoji="0" lang="en-US" sz="1050" b="0" i="1" u="none" strike="noStrike" cap="none" normalizeH="0" baseline="0" dirty="0" smtClean="0">
                          <a:ln>
                            <a:noFill/>
                          </a:ln>
                          <a:solidFill>
                            <a:schemeClr val="tx1"/>
                          </a:solidFill>
                          <a:effectLst/>
                          <a:latin typeface="Arial" pitchFamily="34" charset="0"/>
                        </a:rPr>
                        <a:t>Will schedule two check-in calls with Axiom/TIAG to discuss progress, questions, etc.</a:t>
                      </a:r>
                    </a:p>
                  </a:txBody>
                  <a:tcPr marL="182880"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4073">
                <a:tc>
                  <a:txBody>
                    <a:bodyPr/>
                    <a:lstStyle/>
                    <a:p>
                      <a:pPr marL="228600" marR="0" lvl="0" indent="-228600" algn="l" defTabSz="939800" rtl="0" eaLnBrk="0" fontAlgn="base" latinLnBrk="0" hangingPunct="0">
                        <a:lnSpc>
                          <a:spcPct val="100000"/>
                        </a:lnSpc>
                        <a:spcBef>
                          <a:spcPct val="50000"/>
                        </a:spcBef>
                        <a:spcAft>
                          <a:spcPct val="0"/>
                        </a:spcAft>
                        <a:buClr>
                          <a:schemeClr val="tx1"/>
                        </a:buClr>
                        <a:buSzPct val="100000"/>
                        <a:buFont typeface="+mj-lt"/>
                        <a:buAutoNum type="arabicPeriod" startAt="3"/>
                        <a:tabLst/>
                      </a:pPr>
                      <a:r>
                        <a:rPr kumimoji="0" lang="en-US" sz="1200" b="0" i="0" u="none" strike="noStrike" cap="none" normalizeH="0" baseline="0" dirty="0" smtClean="0">
                          <a:ln>
                            <a:noFill/>
                          </a:ln>
                          <a:solidFill>
                            <a:schemeClr val="tx1"/>
                          </a:solidFill>
                          <a:effectLst/>
                          <a:latin typeface="Arial" pitchFamily="34" charset="0"/>
                        </a:rPr>
                        <a:t>Identify </a:t>
                      </a:r>
                      <a:r>
                        <a:rPr kumimoji="0" lang="en-US" sz="1200" b="0" i="0" u="sng" strike="noStrike" cap="none" normalizeH="0" baseline="0" dirty="0" smtClean="0">
                          <a:ln>
                            <a:noFill/>
                          </a:ln>
                          <a:solidFill>
                            <a:schemeClr val="tx1"/>
                          </a:solidFill>
                          <a:effectLst/>
                          <a:latin typeface="Arial" pitchFamily="34" charset="0"/>
                        </a:rPr>
                        <a:t>gaps</a:t>
                      </a:r>
                      <a:r>
                        <a:rPr kumimoji="0" lang="en-US" sz="1200" b="0" i="0" u="none" strike="noStrike" cap="none" normalizeH="0" baseline="0" dirty="0" smtClean="0">
                          <a:ln>
                            <a:noFill/>
                          </a:ln>
                          <a:solidFill>
                            <a:schemeClr val="tx1"/>
                          </a:solidFill>
                          <a:effectLst/>
                          <a:latin typeface="Arial" pitchFamily="34" charset="0"/>
                        </a:rPr>
                        <a:t> in learning &amp; development actions for the CMIO competencies and technical skills listed in the role profiles and </a:t>
                      </a:r>
                      <a:r>
                        <a:rPr kumimoji="0" lang="en-US" sz="1200" b="0" i="0" u="sng" strike="noStrike" cap="none" normalizeH="0" baseline="0" dirty="0" smtClean="0">
                          <a:ln>
                            <a:noFill/>
                          </a:ln>
                          <a:solidFill>
                            <a:schemeClr val="tx1"/>
                          </a:solidFill>
                          <a:effectLst/>
                          <a:latin typeface="Arial" pitchFamily="34" charset="0"/>
                        </a:rPr>
                        <a:t>ways to fill the gaps</a:t>
                      </a:r>
                    </a:p>
                  </a:txBody>
                  <a:tcPr marL="182880"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14300" marR="0" lvl="0" indent="-114300" algn="l" defTabSz="939800" rtl="0" eaLnBrk="0" fontAlgn="base" latinLnBrk="0" hangingPunct="0">
                        <a:lnSpc>
                          <a:spcPct val="100000"/>
                        </a:lnSpc>
                        <a:spcBef>
                          <a:spcPct val="50000"/>
                        </a:spcBef>
                        <a:spcAft>
                          <a:spcPct val="0"/>
                        </a:spcAft>
                        <a:buClr>
                          <a:schemeClr val="tx1"/>
                        </a:buClr>
                        <a:buSzPct val="60000"/>
                        <a:buFont typeface="Wingdings" pitchFamily="2" charset="2"/>
                        <a:buNone/>
                        <a:tabLst/>
                      </a:pPr>
                      <a:r>
                        <a:rPr kumimoji="0" lang="en-US" sz="1200" b="0" i="0" u="none" strike="noStrike" kern="1200" cap="none" normalizeH="0" baseline="0" dirty="0" smtClean="0">
                          <a:ln>
                            <a:noFill/>
                          </a:ln>
                          <a:solidFill>
                            <a:schemeClr val="tx1"/>
                          </a:solidFill>
                          <a:effectLst/>
                          <a:latin typeface="Arial" pitchFamily="34" charset="0"/>
                          <a:ea typeface="+mn-ea"/>
                          <a:cs typeface="+mn-cs"/>
                        </a:rPr>
                        <a:t>Axiom/TIAG</a:t>
                      </a:r>
                    </a:p>
                  </a:txBody>
                  <a:tcPr marL="1828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9800" rtl="0" eaLnBrk="0" fontAlgn="base" latinLnBrk="0" hangingPunct="0">
                        <a:lnSpc>
                          <a:spcPct val="100000"/>
                        </a:lnSpc>
                        <a:spcBef>
                          <a:spcPct val="50000"/>
                        </a:spcBef>
                        <a:spcAft>
                          <a:spcPct val="0"/>
                        </a:spcAft>
                        <a:buClr>
                          <a:schemeClr val="tx1"/>
                        </a:buClr>
                        <a:buSzPct val="60000"/>
                        <a:buFont typeface="Wingdings" pitchFamily="2" charset="2"/>
                        <a:buNone/>
                        <a:tabLst/>
                      </a:pPr>
                      <a:r>
                        <a:rPr kumimoji="0" lang="en-US" sz="1200" b="0" i="0" u="none" strike="noStrike" cap="none" normalizeH="0" baseline="0" dirty="0" smtClean="0">
                          <a:ln>
                            <a:noFill/>
                          </a:ln>
                          <a:solidFill>
                            <a:schemeClr val="tx1"/>
                          </a:solidFill>
                          <a:effectLst/>
                          <a:latin typeface="Arial" pitchFamily="34" charset="0"/>
                        </a:rPr>
                        <a:t>By 23 MAR</a:t>
                      </a:r>
                    </a:p>
                  </a:txBody>
                  <a:tcPr marL="182880"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4073">
                <a:tc>
                  <a:txBody>
                    <a:bodyPr/>
                    <a:lstStyle/>
                    <a:p>
                      <a:pPr marL="228600" marR="0" lvl="0" indent="-228600" algn="l" defTabSz="939800" rtl="0" eaLnBrk="0" fontAlgn="base" latinLnBrk="0" hangingPunct="0">
                        <a:lnSpc>
                          <a:spcPct val="100000"/>
                        </a:lnSpc>
                        <a:spcBef>
                          <a:spcPct val="50000"/>
                        </a:spcBef>
                        <a:spcAft>
                          <a:spcPct val="0"/>
                        </a:spcAft>
                        <a:buClr>
                          <a:schemeClr val="tx1"/>
                        </a:buClr>
                        <a:buSzPct val="100000"/>
                        <a:buFont typeface="+mj-lt"/>
                        <a:buAutoNum type="arabicPeriod" startAt="4"/>
                        <a:tabLst/>
                      </a:pPr>
                      <a:r>
                        <a:rPr kumimoji="0" lang="en-US" sz="1200" b="0" i="0" u="none" strike="noStrike" cap="none" normalizeH="0" baseline="0" dirty="0" smtClean="0">
                          <a:ln>
                            <a:noFill/>
                          </a:ln>
                          <a:solidFill>
                            <a:schemeClr val="tx1"/>
                          </a:solidFill>
                          <a:effectLst/>
                          <a:latin typeface="Arial" pitchFamily="34" charset="0"/>
                        </a:rPr>
                        <a:t>Develop recommended learning &amp; development plan, including recommendations for which elements would be required</a:t>
                      </a:r>
                    </a:p>
                  </a:txBody>
                  <a:tcPr marL="182880"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39800" rtl="0" eaLnBrk="0" fontAlgn="base" latinLnBrk="0" hangingPunct="0">
                        <a:lnSpc>
                          <a:spcPct val="100000"/>
                        </a:lnSpc>
                        <a:spcBef>
                          <a:spcPct val="50000"/>
                        </a:spcBef>
                        <a:spcAft>
                          <a:spcPct val="0"/>
                        </a:spcAft>
                        <a:buClr>
                          <a:schemeClr val="tx1"/>
                        </a:buClr>
                        <a:buSzPct val="60000"/>
                        <a:buFont typeface="Wingdings" pitchFamily="2" charset="2"/>
                        <a:buNone/>
                        <a:tabLst/>
                        <a:defRPr/>
                      </a:pPr>
                      <a:r>
                        <a:rPr kumimoji="0" lang="en-US" sz="1200" b="0" i="0" u="none" strike="noStrike" kern="1200" cap="none" normalizeH="0" baseline="0" dirty="0" smtClean="0">
                          <a:ln>
                            <a:noFill/>
                          </a:ln>
                          <a:solidFill>
                            <a:schemeClr val="tx1"/>
                          </a:solidFill>
                          <a:effectLst/>
                          <a:latin typeface="Arial" pitchFamily="34" charset="0"/>
                          <a:ea typeface="+mn-ea"/>
                          <a:cs typeface="+mn-cs"/>
                        </a:rPr>
                        <a:t>Axiom/TIAG &amp; LTC Stone &amp; subgroup members</a:t>
                      </a:r>
                    </a:p>
                    <a:p>
                      <a:pPr marL="114300" marR="0" lvl="0" indent="-114300" algn="l" defTabSz="939800" rtl="0" eaLnBrk="0" fontAlgn="base" latinLnBrk="0" hangingPunct="0">
                        <a:lnSpc>
                          <a:spcPct val="100000"/>
                        </a:lnSpc>
                        <a:spcBef>
                          <a:spcPct val="50000"/>
                        </a:spcBef>
                        <a:spcAft>
                          <a:spcPct val="0"/>
                        </a:spcAft>
                        <a:buClr>
                          <a:schemeClr val="tx1"/>
                        </a:buClr>
                        <a:buSzPct val="60000"/>
                        <a:buFont typeface="Wingdings" pitchFamily="2" charset="2"/>
                        <a:buNone/>
                        <a:tabLst/>
                      </a:pPr>
                      <a:endParaRPr kumimoji="0" lang="en-US" sz="1200" b="0" i="0" u="none" strike="noStrike" kern="1200" cap="none" normalizeH="0" baseline="0" dirty="0" smtClean="0">
                        <a:ln>
                          <a:noFill/>
                        </a:ln>
                        <a:solidFill>
                          <a:schemeClr val="tx1"/>
                        </a:solidFill>
                        <a:effectLst/>
                        <a:latin typeface="Arial" pitchFamily="34" charset="0"/>
                        <a:ea typeface="+mn-ea"/>
                        <a:cs typeface="+mn-cs"/>
                      </a:endParaRPr>
                    </a:p>
                  </a:txBody>
                  <a:tcPr marL="1828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39800" rtl="0" eaLnBrk="0" fontAlgn="base" latinLnBrk="0" hangingPunct="0">
                        <a:lnSpc>
                          <a:spcPct val="100000"/>
                        </a:lnSpc>
                        <a:spcBef>
                          <a:spcPct val="50000"/>
                        </a:spcBef>
                        <a:spcAft>
                          <a:spcPct val="0"/>
                        </a:spcAft>
                        <a:buClr>
                          <a:schemeClr val="tx1"/>
                        </a:buClr>
                        <a:buSzPct val="60000"/>
                        <a:buFont typeface="Wingdings" pitchFamily="2" charset="2"/>
                        <a:buNone/>
                        <a:tabLst/>
                      </a:pPr>
                      <a:r>
                        <a:rPr kumimoji="0" lang="en-US" sz="1200" b="0" i="0" u="none" strike="noStrike" cap="none" normalizeH="0" baseline="0" dirty="0" smtClean="0">
                          <a:ln>
                            <a:noFill/>
                          </a:ln>
                          <a:solidFill>
                            <a:schemeClr val="tx1"/>
                          </a:solidFill>
                          <a:effectLst/>
                          <a:latin typeface="Arial" pitchFamily="34" charset="0"/>
                        </a:rPr>
                        <a:t>By 6 APR</a:t>
                      </a:r>
                    </a:p>
                    <a:p>
                      <a:pPr marL="0" marR="0" lvl="0" indent="0" algn="l" defTabSz="939800" rtl="0" eaLnBrk="0" fontAlgn="base" latinLnBrk="0" hangingPunct="0">
                        <a:lnSpc>
                          <a:spcPct val="100000"/>
                        </a:lnSpc>
                        <a:spcBef>
                          <a:spcPct val="50000"/>
                        </a:spcBef>
                        <a:spcAft>
                          <a:spcPct val="0"/>
                        </a:spcAft>
                        <a:buClr>
                          <a:schemeClr val="tx1"/>
                        </a:buClr>
                        <a:buSzPct val="60000"/>
                        <a:buFont typeface="Wingdings" pitchFamily="2" charset="2"/>
                        <a:buNone/>
                        <a:tabLst/>
                      </a:pPr>
                      <a:r>
                        <a:rPr kumimoji="0" lang="en-US" sz="1050" b="0" i="1" u="none" strike="noStrike" cap="none" normalizeH="0" baseline="0" dirty="0" smtClean="0">
                          <a:ln>
                            <a:noFill/>
                          </a:ln>
                          <a:solidFill>
                            <a:schemeClr val="tx1"/>
                          </a:solidFill>
                          <a:effectLst/>
                          <a:latin typeface="Arial" pitchFamily="34" charset="0"/>
                        </a:rPr>
                        <a:t>Need to schedule calls with LTC Stone and subgroup to work through this</a:t>
                      </a:r>
                    </a:p>
                  </a:txBody>
                  <a:tcPr marL="182880"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
        <p:nvSpPr>
          <p:cNvPr id="6" name="TextBox 5"/>
          <p:cNvSpPr txBox="1"/>
          <p:nvPr/>
        </p:nvSpPr>
        <p:spPr>
          <a:xfrm>
            <a:off x="335280" y="6141720"/>
            <a:ext cx="8717280" cy="578882"/>
          </a:xfrm>
          <a:prstGeom prst="roundRect">
            <a:avLst/>
          </a:prstGeom>
          <a:solidFill>
            <a:schemeClr val="bg2"/>
          </a:solidFill>
        </p:spPr>
        <p:txBody>
          <a:bodyPr wrap="square" rtlCol="0">
            <a:spAutoFit/>
          </a:bodyPr>
          <a:lstStyle/>
          <a:p>
            <a:pPr algn="ctr"/>
            <a:r>
              <a:rPr lang="en-US" sz="1400" b="1" dirty="0" smtClean="0">
                <a:solidFill>
                  <a:schemeClr val="bg1"/>
                </a:solidFill>
              </a:rPr>
              <a:t>Once work begins, we expect  that the CMIO Subgroup will need to meet bi-weekly to achieve all of the objectives outlined above. </a:t>
            </a:r>
            <a:endParaRPr lang="en-US" sz="1400" b="1"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959FB7-4B65-4F3D-80DB-05B1AAA99BA9}" type="slidenum">
              <a:rPr lang="en-US" smtClean="0"/>
              <a:pPr/>
              <a:t>14</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Competency Model </a:t>
            </a:r>
            <a:endParaRPr lang="en-US" b="1" dirty="0">
              <a:latin typeface="+mn-lt"/>
            </a:endParaRPr>
          </a:p>
        </p:txBody>
      </p:sp>
      <p:sp>
        <p:nvSpPr>
          <p:cNvPr id="3" name="Content Placeholder 2"/>
          <p:cNvSpPr>
            <a:spLocks noGrp="1"/>
          </p:cNvSpPr>
          <p:nvPr>
            <p:ph idx="1"/>
          </p:nvPr>
        </p:nvSpPr>
        <p:spPr/>
        <p:txBody>
          <a:bodyPr/>
          <a:lstStyle/>
          <a:p>
            <a:pPr marL="0" indent="0">
              <a:buNone/>
            </a:pPr>
            <a:r>
              <a:rPr lang="en-US" dirty="0" smtClean="0"/>
              <a:t>Each assessment included the critical competencies identified for a particular role. Competencies comprised of the following four categories and varied by role/level:</a:t>
            </a:r>
            <a:endParaRPr lang="en-US" dirty="0"/>
          </a:p>
        </p:txBody>
      </p:sp>
      <p:sp>
        <p:nvSpPr>
          <p:cNvPr id="4" name="Slide Number Placeholder 3"/>
          <p:cNvSpPr>
            <a:spLocks noGrp="1"/>
          </p:cNvSpPr>
          <p:nvPr>
            <p:ph type="sldNum" sz="quarter" idx="10"/>
          </p:nvPr>
        </p:nvSpPr>
        <p:spPr/>
        <p:txBody>
          <a:bodyPr/>
          <a:lstStyle/>
          <a:p>
            <a:fld id="{E9F1D354-F1C1-48FC-BB7C-11F7C19C56ED}" type="slidenum">
              <a:rPr lang="en-US" smtClean="0"/>
              <a:pPr/>
              <a:t>15</a:t>
            </a:fld>
            <a:endParaRPr lang="en-US" dirty="0"/>
          </a:p>
        </p:txBody>
      </p:sp>
      <p:graphicFrame>
        <p:nvGraphicFramePr>
          <p:cNvPr id="5" name="Diagram 4"/>
          <p:cNvGraphicFramePr/>
          <p:nvPr/>
        </p:nvGraphicFramePr>
        <p:xfrm>
          <a:off x="600074" y="2200275"/>
          <a:ext cx="8415337" cy="42837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6215064" y="5386388"/>
            <a:ext cx="2806064" cy="1067102"/>
          </a:xfrm>
          <a:prstGeom prst="rect">
            <a:avLst/>
          </a:prstGeom>
          <a:noFill/>
        </p:spPr>
        <p:txBody>
          <a:bodyPr wrap="square" lIns="96661" tIns="48331" rIns="96661" bIns="48331" rtlCol="0">
            <a:spAutoFit/>
          </a:bodyPr>
          <a:lstStyle/>
          <a:p>
            <a:pPr fontAlgn="base">
              <a:spcBef>
                <a:spcPct val="0"/>
              </a:spcBef>
              <a:spcAft>
                <a:spcPct val="0"/>
              </a:spcAft>
            </a:pPr>
            <a:r>
              <a:rPr lang="en-US" sz="1050" dirty="0" smtClean="0"/>
              <a:t>Foundational competencies provide the basic building blocks or necessary requirements for performing the roles and should be demonstrated by all employees. Selection efforts should determine whether or not threshold levels have been achieved.</a:t>
            </a:r>
            <a:endParaRPr lang="en-US" sz="1050" dirty="0"/>
          </a:p>
        </p:txBody>
      </p:sp>
      <p:sp>
        <p:nvSpPr>
          <p:cNvPr id="7" name="Rectangle 6"/>
          <p:cNvSpPr/>
          <p:nvPr/>
        </p:nvSpPr>
        <p:spPr>
          <a:xfrm>
            <a:off x="5486400" y="4313213"/>
            <a:ext cx="3554730" cy="905519"/>
          </a:xfrm>
          <a:prstGeom prst="rect">
            <a:avLst/>
          </a:prstGeom>
        </p:spPr>
        <p:txBody>
          <a:bodyPr wrap="square" lIns="96661" tIns="48331" rIns="96661" bIns="48331">
            <a:spAutoFit/>
          </a:bodyPr>
          <a:lstStyle/>
          <a:p>
            <a:pPr fontAlgn="base">
              <a:spcBef>
                <a:spcPct val="0"/>
              </a:spcBef>
              <a:spcAft>
                <a:spcPct val="0"/>
              </a:spcAft>
            </a:pPr>
            <a:r>
              <a:rPr lang="en-US" sz="1050" dirty="0">
                <a:solidFill>
                  <a:srgbClr val="000000"/>
                </a:solidFill>
              </a:rPr>
              <a:t>Functional competencies are the specialized </a:t>
            </a:r>
            <a:r>
              <a:rPr lang="en-US" sz="1050" dirty="0" smtClean="0">
                <a:solidFill>
                  <a:srgbClr val="000000"/>
                </a:solidFill>
              </a:rPr>
              <a:t>knowledge, </a:t>
            </a:r>
            <a:r>
              <a:rPr lang="en-US" sz="1050" dirty="0">
                <a:solidFill>
                  <a:srgbClr val="000000"/>
                </a:solidFill>
              </a:rPr>
              <a:t>skills, and abilities required to achieve results in a particular role. Training and development programs can enhance functional competencies and provide high impact for the organization. </a:t>
            </a:r>
          </a:p>
        </p:txBody>
      </p:sp>
      <p:sp>
        <p:nvSpPr>
          <p:cNvPr id="8" name="Rectangle 7"/>
          <p:cNvSpPr/>
          <p:nvPr/>
        </p:nvSpPr>
        <p:spPr>
          <a:xfrm>
            <a:off x="4626293" y="3292118"/>
            <a:ext cx="4400550" cy="743937"/>
          </a:xfrm>
          <a:prstGeom prst="rect">
            <a:avLst/>
          </a:prstGeom>
        </p:spPr>
        <p:txBody>
          <a:bodyPr wrap="square" lIns="96661" tIns="48331" rIns="96661" bIns="48331">
            <a:spAutoFit/>
          </a:bodyPr>
          <a:lstStyle/>
          <a:p>
            <a:pPr fontAlgn="base">
              <a:spcBef>
                <a:spcPct val="0"/>
              </a:spcBef>
              <a:spcAft>
                <a:spcPct val="0"/>
              </a:spcAft>
            </a:pPr>
            <a:r>
              <a:rPr lang="en-US" sz="1050" dirty="0">
                <a:solidFill>
                  <a:srgbClr val="000000"/>
                </a:solidFill>
              </a:rPr>
              <a:t>Supervisory competencies are required for success in supervisory or lead roles. These knowledge, skills, and abilities enable supervisors to effectively execute the strategy defined by OTSG leadership at the regional and MTF levels.</a:t>
            </a:r>
          </a:p>
        </p:txBody>
      </p:sp>
      <p:sp>
        <p:nvSpPr>
          <p:cNvPr id="9" name="Rectangle 8"/>
          <p:cNvSpPr/>
          <p:nvPr/>
        </p:nvSpPr>
        <p:spPr>
          <a:xfrm>
            <a:off x="3891915" y="2230081"/>
            <a:ext cx="5120640" cy="605437"/>
          </a:xfrm>
          <a:prstGeom prst="rect">
            <a:avLst/>
          </a:prstGeom>
        </p:spPr>
        <p:txBody>
          <a:bodyPr wrap="square" lIns="96661" tIns="48331" rIns="96661" bIns="48331">
            <a:spAutoFit/>
          </a:bodyPr>
          <a:lstStyle/>
          <a:p>
            <a:pPr fontAlgn="base">
              <a:spcBef>
                <a:spcPct val="0"/>
              </a:spcBef>
              <a:spcAft>
                <a:spcPct val="0"/>
              </a:spcAft>
            </a:pPr>
            <a:r>
              <a:rPr lang="en-US" sz="1050" dirty="0">
                <a:solidFill>
                  <a:srgbClr val="000000"/>
                </a:solidFill>
              </a:rPr>
              <a:t>Leadership competencies </a:t>
            </a:r>
            <a:r>
              <a:rPr lang="en-US" sz="1050" dirty="0" smtClean="0">
                <a:solidFill>
                  <a:srgbClr val="000000"/>
                </a:solidFill>
              </a:rPr>
              <a:t>define the knowledge, skills, and abilities that informatics leadership must have to drive the maturation of informatics and successfully execute the </a:t>
            </a:r>
            <a:r>
              <a:rPr lang="en-US" sz="1050" dirty="0">
                <a:solidFill>
                  <a:srgbClr val="000000"/>
                </a:solidFill>
              </a:rPr>
              <a:t>mission and vision throughout the </a:t>
            </a:r>
            <a:r>
              <a:rPr lang="en-US" sz="1050" dirty="0" smtClean="0">
                <a:solidFill>
                  <a:srgbClr val="000000"/>
                </a:solidFill>
              </a:rPr>
              <a:t>AMEDD.</a:t>
            </a:r>
            <a:endParaRPr lang="en-US" sz="1050" dirty="0">
              <a:solidFill>
                <a:srgbClr val="00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Systems Trainer Assessment Results</a:t>
            </a:r>
            <a:br>
              <a:rPr lang="en-US" dirty="0" smtClean="0"/>
            </a:br>
            <a:r>
              <a:rPr lang="en-US" b="1" dirty="0" smtClean="0">
                <a:latin typeface="+mn-lt"/>
              </a:rPr>
              <a:t>Competencies</a:t>
            </a:r>
            <a:endParaRPr lang="en-US" b="1" dirty="0">
              <a:latin typeface="+mn-lt"/>
            </a:endParaRPr>
          </a:p>
        </p:txBody>
      </p:sp>
      <p:sp>
        <p:nvSpPr>
          <p:cNvPr id="3" name="Slide Number Placeholder 2"/>
          <p:cNvSpPr>
            <a:spLocks noGrp="1"/>
          </p:cNvSpPr>
          <p:nvPr>
            <p:ph type="sldNum" sz="quarter" idx="10"/>
          </p:nvPr>
        </p:nvSpPr>
        <p:spPr/>
        <p:txBody>
          <a:bodyPr/>
          <a:lstStyle/>
          <a:p>
            <a:fld id="{89191E24-F757-4C4D-8F7D-B347F1BE1588}" type="slidenum">
              <a:rPr lang="en-US" smtClean="0"/>
              <a:pPr/>
              <a:t>16</a:t>
            </a:fld>
            <a:endParaRPr lang="en-US" dirty="0"/>
          </a:p>
        </p:txBody>
      </p:sp>
      <p:sp>
        <p:nvSpPr>
          <p:cNvPr id="6" name="TextBox 5"/>
          <p:cNvSpPr txBox="1"/>
          <p:nvPr/>
        </p:nvSpPr>
        <p:spPr>
          <a:xfrm>
            <a:off x="7204364" y="1011381"/>
            <a:ext cx="2068224" cy="5640243"/>
          </a:xfrm>
          <a:prstGeom prst="roundRect">
            <a:avLst/>
          </a:prstGeom>
          <a:solidFill>
            <a:schemeClr val="tx2">
              <a:lumMod val="40000"/>
              <a:lumOff val="60000"/>
            </a:schemeClr>
          </a:solidFill>
          <a:ln>
            <a:solidFill>
              <a:schemeClr val="bg2"/>
            </a:solidFill>
            <a:prstDash val="sysDot"/>
          </a:ln>
        </p:spPr>
        <p:txBody>
          <a:bodyPr wrap="square" rtlCol="0">
            <a:noAutofit/>
          </a:bodyPr>
          <a:lstStyle/>
          <a:p>
            <a:pPr marL="111125" indent="-111125">
              <a:buFont typeface="Arial" pitchFamily="34" charset="0"/>
              <a:buChar char="•"/>
            </a:pPr>
            <a:r>
              <a:rPr lang="en-US" sz="1400" dirty="0" smtClean="0"/>
              <a:t>Competency gaps primarily exist at the Training Supervisor level</a:t>
            </a:r>
          </a:p>
          <a:p>
            <a:pPr marL="111125" indent="-111125"/>
            <a:r>
              <a:rPr lang="en-US" sz="1400" dirty="0" smtClean="0"/>
              <a:t> </a:t>
            </a:r>
          </a:p>
          <a:p>
            <a:pPr marL="111125" indent="-111125">
              <a:buFont typeface="Arial" pitchFamily="34" charset="0"/>
              <a:buChar char="•"/>
            </a:pPr>
            <a:r>
              <a:rPr lang="en-US" sz="1400" dirty="0" smtClean="0"/>
              <a:t>The competency gaps among the Supervisory roles primarily fall within the functional competencies, with the exception of </a:t>
            </a:r>
            <a:r>
              <a:rPr lang="en-US" sz="1400" i="1" dirty="0" smtClean="0"/>
              <a:t>Teamwork</a:t>
            </a:r>
            <a:r>
              <a:rPr lang="en-US" sz="1400" dirty="0" smtClean="0"/>
              <a:t>, which is a foundational competency</a:t>
            </a:r>
          </a:p>
          <a:p>
            <a:pPr marL="111125" indent="-111125">
              <a:buFont typeface="Arial" pitchFamily="34" charset="0"/>
              <a:buChar char="•"/>
            </a:pPr>
            <a:endParaRPr lang="en-US" sz="1400" dirty="0" smtClean="0"/>
          </a:p>
          <a:p>
            <a:pPr marL="111125" indent="-111125">
              <a:buFont typeface="Arial" pitchFamily="34" charset="0"/>
              <a:buChar char="•"/>
            </a:pPr>
            <a:r>
              <a:rPr lang="en-US" sz="1400" dirty="0" smtClean="0"/>
              <a:t>Strengths in </a:t>
            </a:r>
            <a:r>
              <a:rPr lang="en-US" sz="1400" i="1" dirty="0" smtClean="0"/>
              <a:t>People Management</a:t>
            </a:r>
            <a:r>
              <a:rPr lang="en-US" sz="1400" dirty="0" smtClean="0"/>
              <a:t> and </a:t>
            </a:r>
            <a:r>
              <a:rPr lang="en-US" sz="1400" i="1" dirty="0" smtClean="0"/>
              <a:t>Talent Development </a:t>
            </a:r>
            <a:r>
              <a:rPr lang="en-US" sz="1400" dirty="0" smtClean="0"/>
              <a:t>will be critical to leverage as the Workforce Development Strategy is implemented</a:t>
            </a:r>
          </a:p>
          <a:p>
            <a:pPr marL="111125" indent="-111125">
              <a:buFont typeface="Arial" pitchFamily="34" charset="0"/>
              <a:buChar char="•"/>
            </a:pPr>
            <a:endParaRPr lang="en-US" sz="1400" dirty="0" smtClean="0"/>
          </a:p>
          <a:p>
            <a:pPr marL="111125" indent="-111125">
              <a:buFont typeface="Arial" pitchFamily="34" charset="0"/>
              <a:buChar char="•"/>
            </a:pPr>
            <a:endParaRPr lang="en-US" sz="1400" dirty="0" smtClean="0"/>
          </a:p>
          <a:p>
            <a:endParaRPr lang="en-US" sz="1400" dirty="0" smtClean="0"/>
          </a:p>
          <a:p>
            <a:endParaRPr lang="en-US" sz="1400" dirty="0" smtClean="0"/>
          </a:p>
          <a:p>
            <a:endParaRPr lang="en-US" sz="1400" dirty="0"/>
          </a:p>
        </p:txBody>
      </p:sp>
      <p:pic>
        <p:nvPicPr>
          <p:cNvPr id="3074" name="Picture 2"/>
          <p:cNvPicPr>
            <a:picLocks noChangeAspect="1" noChangeArrowheads="1"/>
          </p:cNvPicPr>
          <p:nvPr/>
        </p:nvPicPr>
        <p:blipFill>
          <a:blip r:embed="rId3" cstate="print"/>
          <a:srcRect/>
          <a:stretch>
            <a:fillRect/>
          </a:stretch>
        </p:blipFill>
        <p:spPr bwMode="auto">
          <a:xfrm>
            <a:off x="315623" y="1799920"/>
            <a:ext cx="6766560" cy="371536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Systems Trainer Assessment Results</a:t>
            </a:r>
            <a:br>
              <a:rPr lang="en-US" dirty="0" smtClean="0"/>
            </a:br>
            <a:r>
              <a:rPr lang="en-US" b="1" dirty="0" smtClean="0">
                <a:latin typeface="+mn-lt"/>
              </a:rPr>
              <a:t>Technical Skills</a:t>
            </a:r>
            <a:endParaRPr lang="en-US" b="1" dirty="0">
              <a:latin typeface="+mn-lt"/>
            </a:endParaRPr>
          </a:p>
        </p:txBody>
      </p:sp>
      <p:sp>
        <p:nvSpPr>
          <p:cNvPr id="3" name="Slide Number Placeholder 2"/>
          <p:cNvSpPr>
            <a:spLocks noGrp="1"/>
          </p:cNvSpPr>
          <p:nvPr>
            <p:ph type="sldNum" sz="quarter" idx="10"/>
          </p:nvPr>
        </p:nvSpPr>
        <p:spPr/>
        <p:txBody>
          <a:bodyPr/>
          <a:lstStyle/>
          <a:p>
            <a:fld id="{89191E24-F757-4C4D-8F7D-B347F1BE1588}" type="slidenum">
              <a:rPr lang="en-US" smtClean="0"/>
              <a:pPr/>
              <a:t>17</a:t>
            </a:fld>
            <a:endParaRPr lang="en-US" dirty="0"/>
          </a:p>
        </p:txBody>
      </p:sp>
      <p:sp>
        <p:nvSpPr>
          <p:cNvPr id="7" name="TextBox 6"/>
          <p:cNvSpPr txBox="1"/>
          <p:nvPr/>
        </p:nvSpPr>
        <p:spPr>
          <a:xfrm>
            <a:off x="7204364" y="1011381"/>
            <a:ext cx="2068224" cy="5640243"/>
          </a:xfrm>
          <a:prstGeom prst="roundRect">
            <a:avLst/>
          </a:prstGeom>
          <a:solidFill>
            <a:schemeClr val="tx2">
              <a:lumMod val="40000"/>
              <a:lumOff val="60000"/>
            </a:schemeClr>
          </a:solidFill>
          <a:ln>
            <a:solidFill>
              <a:schemeClr val="bg2"/>
            </a:solidFill>
            <a:prstDash val="sysDot"/>
          </a:ln>
        </p:spPr>
        <p:txBody>
          <a:bodyPr wrap="square" rtlCol="0">
            <a:noAutofit/>
          </a:bodyPr>
          <a:lstStyle/>
          <a:p>
            <a:pPr marL="111125" indent="-111125">
              <a:buFont typeface="Arial" pitchFamily="34" charset="0"/>
              <a:buChar char="•"/>
            </a:pPr>
            <a:r>
              <a:rPr lang="en-US" sz="1400" dirty="0" smtClean="0"/>
              <a:t>There are more gaps in technical skills than in the competencies across all roles</a:t>
            </a:r>
          </a:p>
          <a:p>
            <a:pPr marL="111125" indent="-111125">
              <a:buFont typeface="Arial" pitchFamily="34" charset="0"/>
              <a:buChar char="•"/>
            </a:pPr>
            <a:endParaRPr lang="en-US" sz="1400" dirty="0" smtClean="0"/>
          </a:p>
          <a:p>
            <a:pPr marL="111125" indent="-111125">
              <a:buFont typeface="Arial" pitchFamily="34" charset="0"/>
              <a:buChar char="•"/>
            </a:pPr>
            <a:r>
              <a:rPr lang="en-US" sz="1400" dirty="0" smtClean="0"/>
              <a:t>The presence of significant clinical systems gaps, especially in </a:t>
            </a:r>
            <a:r>
              <a:rPr lang="en-US" sz="1400" i="1" dirty="0" smtClean="0"/>
              <a:t>ESSENTRIS</a:t>
            </a:r>
            <a:r>
              <a:rPr lang="en-US" sz="1400" dirty="0" smtClean="0"/>
              <a:t> and </a:t>
            </a:r>
            <a:r>
              <a:rPr lang="en-US" sz="1400" i="1" dirty="0" smtClean="0"/>
              <a:t>CHCS</a:t>
            </a:r>
            <a:r>
              <a:rPr lang="en-US" sz="1400" dirty="0" smtClean="0"/>
              <a:t>, is surprising given that the primary purpose of the training role is to train end-users on the clinical systems</a:t>
            </a:r>
          </a:p>
          <a:p>
            <a:pPr marL="111125" indent="-111125">
              <a:buFont typeface="Arial" pitchFamily="34" charset="0"/>
              <a:buChar char="•"/>
            </a:pPr>
            <a:endParaRPr lang="en-US" sz="1400" dirty="0" smtClean="0"/>
          </a:p>
          <a:p>
            <a:pPr marL="111125" indent="-111125">
              <a:buFont typeface="Arial" pitchFamily="34" charset="0"/>
              <a:buChar char="•"/>
            </a:pPr>
            <a:r>
              <a:rPr lang="en-US" sz="1400" dirty="0" smtClean="0"/>
              <a:t>Further, it is worth looking into the gaps related to </a:t>
            </a:r>
            <a:r>
              <a:rPr lang="en-US" sz="1400" i="1" dirty="0" smtClean="0"/>
              <a:t>MS Power Point</a:t>
            </a:r>
            <a:r>
              <a:rPr lang="en-US" sz="1400" dirty="0" smtClean="0"/>
              <a:t>, as this tool is integral to the training role</a:t>
            </a:r>
            <a:endParaRPr lang="en-US" sz="1400" dirty="0"/>
          </a:p>
        </p:txBody>
      </p:sp>
      <p:pic>
        <p:nvPicPr>
          <p:cNvPr id="4098" name="Picture 2"/>
          <p:cNvPicPr>
            <a:picLocks noChangeAspect="1" noChangeArrowheads="1"/>
          </p:cNvPicPr>
          <p:nvPr/>
        </p:nvPicPr>
        <p:blipFill>
          <a:blip r:embed="rId3" cstate="print"/>
          <a:srcRect/>
          <a:stretch>
            <a:fillRect/>
          </a:stretch>
        </p:blipFill>
        <p:spPr bwMode="auto">
          <a:xfrm>
            <a:off x="301769" y="1284393"/>
            <a:ext cx="6766560" cy="5162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Systems Trainer Assessment Results</a:t>
            </a:r>
            <a:br>
              <a:rPr lang="en-US" dirty="0" smtClean="0"/>
            </a:br>
            <a:r>
              <a:rPr lang="en-US" b="1" dirty="0" smtClean="0">
                <a:latin typeface="+mn-lt"/>
              </a:rPr>
              <a:t>Implications for the Workforce Development Strategy</a:t>
            </a:r>
            <a:endParaRPr lang="en-US" b="1" dirty="0">
              <a:latin typeface="+mn-lt"/>
            </a:endParaRPr>
          </a:p>
        </p:txBody>
      </p:sp>
      <p:sp>
        <p:nvSpPr>
          <p:cNvPr id="4" name="Content Placeholder 3"/>
          <p:cNvSpPr>
            <a:spLocks noGrp="1"/>
          </p:cNvSpPr>
          <p:nvPr>
            <p:ph idx="1"/>
          </p:nvPr>
        </p:nvSpPr>
        <p:spPr>
          <a:xfrm>
            <a:off x="506413" y="1146176"/>
            <a:ext cx="8639175" cy="5448588"/>
          </a:xfrm>
        </p:spPr>
        <p:txBody>
          <a:bodyPr>
            <a:noAutofit/>
          </a:bodyPr>
          <a:lstStyle/>
          <a:p>
            <a:pPr>
              <a:buNone/>
            </a:pPr>
            <a:r>
              <a:rPr lang="en-US" b="1" dirty="0" smtClean="0">
                <a:solidFill>
                  <a:srgbClr val="0070C0"/>
                </a:solidFill>
              </a:rPr>
              <a:t>Competencies</a:t>
            </a:r>
          </a:p>
          <a:p>
            <a:pPr>
              <a:defRPr/>
            </a:pPr>
            <a:r>
              <a:rPr lang="en-US" dirty="0" smtClean="0"/>
              <a:t>Targeted Learning and Development plans will need to be put in place for the Training Supervisor roles to close the existing gaps.</a:t>
            </a:r>
          </a:p>
          <a:p>
            <a:pPr>
              <a:defRPr/>
            </a:pPr>
            <a:r>
              <a:rPr lang="en-US" dirty="0" smtClean="0"/>
              <a:t>Based on the assessment results, it appears there is a capable cadre of trainers who have demonstrated proficiency in the functional competencies.  It will be important to identify those trainers who have the potential and desire to assume a leadership role and ensure they are given on-the-job opportunities and formal training to acquire the additional Supervisory competencies required to progress in the clinical systems trainer job family.</a:t>
            </a:r>
          </a:p>
          <a:p>
            <a:pPr lvl="1"/>
            <a:r>
              <a:rPr lang="en-US" dirty="0" smtClean="0"/>
              <a:t>The role profiles will serve as a useful tool for both the development and selection of these employees.</a:t>
            </a:r>
          </a:p>
          <a:p>
            <a:pPr lvl="1"/>
            <a:endParaRPr lang="en-US" dirty="0" smtClean="0"/>
          </a:p>
          <a:p>
            <a:pPr>
              <a:buNone/>
            </a:pPr>
            <a:r>
              <a:rPr lang="en-US" b="1" dirty="0" smtClean="0">
                <a:solidFill>
                  <a:srgbClr val="0070C0"/>
                </a:solidFill>
              </a:rPr>
              <a:t>Technical Skills</a:t>
            </a:r>
          </a:p>
          <a:p>
            <a:r>
              <a:rPr lang="en-US" dirty="0" smtClean="0"/>
              <a:t>Because clinical systems knowledge is critical to a trainer’s ability to fulfill his/her role, steps need to be taken to close these gaps.</a:t>
            </a:r>
          </a:p>
          <a:p>
            <a:r>
              <a:rPr lang="en-US" dirty="0" smtClean="0"/>
              <a:t>Going forward, the acquisition process should select for individuals with clinical systems knowledge. Where this is not possible, the onboarding program should enable the individual to quickly establish their proficiency in these systems.</a:t>
            </a:r>
          </a:p>
          <a:p>
            <a:r>
              <a:rPr lang="en-US" dirty="0" smtClean="0"/>
              <a:t>Gaps related to MS Office applications (especially Power Point) should be also addressed and can be done so through targeted training programs and mentorship from individuals who role model this technical skill.</a:t>
            </a:r>
            <a:endParaRPr lang="en-US" b="1" dirty="0" smtClean="0">
              <a:solidFill>
                <a:srgbClr val="0070C0"/>
              </a:solidFill>
            </a:endParaRPr>
          </a:p>
        </p:txBody>
      </p:sp>
      <p:sp>
        <p:nvSpPr>
          <p:cNvPr id="3" name="Slide Number Placeholder 2"/>
          <p:cNvSpPr>
            <a:spLocks noGrp="1"/>
          </p:cNvSpPr>
          <p:nvPr>
            <p:ph type="sldNum" sz="quarter" idx="10"/>
          </p:nvPr>
        </p:nvSpPr>
        <p:spPr/>
        <p:txBody>
          <a:bodyPr/>
          <a:lstStyle/>
          <a:p>
            <a:fld id="{89191E24-F757-4C4D-8F7D-B347F1BE1588}" type="slidenum">
              <a:rPr lang="en-US" smtClean="0"/>
              <a:pPr/>
              <a:t>18</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7"/>
          <p:cNvSpPr>
            <a:spLocks noChangeArrowheads="1"/>
          </p:cNvSpPr>
          <p:nvPr/>
        </p:nvSpPr>
        <p:spPr bwMode="auto">
          <a:xfrm>
            <a:off x="567483" y="2305132"/>
            <a:ext cx="8458029" cy="3657600"/>
          </a:xfrm>
          <a:prstGeom prst="roundRect">
            <a:avLst>
              <a:gd name="adj" fmla="val 3756"/>
            </a:avLst>
          </a:prstGeom>
          <a:solidFill>
            <a:schemeClr val="bg1"/>
          </a:solidFill>
          <a:ln w="9525">
            <a:solidFill>
              <a:schemeClr val="bg1">
                <a:lumMod val="85000"/>
              </a:schemeClr>
            </a:solidFill>
            <a:miter lim="800000"/>
            <a:headEnd/>
            <a:tailEnd/>
          </a:ln>
          <a:effectLst>
            <a:outerShdw dist="28398" dir="1593903" algn="ctr" rotWithShape="0">
              <a:schemeClr val="bg1">
                <a:lumMod val="75000"/>
              </a:schemeClr>
            </a:outerShdw>
          </a:effectLst>
        </p:spPr>
        <p:txBody>
          <a:bodyPr lIns="90000" tIns="46800" rIns="90000" bIns="46800" anchor="ctr"/>
          <a:lstStyle/>
          <a:p>
            <a:pPr marL="403225" lvl="1" indent="-169863" eaLnBrk="0" hangingPunct="0">
              <a:buFont typeface="Arial" charset="0"/>
              <a:buNone/>
              <a:defRPr/>
            </a:pPr>
            <a:endParaRPr lang="en-US" sz="1200" dirty="0"/>
          </a:p>
          <a:p>
            <a:pPr marL="403225" lvl="1" indent="-169863" eaLnBrk="0" hangingPunct="0">
              <a:defRPr/>
            </a:pPr>
            <a:endParaRPr lang="en-US" sz="1200" dirty="0"/>
          </a:p>
        </p:txBody>
      </p:sp>
      <p:sp>
        <p:nvSpPr>
          <p:cNvPr id="5" name="Title 4"/>
          <p:cNvSpPr>
            <a:spLocks noGrp="1"/>
          </p:cNvSpPr>
          <p:nvPr>
            <p:ph type="title"/>
          </p:nvPr>
        </p:nvSpPr>
        <p:spPr/>
        <p:txBody>
          <a:bodyPr/>
          <a:lstStyle/>
          <a:p>
            <a:r>
              <a:rPr lang="en-US" dirty="0" smtClean="0"/>
              <a:t>Full Implementation of the Workforce Development Strategy is a Multi-year Process</a:t>
            </a:r>
            <a:endParaRPr lang="en-US" dirty="0"/>
          </a:p>
        </p:txBody>
      </p:sp>
      <p:sp>
        <p:nvSpPr>
          <p:cNvPr id="12" name="Content Placeholder 11"/>
          <p:cNvSpPr>
            <a:spLocks noGrp="1"/>
          </p:cNvSpPr>
          <p:nvPr>
            <p:ph idx="1"/>
          </p:nvPr>
        </p:nvSpPr>
        <p:spPr/>
        <p:txBody>
          <a:bodyPr/>
          <a:lstStyle/>
          <a:p>
            <a:r>
              <a:rPr lang="en-US" dirty="0" smtClean="0"/>
              <a:t>Completed the role profile assessment in December 2011 – </a:t>
            </a:r>
            <a:r>
              <a:rPr lang="en-US" i="1" dirty="0" smtClean="0"/>
              <a:t>results to be shared during Informatics Workforce Development Project In Progress Review on 10 FEB</a:t>
            </a:r>
          </a:p>
          <a:p>
            <a:r>
              <a:rPr lang="en-US" dirty="0" smtClean="0"/>
              <a:t>Focus is now shifting to Phase II – creation of the Learning &amp; Development Program </a:t>
            </a:r>
            <a:endParaRPr lang="en-US" dirty="0"/>
          </a:p>
        </p:txBody>
      </p:sp>
      <p:sp>
        <p:nvSpPr>
          <p:cNvPr id="4" name="Slide Number Placeholder 3"/>
          <p:cNvSpPr>
            <a:spLocks noGrp="1"/>
          </p:cNvSpPr>
          <p:nvPr>
            <p:ph type="sldNum" sz="quarter" idx="10"/>
          </p:nvPr>
        </p:nvSpPr>
        <p:spPr/>
        <p:txBody>
          <a:bodyPr/>
          <a:lstStyle/>
          <a:p>
            <a:fld id="{08959FB7-4B65-4F3D-80DB-05B1AAA99BA9}" type="slidenum">
              <a:rPr lang="en-US" smtClean="0"/>
              <a:pPr/>
              <a:t>1</a:t>
            </a:fld>
            <a:endParaRPr lang="en-US" dirty="0"/>
          </a:p>
        </p:txBody>
      </p:sp>
      <p:pic>
        <p:nvPicPr>
          <p:cNvPr id="2050" name="Picture 2"/>
          <p:cNvPicPr>
            <a:picLocks noChangeAspect="1" noChangeArrowheads="1"/>
          </p:cNvPicPr>
          <p:nvPr/>
        </p:nvPicPr>
        <p:blipFill>
          <a:blip r:embed="rId3" cstate="print"/>
          <a:srcRect/>
          <a:stretch>
            <a:fillRect/>
          </a:stretch>
        </p:blipFill>
        <p:spPr bwMode="auto">
          <a:xfrm>
            <a:off x="692071" y="2492345"/>
            <a:ext cx="8228573" cy="3248571"/>
          </a:xfrm>
          <a:prstGeom prst="rect">
            <a:avLst/>
          </a:prstGeom>
          <a:noFill/>
          <a:ln w="9525">
            <a:noFill/>
            <a:miter lim="800000"/>
            <a:headEnd/>
            <a:tailEnd/>
          </a:ln>
          <a:effectLst/>
        </p:spPr>
      </p:pic>
      <p:sp>
        <p:nvSpPr>
          <p:cNvPr id="8" name="Rectangle 7"/>
          <p:cNvSpPr/>
          <p:nvPr/>
        </p:nvSpPr>
        <p:spPr bwMode="auto">
          <a:xfrm>
            <a:off x="1670177" y="2258004"/>
            <a:ext cx="2533367" cy="3761113"/>
          </a:xfrm>
          <a:prstGeom prst="rect">
            <a:avLst/>
          </a:prstGeom>
          <a:noFill/>
          <a:ln w="19050" cap="flat" cmpd="sng" algn="ctr">
            <a:solidFill>
              <a:srgbClr val="C0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66788" rtl="0" eaLnBrk="1" fontAlgn="base" latinLnBrk="0" hangingPunct="1">
              <a:lnSpc>
                <a:spcPct val="100000"/>
              </a:lnSpc>
              <a:spcBef>
                <a:spcPct val="0"/>
              </a:spcBef>
              <a:spcAft>
                <a:spcPct val="0"/>
              </a:spcAft>
              <a:buClrTx/>
              <a:buSzTx/>
              <a:buFontTx/>
              <a:buNone/>
              <a:tabLst/>
            </a:pPr>
            <a:endParaRPr kumimoji="0" lang="en-US" sz="1900" b="0"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xmlns="" val="26175277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Workflow Analyst Assessment Results</a:t>
            </a:r>
            <a:br>
              <a:rPr lang="en-US" dirty="0" smtClean="0"/>
            </a:br>
            <a:r>
              <a:rPr lang="en-US" b="1" dirty="0" smtClean="0">
                <a:latin typeface="+mn-lt"/>
              </a:rPr>
              <a:t>Competencies</a:t>
            </a:r>
            <a:endParaRPr lang="en-US" b="1" dirty="0">
              <a:latin typeface="+mn-lt"/>
            </a:endParaRPr>
          </a:p>
        </p:txBody>
      </p:sp>
      <p:sp>
        <p:nvSpPr>
          <p:cNvPr id="3" name="Slide Number Placeholder 2"/>
          <p:cNvSpPr>
            <a:spLocks noGrp="1"/>
          </p:cNvSpPr>
          <p:nvPr>
            <p:ph type="sldNum" sz="quarter" idx="10"/>
          </p:nvPr>
        </p:nvSpPr>
        <p:spPr/>
        <p:txBody>
          <a:bodyPr/>
          <a:lstStyle/>
          <a:p>
            <a:fld id="{89191E24-F757-4C4D-8F7D-B347F1BE1588}" type="slidenum">
              <a:rPr lang="en-US" smtClean="0"/>
              <a:pPr/>
              <a:t>19</a:t>
            </a:fld>
            <a:endParaRPr lang="en-US" dirty="0"/>
          </a:p>
        </p:txBody>
      </p:sp>
      <p:sp>
        <p:nvSpPr>
          <p:cNvPr id="7" name="TextBox 6"/>
          <p:cNvSpPr txBox="1"/>
          <p:nvPr/>
        </p:nvSpPr>
        <p:spPr>
          <a:xfrm>
            <a:off x="7204364" y="1011381"/>
            <a:ext cx="2068224" cy="5640243"/>
          </a:xfrm>
          <a:prstGeom prst="roundRect">
            <a:avLst/>
          </a:prstGeom>
          <a:solidFill>
            <a:schemeClr val="tx2">
              <a:lumMod val="40000"/>
              <a:lumOff val="60000"/>
            </a:schemeClr>
          </a:solidFill>
          <a:ln>
            <a:solidFill>
              <a:schemeClr val="bg2"/>
            </a:solidFill>
            <a:prstDash val="sysDot"/>
          </a:ln>
        </p:spPr>
        <p:txBody>
          <a:bodyPr wrap="square" rtlCol="0">
            <a:noAutofit/>
          </a:bodyPr>
          <a:lstStyle/>
          <a:p>
            <a:pPr marL="114300" indent="-114300">
              <a:buFont typeface="Arial" pitchFamily="34" charset="0"/>
              <a:buChar char="•"/>
            </a:pPr>
            <a:r>
              <a:rPr lang="en-US" sz="1400" dirty="0" smtClean="0"/>
              <a:t>Competency gaps primarily center around the functional competencies and are most noticeable for the CWA Supervisor role at the MTF level</a:t>
            </a:r>
          </a:p>
          <a:p>
            <a:pPr marL="114300" indent="-114300">
              <a:buFont typeface="Arial" pitchFamily="34" charset="0"/>
              <a:buChar char="•"/>
            </a:pPr>
            <a:endParaRPr lang="en-US" sz="1400" dirty="0" smtClean="0"/>
          </a:p>
          <a:p>
            <a:pPr marL="114300" indent="-114300">
              <a:buFont typeface="Arial" pitchFamily="34" charset="0"/>
              <a:buChar char="•"/>
            </a:pPr>
            <a:r>
              <a:rPr lang="en-US" sz="1400" dirty="0" smtClean="0"/>
              <a:t>Strengths in </a:t>
            </a:r>
            <a:r>
              <a:rPr lang="en-US" sz="1400" i="1" dirty="0" smtClean="0"/>
              <a:t>People Management</a:t>
            </a:r>
            <a:r>
              <a:rPr lang="en-US" sz="1400" dirty="0" smtClean="0"/>
              <a:t> and </a:t>
            </a:r>
            <a:r>
              <a:rPr lang="en-US" sz="1400" i="1" dirty="0" smtClean="0"/>
              <a:t>Talent Development </a:t>
            </a:r>
            <a:r>
              <a:rPr lang="en-US" sz="1400" dirty="0" smtClean="0"/>
              <a:t>will be critical to leverage as the Workforce Development Strategy is implemented</a:t>
            </a:r>
          </a:p>
          <a:p>
            <a:pPr marL="114300" indent="-114300"/>
            <a:endParaRPr lang="en-US" sz="1400" dirty="0" smtClean="0"/>
          </a:p>
          <a:p>
            <a:pPr marL="114300" indent="-114300">
              <a:buFont typeface="Arial" pitchFamily="34" charset="0"/>
              <a:buChar char="•"/>
            </a:pPr>
            <a:endParaRPr lang="en-US" sz="1400" dirty="0" smtClean="0"/>
          </a:p>
          <a:p>
            <a:pPr marL="114300" indent="-114300"/>
            <a:endParaRPr lang="en-US" sz="1400" dirty="0" smtClean="0"/>
          </a:p>
          <a:p>
            <a:endParaRPr lang="en-US" sz="1400" dirty="0" smtClean="0"/>
          </a:p>
          <a:p>
            <a:endParaRPr lang="en-US" sz="1400" dirty="0" smtClean="0"/>
          </a:p>
          <a:p>
            <a:endParaRPr lang="en-US" sz="1400" dirty="0"/>
          </a:p>
        </p:txBody>
      </p:sp>
      <p:pic>
        <p:nvPicPr>
          <p:cNvPr id="5122" name="Picture 2"/>
          <p:cNvPicPr>
            <a:picLocks noChangeAspect="1" noChangeArrowheads="1"/>
          </p:cNvPicPr>
          <p:nvPr/>
        </p:nvPicPr>
        <p:blipFill>
          <a:blip r:embed="rId3" cstate="print"/>
          <a:srcRect/>
          <a:stretch>
            <a:fillRect/>
          </a:stretch>
        </p:blipFill>
        <p:spPr bwMode="auto">
          <a:xfrm>
            <a:off x="314759" y="1270721"/>
            <a:ext cx="6766560" cy="521480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Workflow Analyst Assessment Results</a:t>
            </a:r>
            <a:br>
              <a:rPr lang="en-US" dirty="0" smtClean="0"/>
            </a:br>
            <a:r>
              <a:rPr lang="en-US" b="1" dirty="0" smtClean="0">
                <a:latin typeface="+mn-lt"/>
              </a:rPr>
              <a:t>Technical Skills</a:t>
            </a:r>
            <a:endParaRPr lang="en-US" b="1" dirty="0">
              <a:latin typeface="+mn-lt"/>
            </a:endParaRPr>
          </a:p>
        </p:txBody>
      </p:sp>
      <p:sp>
        <p:nvSpPr>
          <p:cNvPr id="3" name="Slide Number Placeholder 2"/>
          <p:cNvSpPr>
            <a:spLocks noGrp="1"/>
          </p:cNvSpPr>
          <p:nvPr>
            <p:ph type="sldNum" sz="quarter" idx="10"/>
          </p:nvPr>
        </p:nvSpPr>
        <p:spPr/>
        <p:txBody>
          <a:bodyPr/>
          <a:lstStyle/>
          <a:p>
            <a:fld id="{89191E24-F757-4C4D-8F7D-B347F1BE1588}" type="slidenum">
              <a:rPr lang="en-US" smtClean="0"/>
              <a:pPr/>
              <a:t>20</a:t>
            </a:fld>
            <a:endParaRPr lang="en-US" dirty="0"/>
          </a:p>
        </p:txBody>
      </p:sp>
      <p:sp>
        <p:nvSpPr>
          <p:cNvPr id="6" name="TextBox 5"/>
          <p:cNvSpPr txBox="1"/>
          <p:nvPr/>
        </p:nvSpPr>
        <p:spPr>
          <a:xfrm>
            <a:off x="7158038" y="985837"/>
            <a:ext cx="2257425" cy="5665788"/>
          </a:xfrm>
          <a:prstGeom prst="roundRect">
            <a:avLst/>
          </a:prstGeom>
          <a:solidFill>
            <a:schemeClr val="tx2">
              <a:lumMod val="40000"/>
              <a:lumOff val="60000"/>
            </a:schemeClr>
          </a:solidFill>
          <a:ln>
            <a:solidFill>
              <a:schemeClr val="bg2"/>
            </a:solidFill>
            <a:prstDash val="sysDot"/>
          </a:ln>
        </p:spPr>
        <p:txBody>
          <a:bodyPr wrap="square" rtlCol="0">
            <a:noAutofit/>
          </a:bodyPr>
          <a:lstStyle/>
          <a:p>
            <a:pPr marL="114300" indent="-114300">
              <a:buFont typeface="Arial" pitchFamily="34" charset="0"/>
              <a:buChar char="•"/>
            </a:pPr>
            <a:r>
              <a:rPr lang="en-US" sz="1400" dirty="0" smtClean="0"/>
              <a:t>Gaps exist across all roles but are most concentrated in the CWA 2 (RMC) role</a:t>
            </a:r>
          </a:p>
          <a:p>
            <a:pPr marL="114300" indent="-114300">
              <a:buFont typeface="Arial" pitchFamily="34" charset="0"/>
              <a:buChar char="•"/>
            </a:pPr>
            <a:endParaRPr lang="en-US" sz="1400" dirty="0" smtClean="0"/>
          </a:p>
          <a:p>
            <a:pPr marL="114300" indent="-114300">
              <a:buFont typeface="Arial" pitchFamily="34" charset="0"/>
              <a:buChar char="•"/>
            </a:pPr>
            <a:r>
              <a:rPr lang="en-US" sz="1400" dirty="0" smtClean="0"/>
              <a:t>Gaps in function-specific technical skills exist in individual contributor roles </a:t>
            </a:r>
          </a:p>
          <a:p>
            <a:pPr marL="114300" indent="-114300">
              <a:buFont typeface="Arial" pitchFamily="34" charset="0"/>
              <a:buChar char="•"/>
            </a:pPr>
            <a:endParaRPr lang="en-US" sz="1400" dirty="0" smtClean="0"/>
          </a:p>
          <a:p>
            <a:pPr marL="114300" indent="-114300">
              <a:buFont typeface="Arial" pitchFamily="34" charset="0"/>
              <a:buChar char="•"/>
            </a:pPr>
            <a:r>
              <a:rPr lang="en-US" sz="1400" dirty="0" smtClean="0"/>
              <a:t>There appears to be pretty consistent gap across all roles for </a:t>
            </a:r>
            <a:r>
              <a:rPr lang="en-US" sz="1400" i="1" dirty="0" smtClean="0"/>
              <a:t>MS Excel</a:t>
            </a:r>
            <a:r>
              <a:rPr lang="en-US" sz="1400" dirty="0" smtClean="0"/>
              <a:t>; this is surprising given the importance of this tool for data analysis</a:t>
            </a:r>
          </a:p>
          <a:p>
            <a:endParaRPr lang="en-US" sz="1400" i="1" dirty="0" smtClean="0"/>
          </a:p>
          <a:p>
            <a:pPr marL="114300" indent="-114300">
              <a:buFont typeface="Arial" pitchFamily="34" charset="0"/>
              <a:buChar char="•"/>
            </a:pPr>
            <a:r>
              <a:rPr lang="en-US" sz="1400" dirty="0" smtClean="0"/>
              <a:t>As was the case for the Trainer roles, there are fairly consistent gaps in </a:t>
            </a:r>
            <a:r>
              <a:rPr lang="en-US" sz="1400" i="1" dirty="0" smtClean="0"/>
              <a:t>ESSENTRIS </a:t>
            </a:r>
            <a:r>
              <a:rPr lang="en-US" sz="1400" dirty="0" smtClean="0"/>
              <a:t>across the roles</a:t>
            </a:r>
          </a:p>
          <a:p>
            <a:pPr marL="114300" indent="-114300">
              <a:buFont typeface="Arial" pitchFamily="34" charset="0"/>
              <a:buChar char="•"/>
            </a:pPr>
            <a:endParaRPr lang="en-US" sz="1400" dirty="0" smtClean="0"/>
          </a:p>
          <a:p>
            <a:pPr marL="114300" indent="-114300">
              <a:buFont typeface="Arial" pitchFamily="34" charset="0"/>
              <a:buChar char="•"/>
            </a:pPr>
            <a:endParaRPr lang="en-US" sz="1400" dirty="0" smtClean="0"/>
          </a:p>
          <a:p>
            <a:endParaRPr lang="en-US" sz="1400" dirty="0" smtClean="0"/>
          </a:p>
          <a:p>
            <a:endParaRPr lang="en-US" sz="1400" dirty="0" smtClean="0"/>
          </a:p>
        </p:txBody>
      </p:sp>
      <p:pic>
        <p:nvPicPr>
          <p:cNvPr id="6146" name="Picture 2"/>
          <p:cNvPicPr>
            <a:picLocks noChangeAspect="1" noChangeArrowheads="1"/>
          </p:cNvPicPr>
          <p:nvPr/>
        </p:nvPicPr>
        <p:blipFill>
          <a:blip r:embed="rId3" cstate="print"/>
          <a:srcRect/>
          <a:stretch>
            <a:fillRect/>
          </a:stretch>
        </p:blipFill>
        <p:spPr bwMode="auto">
          <a:xfrm>
            <a:off x="1246911" y="1031208"/>
            <a:ext cx="5709718" cy="55712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Workflow Analyst Assessment Results</a:t>
            </a:r>
            <a:br>
              <a:rPr lang="en-US" dirty="0" smtClean="0"/>
            </a:br>
            <a:r>
              <a:rPr lang="en-US" b="1" dirty="0" smtClean="0">
                <a:latin typeface="+mn-lt"/>
              </a:rPr>
              <a:t>Implications for the Workforce Development Strategy</a:t>
            </a:r>
            <a:endParaRPr lang="en-US" b="1" dirty="0">
              <a:latin typeface="+mn-lt"/>
            </a:endParaRPr>
          </a:p>
        </p:txBody>
      </p:sp>
      <p:sp>
        <p:nvSpPr>
          <p:cNvPr id="4" name="Content Placeholder 3"/>
          <p:cNvSpPr>
            <a:spLocks noGrp="1"/>
          </p:cNvSpPr>
          <p:nvPr>
            <p:ph idx="1"/>
          </p:nvPr>
        </p:nvSpPr>
        <p:spPr/>
        <p:txBody>
          <a:bodyPr/>
          <a:lstStyle/>
          <a:p>
            <a:pPr>
              <a:buNone/>
            </a:pPr>
            <a:r>
              <a:rPr lang="en-US" b="1" dirty="0" smtClean="0">
                <a:solidFill>
                  <a:srgbClr val="0070C0"/>
                </a:solidFill>
              </a:rPr>
              <a:t>Competencies</a:t>
            </a:r>
          </a:p>
          <a:p>
            <a:r>
              <a:rPr lang="en-US" dirty="0" smtClean="0"/>
              <a:t>Gaps in the foundational and functional competencies for CWA Supervisors at the MTF need to be closed via targeted Learning and Development programs.</a:t>
            </a:r>
          </a:p>
          <a:p>
            <a:r>
              <a:rPr lang="en-US" dirty="0" smtClean="0"/>
              <a:t>Going forward, it will be important to identify employees who have demonstrated proficiency in these competencies and who have the potential to fulfill a supervisory role early in their careers.  Learning and Development programs will then need to be put in place to help these employees further develop these competencies and prepare for the supervisor roles.</a:t>
            </a:r>
          </a:p>
          <a:p>
            <a:pPr lvl="1"/>
            <a:r>
              <a:rPr lang="en-US" dirty="0" smtClean="0"/>
              <a:t>The role profiles will serve as a useful tool for both the development and selection of these employees</a:t>
            </a:r>
          </a:p>
          <a:p>
            <a:pPr lvl="1"/>
            <a:endParaRPr lang="en-US" dirty="0" smtClean="0"/>
          </a:p>
          <a:p>
            <a:pPr>
              <a:buNone/>
            </a:pPr>
            <a:r>
              <a:rPr lang="en-US" b="1" dirty="0" smtClean="0">
                <a:solidFill>
                  <a:srgbClr val="0070C0"/>
                </a:solidFill>
              </a:rPr>
              <a:t>Technical Skills </a:t>
            </a:r>
          </a:p>
          <a:p>
            <a:r>
              <a:rPr lang="en-US" dirty="0" smtClean="0"/>
              <a:t>Because gaps were reported in MS Excel and ESSENTRIS for the majority of the CWA roles, Learning &amp; Development programs will need to be implemented to help all CWAs develop their capability in these technical skills at the proficiency level necessary for their roles.</a:t>
            </a:r>
          </a:p>
          <a:p>
            <a:r>
              <a:rPr lang="en-US" dirty="0" smtClean="0"/>
              <a:t>Moreover, because a significant number of gaps were reported in various clinical systems and function-specific technical skills for the CWA 2 roles (MTF and RMC), Learning and Development programs will need to be implemented to help this CWA population develop their capabilities in these technical skills. </a:t>
            </a:r>
          </a:p>
        </p:txBody>
      </p:sp>
      <p:sp>
        <p:nvSpPr>
          <p:cNvPr id="3" name="Slide Number Placeholder 2"/>
          <p:cNvSpPr>
            <a:spLocks noGrp="1"/>
          </p:cNvSpPr>
          <p:nvPr>
            <p:ph type="sldNum" sz="quarter" idx="10"/>
          </p:nvPr>
        </p:nvSpPr>
        <p:spPr/>
        <p:txBody>
          <a:bodyPr/>
          <a:lstStyle/>
          <a:p>
            <a:fld id="{89191E24-F757-4C4D-8F7D-B347F1BE1588}" type="slidenum">
              <a:rPr lang="en-US" smtClean="0"/>
              <a:pPr/>
              <a:t>21</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Box 9"/>
          <p:cNvSpPr txBox="1">
            <a:spLocks noChangeArrowheads="1"/>
          </p:cNvSpPr>
          <p:nvPr/>
        </p:nvSpPr>
        <p:spPr bwMode="auto">
          <a:xfrm>
            <a:off x="426720" y="2253615"/>
            <a:ext cx="2146804" cy="3688080"/>
          </a:xfrm>
          <a:prstGeom prst="rect">
            <a:avLst/>
          </a:prstGeom>
          <a:solidFill>
            <a:schemeClr val="bg1">
              <a:lumMod val="85000"/>
            </a:schemeClr>
          </a:solidFill>
          <a:ln w="12700" algn="ctr">
            <a:noFill/>
            <a:miter lim="800000"/>
            <a:headEnd/>
            <a:tailEnd/>
          </a:ln>
        </p:spPr>
        <p:txBody>
          <a:bodyPr lIns="0" tIns="91440" rIns="0" bIns="0"/>
          <a:lstStyle/>
          <a:p>
            <a:pPr marL="171450" indent="-115888" defTabSz="939800">
              <a:lnSpc>
                <a:spcPts val="1600"/>
              </a:lnSpc>
              <a:spcBef>
                <a:spcPts val="0"/>
              </a:spcBef>
              <a:buClr>
                <a:schemeClr val="tx1"/>
              </a:buClr>
              <a:buFont typeface="Arial" pitchFamily="34" charset="0"/>
              <a:buChar char="•"/>
            </a:pPr>
            <a:endParaRPr lang="en-US" sz="1100" dirty="0" smtClean="0"/>
          </a:p>
          <a:p>
            <a:pPr marL="171450" indent="-115888" defTabSz="939800">
              <a:lnSpc>
                <a:spcPts val="1600"/>
              </a:lnSpc>
              <a:spcBef>
                <a:spcPts val="0"/>
              </a:spcBef>
              <a:buClr>
                <a:schemeClr val="tx1"/>
              </a:buClr>
              <a:buFont typeface="Arial" pitchFamily="34" charset="0"/>
              <a:buChar char="•"/>
            </a:pPr>
            <a:r>
              <a:rPr lang="en-US" sz="1100" dirty="0" smtClean="0"/>
              <a:t>Gain alignment around the project plan, key deliverables, etc.</a:t>
            </a:r>
          </a:p>
          <a:p>
            <a:pPr marL="171450" indent="-115888" defTabSz="939800">
              <a:lnSpc>
                <a:spcPts val="1600"/>
              </a:lnSpc>
              <a:spcBef>
                <a:spcPts val="0"/>
              </a:spcBef>
              <a:buClr>
                <a:schemeClr val="tx1"/>
              </a:buClr>
              <a:buFont typeface="Arial" pitchFamily="34" charset="0"/>
              <a:buChar char="•"/>
            </a:pPr>
            <a:r>
              <a:rPr lang="en-US" sz="1100" dirty="0" smtClean="0"/>
              <a:t>Identify the project governance structure</a:t>
            </a:r>
          </a:p>
          <a:p>
            <a:pPr marL="171450" indent="-115888" defTabSz="939800">
              <a:lnSpc>
                <a:spcPts val="1600"/>
              </a:lnSpc>
              <a:spcBef>
                <a:spcPts val="0"/>
              </a:spcBef>
              <a:buClr>
                <a:schemeClr val="tx1"/>
              </a:buClr>
            </a:pPr>
            <a:endParaRPr lang="en-US" sz="1100" dirty="0" smtClean="0"/>
          </a:p>
          <a:p>
            <a:pPr marL="171450" indent="-115888" defTabSz="939800">
              <a:lnSpc>
                <a:spcPts val="1600"/>
              </a:lnSpc>
              <a:spcBef>
                <a:spcPts val="0"/>
              </a:spcBef>
              <a:buClr>
                <a:schemeClr val="tx1"/>
              </a:buClr>
            </a:pPr>
            <a:endParaRPr lang="en-US" sz="1100" b="1" i="1" dirty="0" smtClean="0"/>
          </a:p>
          <a:p>
            <a:pPr marL="171450" indent="-115888" defTabSz="939800">
              <a:lnSpc>
                <a:spcPts val="1600"/>
              </a:lnSpc>
              <a:spcBef>
                <a:spcPts val="0"/>
              </a:spcBef>
              <a:buClr>
                <a:schemeClr val="tx1"/>
              </a:buClr>
            </a:pPr>
            <a:endParaRPr lang="en-US" sz="1100" b="1" i="1" dirty="0" smtClean="0"/>
          </a:p>
          <a:p>
            <a:pPr marL="171450" indent="-115888" defTabSz="939800">
              <a:lnSpc>
                <a:spcPts val="1600"/>
              </a:lnSpc>
              <a:spcBef>
                <a:spcPts val="0"/>
              </a:spcBef>
              <a:buClr>
                <a:schemeClr val="tx1"/>
              </a:buClr>
            </a:pPr>
            <a:endParaRPr lang="en-US" sz="1100" b="1" i="1" dirty="0" smtClean="0"/>
          </a:p>
          <a:p>
            <a:pPr marL="171450" indent="-115888" defTabSz="939800">
              <a:lnSpc>
                <a:spcPts val="1600"/>
              </a:lnSpc>
              <a:spcBef>
                <a:spcPts val="0"/>
              </a:spcBef>
              <a:buClr>
                <a:schemeClr val="tx1"/>
              </a:buClr>
            </a:pPr>
            <a:endParaRPr lang="en-US" sz="1100" b="1" i="1" dirty="0" smtClean="0"/>
          </a:p>
          <a:p>
            <a:pPr marL="171450" indent="-115888" defTabSz="939800">
              <a:lnSpc>
                <a:spcPts val="1600"/>
              </a:lnSpc>
              <a:spcBef>
                <a:spcPts val="0"/>
              </a:spcBef>
              <a:buClr>
                <a:schemeClr val="tx1"/>
              </a:buClr>
            </a:pPr>
            <a:r>
              <a:rPr lang="en-US" sz="1100" b="1" i="1" dirty="0" smtClean="0"/>
              <a:t>Key deliverables</a:t>
            </a:r>
          </a:p>
          <a:p>
            <a:pPr marL="171450" indent="-115888" defTabSz="939800">
              <a:lnSpc>
                <a:spcPts val="1600"/>
              </a:lnSpc>
              <a:spcBef>
                <a:spcPts val="0"/>
              </a:spcBef>
              <a:buClr>
                <a:schemeClr val="tx1"/>
              </a:buClr>
              <a:buFont typeface="Arial" pitchFamily="34" charset="0"/>
              <a:buChar char="•"/>
            </a:pPr>
            <a:r>
              <a:rPr lang="en-US" sz="1100" dirty="0" smtClean="0"/>
              <a:t>Project plan</a:t>
            </a:r>
          </a:p>
          <a:p>
            <a:pPr marL="171450" indent="-115888" defTabSz="939800">
              <a:lnSpc>
                <a:spcPts val="1600"/>
              </a:lnSpc>
              <a:spcBef>
                <a:spcPts val="0"/>
              </a:spcBef>
              <a:buClr>
                <a:schemeClr val="tx1"/>
              </a:buClr>
              <a:buFont typeface="Arial" pitchFamily="34" charset="0"/>
              <a:buChar char="•"/>
            </a:pPr>
            <a:r>
              <a:rPr lang="en-US" sz="1100" dirty="0" smtClean="0"/>
              <a:t>Governance structure and team</a:t>
            </a:r>
          </a:p>
          <a:p>
            <a:pPr marL="171450" indent="-115888" defTabSz="939800">
              <a:lnSpc>
                <a:spcPts val="1600"/>
              </a:lnSpc>
              <a:spcBef>
                <a:spcPts val="0"/>
              </a:spcBef>
              <a:buClr>
                <a:schemeClr val="tx1"/>
              </a:buClr>
              <a:buFont typeface="Arial" pitchFamily="34" charset="0"/>
              <a:buChar char="•"/>
            </a:pPr>
            <a:r>
              <a:rPr lang="en-US" sz="1100" dirty="0" smtClean="0"/>
              <a:t>Project charter</a:t>
            </a:r>
          </a:p>
          <a:p>
            <a:pPr marL="171450" indent="-115888" defTabSz="939800">
              <a:lnSpc>
                <a:spcPts val="1600"/>
              </a:lnSpc>
              <a:spcBef>
                <a:spcPts val="0"/>
              </a:spcBef>
              <a:buClr>
                <a:schemeClr val="tx1"/>
              </a:buClr>
              <a:buFont typeface="Arial" charset="0"/>
              <a:buChar char="–"/>
            </a:pPr>
            <a:endParaRPr lang="en-US" sz="1100" dirty="0" smtClean="0"/>
          </a:p>
          <a:p>
            <a:pPr marL="171450" indent="-115888" defTabSz="939800">
              <a:lnSpc>
                <a:spcPts val="1600"/>
              </a:lnSpc>
              <a:spcBef>
                <a:spcPts val="600"/>
              </a:spcBef>
              <a:buClr>
                <a:schemeClr val="tx1"/>
              </a:buClr>
              <a:buFont typeface="Arial" charset="0"/>
              <a:buChar char="–"/>
            </a:pPr>
            <a:endParaRPr lang="en-US" sz="1100" dirty="0" smtClean="0"/>
          </a:p>
        </p:txBody>
      </p:sp>
      <p:sp>
        <p:nvSpPr>
          <p:cNvPr id="2" name="Title 1"/>
          <p:cNvSpPr>
            <a:spLocks noGrp="1"/>
          </p:cNvSpPr>
          <p:nvPr>
            <p:ph type="title"/>
          </p:nvPr>
        </p:nvSpPr>
        <p:spPr/>
        <p:txBody>
          <a:bodyPr/>
          <a:lstStyle/>
          <a:p>
            <a:r>
              <a:rPr lang="en-US" dirty="0" smtClean="0"/>
              <a:t>Phase II Work Plan</a:t>
            </a:r>
            <a:endParaRPr lang="en-US" b="1" dirty="0">
              <a:latin typeface="+mn-lt"/>
            </a:endParaRPr>
          </a:p>
        </p:txBody>
      </p:sp>
      <p:sp>
        <p:nvSpPr>
          <p:cNvPr id="4" name="Slide Number Placeholder 3"/>
          <p:cNvSpPr>
            <a:spLocks noGrp="1"/>
          </p:cNvSpPr>
          <p:nvPr>
            <p:ph type="sldNum" sz="quarter" idx="10"/>
          </p:nvPr>
        </p:nvSpPr>
        <p:spPr/>
        <p:txBody>
          <a:bodyPr/>
          <a:lstStyle/>
          <a:p>
            <a:fld id="{E9F1D354-F1C1-48FC-BB7C-11F7C19C56ED}" type="slidenum">
              <a:rPr lang="en-US" smtClean="0"/>
              <a:pPr/>
              <a:t>2</a:t>
            </a:fld>
            <a:endParaRPr lang="en-US" dirty="0"/>
          </a:p>
        </p:txBody>
      </p:sp>
      <p:sp>
        <p:nvSpPr>
          <p:cNvPr id="6" name="Text Box 9"/>
          <p:cNvSpPr txBox="1">
            <a:spLocks noChangeArrowheads="1"/>
          </p:cNvSpPr>
          <p:nvPr/>
        </p:nvSpPr>
        <p:spPr bwMode="auto">
          <a:xfrm>
            <a:off x="2606040" y="2253615"/>
            <a:ext cx="2146804" cy="3672840"/>
          </a:xfrm>
          <a:prstGeom prst="rect">
            <a:avLst/>
          </a:prstGeom>
          <a:solidFill>
            <a:schemeClr val="bg1">
              <a:lumMod val="85000"/>
            </a:schemeClr>
          </a:solidFill>
          <a:ln w="12700" algn="ctr">
            <a:noFill/>
            <a:miter lim="800000"/>
            <a:headEnd/>
            <a:tailEnd/>
          </a:ln>
        </p:spPr>
        <p:txBody>
          <a:bodyPr lIns="0" tIns="91440" rIns="0" bIns="0"/>
          <a:lstStyle/>
          <a:p>
            <a:pPr marL="171450" indent="-115888" defTabSz="939800">
              <a:lnSpc>
                <a:spcPts val="1600"/>
              </a:lnSpc>
              <a:spcBef>
                <a:spcPts val="0"/>
              </a:spcBef>
              <a:buClr>
                <a:schemeClr val="tx1"/>
              </a:buClr>
              <a:buFont typeface="Arial" pitchFamily="34" charset="0"/>
              <a:buChar char="•"/>
            </a:pPr>
            <a:endParaRPr lang="en-US" sz="1100" dirty="0" smtClean="0"/>
          </a:p>
          <a:p>
            <a:pPr marL="171450" indent="-115888" defTabSz="939800">
              <a:lnSpc>
                <a:spcPts val="1600"/>
              </a:lnSpc>
              <a:spcBef>
                <a:spcPts val="0"/>
              </a:spcBef>
              <a:buClr>
                <a:schemeClr val="tx1"/>
              </a:buClr>
              <a:buFont typeface="Arial" pitchFamily="34" charset="0"/>
              <a:buChar char="•"/>
            </a:pPr>
            <a:r>
              <a:rPr lang="en-US" sz="1100" dirty="0" smtClean="0"/>
              <a:t>Create and deploy role profile assessments</a:t>
            </a:r>
          </a:p>
          <a:p>
            <a:pPr marL="171450" indent="-115888" defTabSz="939800">
              <a:lnSpc>
                <a:spcPts val="1600"/>
              </a:lnSpc>
              <a:spcBef>
                <a:spcPts val="0"/>
              </a:spcBef>
              <a:buClr>
                <a:schemeClr val="tx1"/>
              </a:buClr>
              <a:buFont typeface="Arial" pitchFamily="34" charset="0"/>
              <a:buChar char="•"/>
            </a:pPr>
            <a:r>
              <a:rPr lang="en-US" sz="1100" dirty="0" smtClean="0"/>
              <a:t>Conduct assessment within ERMC, NRMC, SRMC, and PRMC</a:t>
            </a:r>
          </a:p>
          <a:p>
            <a:pPr marL="171450" indent="-115888" defTabSz="939800">
              <a:lnSpc>
                <a:spcPts val="1600"/>
              </a:lnSpc>
              <a:spcBef>
                <a:spcPts val="0"/>
              </a:spcBef>
              <a:buClr>
                <a:schemeClr val="tx1"/>
              </a:buClr>
              <a:buFont typeface="Arial" pitchFamily="34" charset="0"/>
              <a:buChar char="•"/>
            </a:pPr>
            <a:r>
              <a:rPr lang="en-US" sz="1100" dirty="0" smtClean="0"/>
              <a:t>Create gap analysis report and identify implications to the L&amp;D plan priorities</a:t>
            </a:r>
          </a:p>
          <a:p>
            <a:pPr marL="171450" indent="-115888" defTabSz="939800">
              <a:lnSpc>
                <a:spcPts val="1600"/>
              </a:lnSpc>
              <a:spcBef>
                <a:spcPts val="0"/>
              </a:spcBef>
              <a:buClr>
                <a:schemeClr val="tx1"/>
              </a:buClr>
              <a:buFont typeface="Arial" pitchFamily="34" charset="0"/>
              <a:buChar char="•"/>
            </a:pPr>
            <a:r>
              <a:rPr lang="en-US" sz="1100" dirty="0" smtClean="0"/>
              <a:t>Review the assessment results </a:t>
            </a:r>
          </a:p>
          <a:p>
            <a:pPr marL="171450" indent="-115888" defTabSz="939800">
              <a:lnSpc>
                <a:spcPts val="1600"/>
              </a:lnSpc>
              <a:spcBef>
                <a:spcPts val="0"/>
              </a:spcBef>
              <a:buClr>
                <a:schemeClr val="tx1"/>
              </a:buClr>
            </a:pPr>
            <a:endParaRPr lang="en-US" sz="1100" dirty="0" smtClean="0"/>
          </a:p>
          <a:p>
            <a:pPr marL="171450" indent="-115888" defTabSz="939800">
              <a:lnSpc>
                <a:spcPts val="1600"/>
              </a:lnSpc>
              <a:spcBef>
                <a:spcPts val="0"/>
              </a:spcBef>
              <a:buClr>
                <a:schemeClr val="tx1"/>
              </a:buClr>
            </a:pPr>
            <a:r>
              <a:rPr lang="en-US" sz="1100" b="1" i="1" dirty="0" smtClean="0"/>
              <a:t>Key deliverables</a:t>
            </a:r>
          </a:p>
          <a:p>
            <a:pPr marL="171450" indent="-115888" defTabSz="939800">
              <a:lnSpc>
                <a:spcPts val="1600"/>
              </a:lnSpc>
              <a:spcBef>
                <a:spcPts val="0"/>
              </a:spcBef>
              <a:buClr>
                <a:schemeClr val="tx1"/>
              </a:buClr>
              <a:buFont typeface="Arial" pitchFamily="34" charset="0"/>
              <a:buChar char="•"/>
            </a:pPr>
            <a:r>
              <a:rPr lang="en-US" sz="1100" dirty="0" smtClean="0"/>
              <a:t>Role profile assessment results report and list of L&amp;D priorities</a:t>
            </a:r>
          </a:p>
          <a:p>
            <a:pPr marL="171450" indent="-115888" defTabSz="939800">
              <a:lnSpc>
                <a:spcPts val="1600"/>
              </a:lnSpc>
              <a:spcBef>
                <a:spcPts val="0"/>
              </a:spcBef>
              <a:buClr>
                <a:schemeClr val="tx1"/>
              </a:buClr>
              <a:buFont typeface="Arial" charset="0"/>
              <a:buChar char="–"/>
            </a:pPr>
            <a:endParaRPr lang="en-US" sz="1100" dirty="0" smtClean="0"/>
          </a:p>
          <a:p>
            <a:pPr marL="171450" indent="-115888" defTabSz="939800">
              <a:lnSpc>
                <a:spcPts val="1600"/>
              </a:lnSpc>
              <a:spcBef>
                <a:spcPts val="600"/>
              </a:spcBef>
              <a:buClr>
                <a:schemeClr val="tx1"/>
              </a:buClr>
              <a:buFont typeface="Arial" charset="0"/>
              <a:buChar char="–"/>
            </a:pPr>
            <a:endParaRPr lang="en-US" sz="1100" dirty="0" smtClean="0"/>
          </a:p>
        </p:txBody>
      </p:sp>
      <p:sp>
        <p:nvSpPr>
          <p:cNvPr id="7" name="Text Box 10"/>
          <p:cNvSpPr txBox="1">
            <a:spLocks noChangeArrowheads="1"/>
          </p:cNvSpPr>
          <p:nvPr/>
        </p:nvSpPr>
        <p:spPr bwMode="auto">
          <a:xfrm>
            <a:off x="4785360" y="2207895"/>
            <a:ext cx="2148840" cy="3718560"/>
          </a:xfrm>
          <a:prstGeom prst="rect">
            <a:avLst/>
          </a:prstGeom>
          <a:solidFill>
            <a:schemeClr val="tx2">
              <a:lumMod val="60000"/>
              <a:lumOff val="40000"/>
            </a:schemeClr>
          </a:solidFill>
          <a:ln w="12700" algn="ctr">
            <a:noFill/>
            <a:miter lim="800000"/>
            <a:headEnd/>
            <a:tailEnd/>
          </a:ln>
        </p:spPr>
        <p:txBody>
          <a:bodyPr lIns="0" tIns="91440" rIns="0" bIns="0"/>
          <a:lstStyle/>
          <a:p>
            <a:pPr marL="171450" indent="-115888" defTabSz="939800">
              <a:lnSpc>
                <a:spcPts val="1600"/>
              </a:lnSpc>
              <a:spcBef>
                <a:spcPts val="0"/>
              </a:spcBef>
              <a:buClr>
                <a:schemeClr val="tx1"/>
              </a:buClr>
              <a:buFont typeface="Arial" pitchFamily="34" charset="0"/>
              <a:buChar char="•"/>
            </a:pPr>
            <a:endParaRPr lang="en-US" sz="1100" dirty="0" smtClean="0"/>
          </a:p>
          <a:p>
            <a:pPr marL="171450" indent="-115888" defTabSz="939800">
              <a:lnSpc>
                <a:spcPts val="1600"/>
              </a:lnSpc>
              <a:spcBef>
                <a:spcPts val="0"/>
              </a:spcBef>
              <a:buClr>
                <a:schemeClr val="tx1"/>
              </a:buClr>
              <a:buFont typeface="Arial" pitchFamily="34" charset="0"/>
              <a:buChar char="•"/>
            </a:pPr>
            <a:r>
              <a:rPr lang="en-US" sz="1100" dirty="0" smtClean="0"/>
              <a:t>Develop the detailed L&amp;D plans for Strategic Leadership/CMIO job family </a:t>
            </a:r>
          </a:p>
          <a:p>
            <a:pPr marL="171450" indent="-115888" defTabSz="939800">
              <a:lnSpc>
                <a:spcPts val="1600"/>
              </a:lnSpc>
              <a:spcBef>
                <a:spcPts val="0"/>
              </a:spcBef>
              <a:buClr>
                <a:schemeClr val="tx1"/>
              </a:buClr>
              <a:buFont typeface="Arial" pitchFamily="34" charset="0"/>
              <a:buChar char="•"/>
            </a:pPr>
            <a:r>
              <a:rPr lang="en-US" sz="1100" dirty="0" smtClean="0"/>
              <a:t>Finalize the implementation strategy</a:t>
            </a:r>
          </a:p>
          <a:p>
            <a:pPr marL="171450" indent="-115888" defTabSz="939800">
              <a:lnSpc>
                <a:spcPts val="1600"/>
              </a:lnSpc>
              <a:spcBef>
                <a:spcPts val="0"/>
              </a:spcBef>
              <a:buClr>
                <a:schemeClr val="tx1"/>
              </a:buClr>
              <a:buFont typeface="Arial" pitchFamily="34" charset="0"/>
              <a:buChar char="•"/>
            </a:pPr>
            <a:r>
              <a:rPr lang="en-US" sz="1100" dirty="0" smtClean="0"/>
              <a:t>Rollout the L&amp;D plans to the regions</a:t>
            </a:r>
          </a:p>
          <a:p>
            <a:pPr marL="171450" indent="-115888" defTabSz="939800">
              <a:lnSpc>
                <a:spcPts val="1600"/>
              </a:lnSpc>
              <a:spcBef>
                <a:spcPts val="0"/>
              </a:spcBef>
              <a:buClr>
                <a:schemeClr val="tx1"/>
              </a:buClr>
              <a:buFont typeface="Arial" pitchFamily="34" charset="0"/>
              <a:buChar char="•"/>
            </a:pPr>
            <a:r>
              <a:rPr lang="en-US" sz="1100" dirty="0" smtClean="0"/>
              <a:t>Collect feedback and revise, as necessary</a:t>
            </a:r>
          </a:p>
          <a:p>
            <a:pPr marL="171450" indent="-115888" defTabSz="939800">
              <a:lnSpc>
                <a:spcPts val="1600"/>
              </a:lnSpc>
              <a:spcBef>
                <a:spcPts val="0"/>
              </a:spcBef>
              <a:buClr>
                <a:schemeClr val="tx1"/>
              </a:buClr>
            </a:pPr>
            <a:endParaRPr lang="en-US" sz="200" dirty="0" smtClean="0"/>
          </a:p>
          <a:p>
            <a:pPr marL="171450" indent="-115888" defTabSz="939800">
              <a:lnSpc>
                <a:spcPts val="1600"/>
              </a:lnSpc>
              <a:spcBef>
                <a:spcPts val="0"/>
              </a:spcBef>
              <a:buClr>
                <a:schemeClr val="tx1"/>
              </a:buClr>
            </a:pPr>
            <a:r>
              <a:rPr lang="en-US" sz="1100" b="1" i="1" dirty="0" smtClean="0"/>
              <a:t>Key deliverables</a:t>
            </a:r>
          </a:p>
          <a:p>
            <a:pPr marL="171450" indent="-115888" defTabSz="939800">
              <a:lnSpc>
                <a:spcPts val="1600"/>
              </a:lnSpc>
              <a:spcBef>
                <a:spcPts val="0"/>
              </a:spcBef>
              <a:buClr>
                <a:schemeClr val="tx1"/>
              </a:buClr>
              <a:buFont typeface="Arial" pitchFamily="34" charset="0"/>
              <a:buChar char="•"/>
            </a:pPr>
            <a:r>
              <a:rPr lang="en-US" sz="1100" dirty="0" smtClean="0"/>
              <a:t>Detailed L&amp;D plans for Strategic Leadership job family </a:t>
            </a:r>
          </a:p>
          <a:p>
            <a:pPr marL="171450" indent="-115888" defTabSz="939800">
              <a:lnSpc>
                <a:spcPts val="1600"/>
              </a:lnSpc>
              <a:spcBef>
                <a:spcPts val="0"/>
              </a:spcBef>
              <a:buClr>
                <a:schemeClr val="tx1"/>
              </a:buClr>
              <a:buFont typeface="Arial" pitchFamily="34" charset="0"/>
              <a:buChar char="•"/>
            </a:pPr>
            <a:r>
              <a:rPr lang="en-US" sz="1100" dirty="0" smtClean="0"/>
              <a:t>Detailed implementation strategy</a:t>
            </a:r>
          </a:p>
          <a:p>
            <a:pPr marL="171450" indent="-115888" defTabSz="939800">
              <a:lnSpc>
                <a:spcPts val="1600"/>
              </a:lnSpc>
              <a:spcBef>
                <a:spcPts val="0"/>
              </a:spcBef>
              <a:buClr>
                <a:schemeClr val="tx1"/>
              </a:buClr>
              <a:buFont typeface="Arial" charset="0"/>
              <a:buChar char="–"/>
            </a:pPr>
            <a:endParaRPr lang="en-US" sz="1100" dirty="0" smtClean="0"/>
          </a:p>
          <a:p>
            <a:pPr marL="171450" indent="-115888" defTabSz="939800">
              <a:lnSpc>
                <a:spcPts val="1600"/>
              </a:lnSpc>
              <a:spcBef>
                <a:spcPts val="0"/>
              </a:spcBef>
              <a:buClr>
                <a:schemeClr val="tx1"/>
              </a:buClr>
              <a:buFont typeface="Arial" charset="0"/>
              <a:buChar char="–"/>
            </a:pPr>
            <a:endParaRPr lang="en-US" sz="1100" dirty="0" smtClean="0"/>
          </a:p>
          <a:p>
            <a:pPr marL="171450" indent="-115888" defTabSz="939800">
              <a:lnSpc>
                <a:spcPts val="1600"/>
              </a:lnSpc>
              <a:spcBef>
                <a:spcPts val="0"/>
              </a:spcBef>
              <a:buClr>
                <a:schemeClr val="tx1"/>
              </a:buClr>
              <a:buFont typeface="Arial" charset="0"/>
              <a:buChar char="–"/>
            </a:pPr>
            <a:endParaRPr lang="en-US" sz="1100" dirty="0" smtClean="0"/>
          </a:p>
          <a:p>
            <a:pPr marL="171450" indent="-115888" defTabSz="939800">
              <a:lnSpc>
                <a:spcPts val="1600"/>
              </a:lnSpc>
              <a:spcBef>
                <a:spcPts val="0"/>
              </a:spcBef>
              <a:buClr>
                <a:schemeClr val="tx1"/>
              </a:buClr>
              <a:buFont typeface="Arial" charset="0"/>
              <a:buChar char="–"/>
            </a:pPr>
            <a:endParaRPr lang="en-US" sz="900" dirty="0" smtClean="0"/>
          </a:p>
        </p:txBody>
      </p:sp>
      <p:sp>
        <p:nvSpPr>
          <p:cNvPr id="8" name="Text Box 10"/>
          <p:cNvSpPr txBox="1">
            <a:spLocks noChangeArrowheads="1"/>
          </p:cNvSpPr>
          <p:nvPr/>
        </p:nvSpPr>
        <p:spPr bwMode="auto">
          <a:xfrm>
            <a:off x="6964680" y="2192655"/>
            <a:ext cx="2164080" cy="3733800"/>
          </a:xfrm>
          <a:prstGeom prst="rect">
            <a:avLst/>
          </a:prstGeom>
          <a:solidFill>
            <a:schemeClr val="tx2">
              <a:lumMod val="60000"/>
              <a:lumOff val="40000"/>
            </a:schemeClr>
          </a:solidFill>
          <a:ln w="12700" algn="ctr">
            <a:noFill/>
            <a:miter lim="800000"/>
            <a:headEnd/>
            <a:tailEnd/>
          </a:ln>
        </p:spPr>
        <p:txBody>
          <a:bodyPr lIns="0" tIns="91440" rIns="0" bIns="0"/>
          <a:lstStyle/>
          <a:p>
            <a:pPr marL="171450" indent="-115888" defTabSz="939800">
              <a:lnSpc>
                <a:spcPts val="1600"/>
              </a:lnSpc>
              <a:spcBef>
                <a:spcPts val="0"/>
              </a:spcBef>
              <a:buClr>
                <a:schemeClr val="tx1"/>
              </a:buClr>
              <a:buFont typeface="Arial" pitchFamily="34" charset="0"/>
              <a:buChar char="•"/>
            </a:pPr>
            <a:endParaRPr lang="en-US" sz="1100" dirty="0" smtClean="0"/>
          </a:p>
          <a:p>
            <a:pPr marL="171450" indent="-115888" defTabSz="939800">
              <a:lnSpc>
                <a:spcPts val="1600"/>
              </a:lnSpc>
              <a:spcBef>
                <a:spcPts val="0"/>
              </a:spcBef>
              <a:buClr>
                <a:schemeClr val="tx1"/>
              </a:buClr>
              <a:buFont typeface="Arial" pitchFamily="34" charset="0"/>
              <a:buChar char="•"/>
            </a:pPr>
            <a:r>
              <a:rPr lang="en-US" sz="1100" dirty="0" smtClean="0"/>
              <a:t>Develop the detailed L&amp;D plans for the remaining two job families</a:t>
            </a:r>
          </a:p>
          <a:p>
            <a:pPr marL="171450" indent="-115888" defTabSz="939800">
              <a:lnSpc>
                <a:spcPts val="1600"/>
              </a:lnSpc>
              <a:spcBef>
                <a:spcPts val="0"/>
              </a:spcBef>
              <a:buClr>
                <a:schemeClr val="tx1"/>
              </a:buClr>
              <a:buFont typeface="Arial" pitchFamily="34" charset="0"/>
              <a:buChar char="•"/>
            </a:pPr>
            <a:r>
              <a:rPr lang="en-US" sz="1100" dirty="0" smtClean="0"/>
              <a:t>Rollout the L&amp;D plans to the regions</a:t>
            </a:r>
          </a:p>
          <a:p>
            <a:pPr marL="171450" indent="-115888" defTabSz="939800">
              <a:lnSpc>
                <a:spcPts val="1600"/>
              </a:lnSpc>
              <a:spcBef>
                <a:spcPts val="0"/>
              </a:spcBef>
              <a:buClr>
                <a:schemeClr val="tx1"/>
              </a:buClr>
              <a:buFont typeface="Arial" pitchFamily="34" charset="0"/>
              <a:buChar char="•"/>
            </a:pPr>
            <a:r>
              <a:rPr lang="en-US" sz="1100" dirty="0" smtClean="0"/>
              <a:t>Collect feedback and revise, as necessary</a:t>
            </a:r>
          </a:p>
          <a:p>
            <a:pPr marL="171450" indent="-115888" defTabSz="939800">
              <a:lnSpc>
                <a:spcPts val="1600"/>
              </a:lnSpc>
              <a:spcBef>
                <a:spcPts val="0"/>
              </a:spcBef>
              <a:buClr>
                <a:schemeClr val="tx1"/>
              </a:buClr>
            </a:pPr>
            <a:endParaRPr lang="en-US" sz="1100" b="1" i="1" dirty="0" smtClean="0"/>
          </a:p>
          <a:p>
            <a:pPr marL="171450" indent="-115888" defTabSz="939800">
              <a:lnSpc>
                <a:spcPts val="1600"/>
              </a:lnSpc>
              <a:spcBef>
                <a:spcPts val="0"/>
              </a:spcBef>
              <a:buClr>
                <a:schemeClr val="tx1"/>
              </a:buClr>
            </a:pPr>
            <a:endParaRPr lang="en-US" sz="1100" b="1" i="1" dirty="0" smtClean="0"/>
          </a:p>
          <a:p>
            <a:pPr marL="171450" indent="-115888" defTabSz="939800">
              <a:lnSpc>
                <a:spcPts val="1600"/>
              </a:lnSpc>
              <a:spcBef>
                <a:spcPts val="0"/>
              </a:spcBef>
              <a:buClr>
                <a:schemeClr val="tx1"/>
              </a:buClr>
            </a:pPr>
            <a:endParaRPr lang="en-US" sz="200" b="1" i="1" dirty="0" smtClean="0"/>
          </a:p>
          <a:p>
            <a:pPr marL="171450" indent="-115888" defTabSz="939800">
              <a:lnSpc>
                <a:spcPts val="1600"/>
              </a:lnSpc>
              <a:spcBef>
                <a:spcPts val="0"/>
              </a:spcBef>
              <a:buClr>
                <a:schemeClr val="tx1"/>
              </a:buClr>
            </a:pPr>
            <a:r>
              <a:rPr lang="en-US" sz="1100" b="1" i="1" dirty="0" smtClean="0"/>
              <a:t>Key deliverables</a:t>
            </a:r>
          </a:p>
          <a:p>
            <a:pPr marL="171450" indent="-115888" defTabSz="939800">
              <a:lnSpc>
                <a:spcPts val="1600"/>
              </a:lnSpc>
              <a:spcBef>
                <a:spcPts val="0"/>
              </a:spcBef>
              <a:buClr>
                <a:schemeClr val="tx1"/>
              </a:buClr>
              <a:buFont typeface="Arial" pitchFamily="34" charset="0"/>
              <a:buChar char="•"/>
            </a:pPr>
            <a:r>
              <a:rPr lang="en-US" sz="1100" dirty="0" smtClean="0"/>
              <a:t>Detailed L&amp;D plans for remaining job families</a:t>
            </a:r>
          </a:p>
          <a:p>
            <a:pPr marL="171450" indent="-115888" defTabSz="939800">
              <a:lnSpc>
                <a:spcPts val="1600"/>
              </a:lnSpc>
              <a:spcBef>
                <a:spcPts val="0"/>
              </a:spcBef>
              <a:buClr>
                <a:schemeClr val="tx1"/>
              </a:buClr>
              <a:buFont typeface="Arial" pitchFamily="34" charset="0"/>
              <a:buChar char="•"/>
            </a:pPr>
            <a:r>
              <a:rPr lang="en-US" sz="1100" dirty="0" smtClean="0"/>
              <a:t>White papers, executive summaries, and presentations for professional conferences, workshops and meetings</a:t>
            </a:r>
          </a:p>
        </p:txBody>
      </p:sp>
      <p:sp>
        <p:nvSpPr>
          <p:cNvPr id="9" name="Down Arrow 8"/>
          <p:cNvSpPr/>
          <p:nvPr/>
        </p:nvSpPr>
        <p:spPr>
          <a:xfrm rot="16200000">
            <a:off x="4592955" y="-2796540"/>
            <a:ext cx="640080" cy="9033510"/>
          </a:xfrm>
          <a:prstGeom prst="downArrow">
            <a:avLst/>
          </a:prstGeom>
          <a:solidFill>
            <a:schemeClr val="bg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105682" tIns="52842" rIns="105682" bIns="52842" rtlCol="0" anchor="ctr"/>
          <a:lstStyle/>
          <a:p>
            <a:pPr algn="ctr"/>
            <a:endParaRPr lang="en-US" dirty="0"/>
          </a:p>
        </p:txBody>
      </p:sp>
      <p:sp>
        <p:nvSpPr>
          <p:cNvPr id="10" name="Rounded Rectangle 9"/>
          <p:cNvSpPr/>
          <p:nvPr/>
        </p:nvSpPr>
        <p:spPr bwMode="auto">
          <a:xfrm>
            <a:off x="441960" y="1887855"/>
            <a:ext cx="2167128" cy="502920"/>
          </a:xfrm>
          <a:prstGeom prst="roundRect">
            <a:avLst/>
          </a:prstGeom>
          <a:solidFill>
            <a:schemeClr val="bg1">
              <a:lumMod val="75000"/>
            </a:schemeClr>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t" anchorCtr="0" compatLnSpc="1">
            <a:prstTxWarp prst="textNoShape">
              <a:avLst/>
            </a:prstTxWarp>
          </a:bodyPr>
          <a:lstStyle/>
          <a:p>
            <a:pPr marL="0" marR="0" indent="0" algn="l" defTabSz="966788" rtl="0" eaLnBrk="1" fontAlgn="base" latinLnBrk="0" hangingPunct="1">
              <a:lnSpc>
                <a:spcPct val="100000"/>
              </a:lnSpc>
              <a:spcBef>
                <a:spcPct val="0"/>
              </a:spcBef>
              <a:spcAft>
                <a:spcPct val="0"/>
              </a:spcAft>
              <a:buClrTx/>
              <a:buSzTx/>
              <a:buFontTx/>
              <a:buNone/>
              <a:tabLst/>
            </a:pPr>
            <a:endParaRPr kumimoji="0" lang="en-US" sz="1900" b="0" i="0" u="none" strike="noStrike" cap="none" normalizeH="0" baseline="0" dirty="0" smtClean="0">
              <a:ln>
                <a:noFill/>
              </a:ln>
              <a:solidFill>
                <a:schemeClr val="tx1"/>
              </a:solidFill>
              <a:effectLst/>
              <a:latin typeface="Arial" charset="0"/>
            </a:endParaRPr>
          </a:p>
        </p:txBody>
      </p:sp>
      <p:sp>
        <p:nvSpPr>
          <p:cNvPr id="11" name="TextBox 10"/>
          <p:cNvSpPr txBox="1"/>
          <p:nvPr/>
        </p:nvSpPr>
        <p:spPr>
          <a:xfrm>
            <a:off x="548640" y="2009775"/>
            <a:ext cx="1935480" cy="292388"/>
          </a:xfrm>
          <a:prstGeom prst="rect">
            <a:avLst/>
          </a:prstGeom>
          <a:noFill/>
        </p:spPr>
        <p:txBody>
          <a:bodyPr wrap="square" rtlCol="0">
            <a:spAutoFit/>
          </a:bodyPr>
          <a:lstStyle/>
          <a:p>
            <a:pPr algn="ctr"/>
            <a:r>
              <a:rPr lang="en-US" sz="1300" b="1" dirty="0" smtClean="0">
                <a:solidFill>
                  <a:srgbClr val="002060"/>
                </a:solidFill>
              </a:rPr>
              <a:t>Project Planning</a:t>
            </a:r>
          </a:p>
        </p:txBody>
      </p:sp>
      <p:sp>
        <p:nvSpPr>
          <p:cNvPr id="18" name="TextBox 17"/>
          <p:cNvSpPr txBox="1"/>
          <p:nvPr/>
        </p:nvSpPr>
        <p:spPr>
          <a:xfrm>
            <a:off x="426720" y="1552575"/>
            <a:ext cx="8625840" cy="276999"/>
          </a:xfrm>
          <a:prstGeom prst="rect">
            <a:avLst/>
          </a:prstGeom>
          <a:noFill/>
        </p:spPr>
        <p:txBody>
          <a:bodyPr wrap="square" rtlCol="0">
            <a:spAutoFit/>
          </a:bodyPr>
          <a:lstStyle/>
          <a:p>
            <a:r>
              <a:rPr lang="en-US" sz="1200" b="1" i="1" dirty="0" smtClean="0">
                <a:solidFill>
                  <a:schemeClr val="bg2"/>
                </a:solidFill>
              </a:rPr>
              <a:t>          Oct 2011	                Nov – Dec 2011		   Jan – May 2012 	           June – Sept 2012</a:t>
            </a:r>
            <a:endParaRPr lang="en-US" sz="1200" b="1" i="1" dirty="0">
              <a:solidFill>
                <a:schemeClr val="bg2"/>
              </a:solidFill>
            </a:endParaRPr>
          </a:p>
        </p:txBody>
      </p:sp>
      <p:sp>
        <p:nvSpPr>
          <p:cNvPr id="19" name="Rounded Rectangle 18"/>
          <p:cNvSpPr/>
          <p:nvPr/>
        </p:nvSpPr>
        <p:spPr bwMode="auto">
          <a:xfrm>
            <a:off x="2613660" y="1887855"/>
            <a:ext cx="2167128" cy="502920"/>
          </a:xfrm>
          <a:prstGeom prst="roundRect">
            <a:avLst/>
          </a:prstGeom>
          <a:solidFill>
            <a:schemeClr val="bg1">
              <a:lumMod val="75000"/>
            </a:schemeClr>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t" anchorCtr="0" compatLnSpc="1">
            <a:prstTxWarp prst="textNoShape">
              <a:avLst/>
            </a:prstTxWarp>
          </a:bodyPr>
          <a:lstStyle/>
          <a:p>
            <a:pPr marL="0" marR="0" indent="0" algn="l" defTabSz="966788" rtl="0" eaLnBrk="1" fontAlgn="base" latinLnBrk="0" hangingPunct="1">
              <a:lnSpc>
                <a:spcPct val="100000"/>
              </a:lnSpc>
              <a:spcBef>
                <a:spcPct val="0"/>
              </a:spcBef>
              <a:spcAft>
                <a:spcPct val="0"/>
              </a:spcAft>
              <a:buClrTx/>
              <a:buSzTx/>
              <a:buFontTx/>
              <a:buNone/>
              <a:tabLst/>
            </a:pPr>
            <a:endParaRPr kumimoji="0" lang="en-US" sz="1900" b="0" i="0" u="none" strike="noStrike" cap="none" normalizeH="0" baseline="0" dirty="0" smtClean="0">
              <a:ln>
                <a:noFill/>
              </a:ln>
              <a:solidFill>
                <a:schemeClr val="tx1"/>
              </a:solidFill>
              <a:effectLst/>
              <a:latin typeface="Arial" charset="0"/>
            </a:endParaRPr>
          </a:p>
        </p:txBody>
      </p:sp>
      <p:sp>
        <p:nvSpPr>
          <p:cNvPr id="20" name="Rounded Rectangle 19"/>
          <p:cNvSpPr/>
          <p:nvPr/>
        </p:nvSpPr>
        <p:spPr bwMode="auto">
          <a:xfrm>
            <a:off x="4794885" y="1887855"/>
            <a:ext cx="2167128" cy="502920"/>
          </a:xfrm>
          <a:prstGeom prst="roundRect">
            <a:avLst/>
          </a:prstGeom>
          <a:solidFill>
            <a:srgbClr val="00206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t" anchorCtr="0" compatLnSpc="1">
            <a:prstTxWarp prst="textNoShape">
              <a:avLst/>
            </a:prstTxWarp>
          </a:bodyPr>
          <a:lstStyle/>
          <a:p>
            <a:pPr marL="0" marR="0" indent="0" algn="l" defTabSz="966788" rtl="0" eaLnBrk="1" fontAlgn="base" latinLnBrk="0" hangingPunct="1">
              <a:lnSpc>
                <a:spcPct val="100000"/>
              </a:lnSpc>
              <a:spcBef>
                <a:spcPct val="0"/>
              </a:spcBef>
              <a:spcAft>
                <a:spcPct val="0"/>
              </a:spcAft>
              <a:buClrTx/>
              <a:buSzTx/>
              <a:buFontTx/>
              <a:buNone/>
              <a:tabLst/>
            </a:pPr>
            <a:endParaRPr kumimoji="0" lang="en-US" sz="1900" b="0" i="0" u="none" strike="noStrike" cap="none" normalizeH="0" baseline="0" dirty="0" smtClean="0">
              <a:ln>
                <a:noFill/>
              </a:ln>
              <a:solidFill>
                <a:schemeClr val="tx1"/>
              </a:solidFill>
              <a:effectLst/>
              <a:latin typeface="Arial" charset="0"/>
            </a:endParaRPr>
          </a:p>
        </p:txBody>
      </p:sp>
      <p:sp>
        <p:nvSpPr>
          <p:cNvPr id="21" name="Rounded Rectangle 20"/>
          <p:cNvSpPr/>
          <p:nvPr/>
        </p:nvSpPr>
        <p:spPr bwMode="auto">
          <a:xfrm>
            <a:off x="6957060" y="1878330"/>
            <a:ext cx="2167128" cy="502920"/>
          </a:xfrm>
          <a:prstGeom prst="roundRect">
            <a:avLst/>
          </a:prstGeom>
          <a:solidFill>
            <a:srgbClr val="00206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t" anchorCtr="0" compatLnSpc="1">
            <a:prstTxWarp prst="textNoShape">
              <a:avLst/>
            </a:prstTxWarp>
          </a:bodyPr>
          <a:lstStyle/>
          <a:p>
            <a:pPr marL="0" marR="0" indent="0" algn="l" defTabSz="966788" rtl="0" eaLnBrk="1" fontAlgn="base" latinLnBrk="0" hangingPunct="1">
              <a:lnSpc>
                <a:spcPct val="100000"/>
              </a:lnSpc>
              <a:spcBef>
                <a:spcPct val="0"/>
              </a:spcBef>
              <a:spcAft>
                <a:spcPct val="0"/>
              </a:spcAft>
              <a:buClrTx/>
              <a:buSzTx/>
              <a:buFontTx/>
              <a:buNone/>
              <a:tabLst/>
            </a:pPr>
            <a:endParaRPr kumimoji="0" lang="en-US" sz="1900" b="0" i="0" u="none" strike="noStrike" cap="none" normalizeH="0" baseline="0" dirty="0" smtClean="0">
              <a:ln>
                <a:noFill/>
              </a:ln>
              <a:solidFill>
                <a:schemeClr val="tx1"/>
              </a:solidFill>
              <a:effectLst/>
              <a:latin typeface="Arial" charset="0"/>
            </a:endParaRPr>
          </a:p>
        </p:txBody>
      </p:sp>
      <p:sp>
        <p:nvSpPr>
          <p:cNvPr id="15" name="TextBox 14"/>
          <p:cNvSpPr txBox="1"/>
          <p:nvPr/>
        </p:nvSpPr>
        <p:spPr>
          <a:xfrm>
            <a:off x="2651760" y="2009775"/>
            <a:ext cx="2133600" cy="292388"/>
          </a:xfrm>
          <a:prstGeom prst="rect">
            <a:avLst/>
          </a:prstGeom>
          <a:noFill/>
        </p:spPr>
        <p:txBody>
          <a:bodyPr wrap="square" rtlCol="0">
            <a:spAutoFit/>
          </a:bodyPr>
          <a:lstStyle/>
          <a:p>
            <a:r>
              <a:rPr lang="en-US" sz="1300" b="1" dirty="0" smtClean="0">
                <a:solidFill>
                  <a:srgbClr val="002060"/>
                </a:solidFill>
              </a:rPr>
              <a:t>Role Profile Assessment</a:t>
            </a:r>
          </a:p>
        </p:txBody>
      </p:sp>
      <p:sp>
        <p:nvSpPr>
          <p:cNvPr id="16" name="TextBox 15"/>
          <p:cNvSpPr txBox="1"/>
          <p:nvPr/>
        </p:nvSpPr>
        <p:spPr>
          <a:xfrm>
            <a:off x="4815840" y="1872615"/>
            <a:ext cx="2133600" cy="492443"/>
          </a:xfrm>
          <a:prstGeom prst="rect">
            <a:avLst/>
          </a:prstGeom>
          <a:noFill/>
        </p:spPr>
        <p:txBody>
          <a:bodyPr wrap="square" rtlCol="0">
            <a:spAutoFit/>
          </a:bodyPr>
          <a:lstStyle/>
          <a:p>
            <a:pPr algn="ctr"/>
            <a:r>
              <a:rPr lang="en-US" sz="1300" b="1" dirty="0" smtClean="0">
                <a:solidFill>
                  <a:schemeClr val="bg1"/>
                </a:solidFill>
              </a:rPr>
              <a:t>L&amp;D Design &amp; Rollout Proof of Concept</a:t>
            </a:r>
          </a:p>
        </p:txBody>
      </p:sp>
      <p:sp>
        <p:nvSpPr>
          <p:cNvPr id="17" name="TextBox 16"/>
          <p:cNvSpPr txBox="1"/>
          <p:nvPr/>
        </p:nvSpPr>
        <p:spPr>
          <a:xfrm>
            <a:off x="6955155" y="1872615"/>
            <a:ext cx="2133600" cy="492443"/>
          </a:xfrm>
          <a:prstGeom prst="rect">
            <a:avLst/>
          </a:prstGeom>
          <a:noFill/>
        </p:spPr>
        <p:txBody>
          <a:bodyPr wrap="square" rtlCol="0">
            <a:spAutoFit/>
          </a:bodyPr>
          <a:lstStyle/>
          <a:p>
            <a:pPr algn="ctr"/>
            <a:r>
              <a:rPr lang="en-US" sz="1300" b="1" dirty="0" smtClean="0">
                <a:solidFill>
                  <a:schemeClr val="bg1"/>
                </a:solidFill>
              </a:rPr>
              <a:t>L&amp;D Design &amp; Rollout Remaining Job Families</a:t>
            </a:r>
          </a:p>
        </p:txBody>
      </p:sp>
      <p:sp>
        <p:nvSpPr>
          <p:cNvPr id="25" name="Freeform 150"/>
          <p:cNvSpPr>
            <a:spLocks/>
          </p:cNvSpPr>
          <p:nvPr/>
        </p:nvSpPr>
        <p:spPr bwMode="auto">
          <a:xfrm>
            <a:off x="1270636" y="5530850"/>
            <a:ext cx="368564" cy="482600"/>
          </a:xfrm>
          <a:custGeom>
            <a:avLst/>
            <a:gdLst/>
            <a:ahLst/>
            <a:cxnLst>
              <a:cxn ang="0">
                <a:pos x="0" y="194"/>
              </a:cxn>
              <a:cxn ang="0">
                <a:pos x="0" y="194"/>
              </a:cxn>
              <a:cxn ang="0">
                <a:pos x="0" y="188"/>
              </a:cxn>
              <a:cxn ang="0">
                <a:pos x="4" y="182"/>
              </a:cxn>
              <a:cxn ang="0">
                <a:pos x="8" y="176"/>
              </a:cxn>
              <a:cxn ang="0">
                <a:pos x="14" y="170"/>
              </a:cxn>
              <a:cxn ang="0">
                <a:pos x="14" y="170"/>
              </a:cxn>
              <a:cxn ang="0">
                <a:pos x="24" y="166"/>
              </a:cxn>
              <a:cxn ang="0">
                <a:pos x="30" y="164"/>
              </a:cxn>
              <a:cxn ang="0">
                <a:pos x="30" y="164"/>
              </a:cxn>
              <a:cxn ang="0">
                <a:pos x="36" y="168"/>
              </a:cxn>
              <a:cxn ang="0">
                <a:pos x="38" y="174"/>
              </a:cxn>
              <a:cxn ang="0">
                <a:pos x="38" y="174"/>
              </a:cxn>
              <a:cxn ang="0">
                <a:pos x="48" y="202"/>
              </a:cxn>
              <a:cxn ang="0">
                <a:pos x="48" y="202"/>
              </a:cxn>
              <a:cxn ang="0">
                <a:pos x="52" y="206"/>
              </a:cxn>
              <a:cxn ang="0">
                <a:pos x="54" y="208"/>
              </a:cxn>
              <a:cxn ang="0">
                <a:pos x="54" y="208"/>
              </a:cxn>
              <a:cxn ang="0">
                <a:pos x="56" y="208"/>
              </a:cxn>
              <a:cxn ang="0">
                <a:pos x="58" y="204"/>
              </a:cxn>
              <a:cxn ang="0">
                <a:pos x="58" y="204"/>
              </a:cxn>
              <a:cxn ang="0">
                <a:pos x="80" y="162"/>
              </a:cxn>
              <a:cxn ang="0">
                <a:pos x="100" y="124"/>
              </a:cxn>
              <a:cxn ang="0">
                <a:pos x="118" y="92"/>
              </a:cxn>
              <a:cxn ang="0">
                <a:pos x="136" y="64"/>
              </a:cxn>
              <a:cxn ang="0">
                <a:pos x="136" y="64"/>
              </a:cxn>
              <a:cxn ang="0">
                <a:pos x="156" y="34"/>
              </a:cxn>
              <a:cxn ang="0">
                <a:pos x="168" y="20"/>
              </a:cxn>
              <a:cxn ang="0">
                <a:pos x="168" y="20"/>
              </a:cxn>
              <a:cxn ang="0">
                <a:pos x="178" y="12"/>
              </a:cxn>
              <a:cxn ang="0">
                <a:pos x="190" y="6"/>
              </a:cxn>
              <a:cxn ang="0">
                <a:pos x="202" y="2"/>
              </a:cxn>
              <a:cxn ang="0">
                <a:pos x="216" y="0"/>
              </a:cxn>
              <a:cxn ang="0">
                <a:pos x="216" y="8"/>
              </a:cxn>
              <a:cxn ang="0">
                <a:pos x="216" y="8"/>
              </a:cxn>
              <a:cxn ang="0">
                <a:pos x="204" y="24"/>
              </a:cxn>
              <a:cxn ang="0">
                <a:pos x="188" y="50"/>
              </a:cxn>
              <a:cxn ang="0">
                <a:pos x="142" y="122"/>
              </a:cxn>
              <a:cxn ang="0">
                <a:pos x="142" y="122"/>
              </a:cxn>
              <a:cxn ang="0">
                <a:pos x="98" y="202"/>
              </a:cxn>
              <a:cxn ang="0">
                <a:pos x="68" y="262"/>
              </a:cxn>
              <a:cxn ang="0">
                <a:pos x="68" y="262"/>
              </a:cxn>
              <a:cxn ang="0">
                <a:pos x="64" y="274"/>
              </a:cxn>
              <a:cxn ang="0">
                <a:pos x="60" y="276"/>
              </a:cxn>
              <a:cxn ang="0">
                <a:pos x="56" y="278"/>
              </a:cxn>
              <a:cxn ang="0">
                <a:pos x="56" y="278"/>
              </a:cxn>
              <a:cxn ang="0">
                <a:pos x="50" y="282"/>
              </a:cxn>
              <a:cxn ang="0">
                <a:pos x="40" y="282"/>
              </a:cxn>
              <a:cxn ang="0">
                <a:pos x="40" y="282"/>
              </a:cxn>
              <a:cxn ang="0">
                <a:pos x="32" y="282"/>
              </a:cxn>
              <a:cxn ang="0">
                <a:pos x="28" y="278"/>
              </a:cxn>
              <a:cxn ang="0">
                <a:pos x="28" y="278"/>
              </a:cxn>
              <a:cxn ang="0">
                <a:pos x="24" y="274"/>
              </a:cxn>
              <a:cxn ang="0">
                <a:pos x="20" y="266"/>
              </a:cxn>
              <a:cxn ang="0">
                <a:pos x="20" y="266"/>
              </a:cxn>
              <a:cxn ang="0">
                <a:pos x="8" y="234"/>
              </a:cxn>
              <a:cxn ang="0">
                <a:pos x="2" y="206"/>
              </a:cxn>
              <a:cxn ang="0">
                <a:pos x="2" y="206"/>
              </a:cxn>
              <a:cxn ang="0">
                <a:pos x="0" y="194"/>
              </a:cxn>
              <a:cxn ang="0">
                <a:pos x="0" y="194"/>
              </a:cxn>
            </a:cxnLst>
            <a:rect l="0" t="0" r="r" b="b"/>
            <a:pathLst>
              <a:path w="216" h="282">
                <a:moveTo>
                  <a:pt x="0" y="194"/>
                </a:moveTo>
                <a:lnTo>
                  <a:pt x="0" y="194"/>
                </a:lnTo>
                <a:lnTo>
                  <a:pt x="0" y="188"/>
                </a:lnTo>
                <a:lnTo>
                  <a:pt x="4" y="182"/>
                </a:lnTo>
                <a:lnTo>
                  <a:pt x="8" y="176"/>
                </a:lnTo>
                <a:lnTo>
                  <a:pt x="14" y="170"/>
                </a:lnTo>
                <a:lnTo>
                  <a:pt x="14" y="170"/>
                </a:lnTo>
                <a:lnTo>
                  <a:pt x="24" y="166"/>
                </a:lnTo>
                <a:lnTo>
                  <a:pt x="30" y="164"/>
                </a:lnTo>
                <a:lnTo>
                  <a:pt x="30" y="164"/>
                </a:lnTo>
                <a:lnTo>
                  <a:pt x="36" y="168"/>
                </a:lnTo>
                <a:lnTo>
                  <a:pt x="38" y="174"/>
                </a:lnTo>
                <a:lnTo>
                  <a:pt x="38" y="174"/>
                </a:lnTo>
                <a:lnTo>
                  <a:pt x="48" y="202"/>
                </a:lnTo>
                <a:lnTo>
                  <a:pt x="48" y="202"/>
                </a:lnTo>
                <a:lnTo>
                  <a:pt x="52" y="206"/>
                </a:lnTo>
                <a:lnTo>
                  <a:pt x="54" y="208"/>
                </a:lnTo>
                <a:lnTo>
                  <a:pt x="54" y="208"/>
                </a:lnTo>
                <a:lnTo>
                  <a:pt x="56" y="208"/>
                </a:lnTo>
                <a:lnTo>
                  <a:pt x="58" y="204"/>
                </a:lnTo>
                <a:lnTo>
                  <a:pt x="58" y="204"/>
                </a:lnTo>
                <a:lnTo>
                  <a:pt x="80" y="162"/>
                </a:lnTo>
                <a:lnTo>
                  <a:pt x="100" y="124"/>
                </a:lnTo>
                <a:lnTo>
                  <a:pt x="118" y="92"/>
                </a:lnTo>
                <a:lnTo>
                  <a:pt x="136" y="64"/>
                </a:lnTo>
                <a:lnTo>
                  <a:pt x="136" y="64"/>
                </a:lnTo>
                <a:lnTo>
                  <a:pt x="156" y="34"/>
                </a:lnTo>
                <a:lnTo>
                  <a:pt x="168" y="20"/>
                </a:lnTo>
                <a:lnTo>
                  <a:pt x="168" y="20"/>
                </a:lnTo>
                <a:lnTo>
                  <a:pt x="178" y="12"/>
                </a:lnTo>
                <a:lnTo>
                  <a:pt x="190" y="6"/>
                </a:lnTo>
                <a:lnTo>
                  <a:pt x="202" y="2"/>
                </a:lnTo>
                <a:lnTo>
                  <a:pt x="216" y="0"/>
                </a:lnTo>
                <a:lnTo>
                  <a:pt x="216" y="8"/>
                </a:lnTo>
                <a:lnTo>
                  <a:pt x="216" y="8"/>
                </a:lnTo>
                <a:lnTo>
                  <a:pt x="204" y="24"/>
                </a:lnTo>
                <a:lnTo>
                  <a:pt x="188" y="50"/>
                </a:lnTo>
                <a:lnTo>
                  <a:pt x="142" y="122"/>
                </a:lnTo>
                <a:lnTo>
                  <a:pt x="142" y="122"/>
                </a:lnTo>
                <a:lnTo>
                  <a:pt x="98" y="202"/>
                </a:lnTo>
                <a:lnTo>
                  <a:pt x="68" y="262"/>
                </a:lnTo>
                <a:lnTo>
                  <a:pt x="68" y="262"/>
                </a:lnTo>
                <a:lnTo>
                  <a:pt x="64" y="274"/>
                </a:lnTo>
                <a:lnTo>
                  <a:pt x="60" y="276"/>
                </a:lnTo>
                <a:lnTo>
                  <a:pt x="56" y="278"/>
                </a:lnTo>
                <a:lnTo>
                  <a:pt x="56" y="278"/>
                </a:lnTo>
                <a:lnTo>
                  <a:pt x="50" y="282"/>
                </a:lnTo>
                <a:lnTo>
                  <a:pt x="40" y="282"/>
                </a:lnTo>
                <a:lnTo>
                  <a:pt x="40" y="282"/>
                </a:lnTo>
                <a:lnTo>
                  <a:pt x="32" y="282"/>
                </a:lnTo>
                <a:lnTo>
                  <a:pt x="28" y="278"/>
                </a:lnTo>
                <a:lnTo>
                  <a:pt x="28" y="278"/>
                </a:lnTo>
                <a:lnTo>
                  <a:pt x="24" y="274"/>
                </a:lnTo>
                <a:lnTo>
                  <a:pt x="20" y="266"/>
                </a:lnTo>
                <a:lnTo>
                  <a:pt x="20" y="266"/>
                </a:lnTo>
                <a:lnTo>
                  <a:pt x="8" y="234"/>
                </a:lnTo>
                <a:lnTo>
                  <a:pt x="2" y="206"/>
                </a:lnTo>
                <a:lnTo>
                  <a:pt x="2" y="206"/>
                </a:lnTo>
                <a:lnTo>
                  <a:pt x="0" y="194"/>
                </a:lnTo>
                <a:lnTo>
                  <a:pt x="0" y="194"/>
                </a:lnTo>
                <a:close/>
              </a:path>
            </a:pathLst>
          </a:custGeom>
          <a:solidFill>
            <a:srgbClr val="FF0000"/>
          </a:solidFill>
          <a:ln>
            <a:noFill/>
          </a:ln>
          <a:effectLst/>
        </p:spPr>
        <p:txBody>
          <a:bodyPr lIns="105682" tIns="52842" rIns="105682" bIns="52842" anchor="ctr"/>
          <a:lstStyle/>
          <a:p>
            <a:pPr algn="ctr">
              <a:defRPr/>
            </a:pPr>
            <a:endParaRPr lang="en-US" kern="0" dirty="0">
              <a:solidFill>
                <a:srgbClr val="FFFFFF"/>
              </a:solidFill>
              <a:latin typeface="Calibri"/>
              <a:ea typeface="ＭＳ Ｐゴシック" pitchFamily="-107" charset="-128"/>
            </a:endParaRPr>
          </a:p>
        </p:txBody>
      </p:sp>
      <p:sp>
        <p:nvSpPr>
          <p:cNvPr id="26" name="Freeform 150"/>
          <p:cNvSpPr>
            <a:spLocks/>
          </p:cNvSpPr>
          <p:nvPr/>
        </p:nvSpPr>
        <p:spPr bwMode="auto">
          <a:xfrm>
            <a:off x="3604261" y="5530850"/>
            <a:ext cx="368564" cy="482600"/>
          </a:xfrm>
          <a:custGeom>
            <a:avLst/>
            <a:gdLst/>
            <a:ahLst/>
            <a:cxnLst>
              <a:cxn ang="0">
                <a:pos x="0" y="194"/>
              </a:cxn>
              <a:cxn ang="0">
                <a:pos x="0" y="194"/>
              </a:cxn>
              <a:cxn ang="0">
                <a:pos x="0" y="188"/>
              </a:cxn>
              <a:cxn ang="0">
                <a:pos x="4" y="182"/>
              </a:cxn>
              <a:cxn ang="0">
                <a:pos x="8" y="176"/>
              </a:cxn>
              <a:cxn ang="0">
                <a:pos x="14" y="170"/>
              </a:cxn>
              <a:cxn ang="0">
                <a:pos x="14" y="170"/>
              </a:cxn>
              <a:cxn ang="0">
                <a:pos x="24" y="166"/>
              </a:cxn>
              <a:cxn ang="0">
                <a:pos x="30" y="164"/>
              </a:cxn>
              <a:cxn ang="0">
                <a:pos x="30" y="164"/>
              </a:cxn>
              <a:cxn ang="0">
                <a:pos x="36" y="168"/>
              </a:cxn>
              <a:cxn ang="0">
                <a:pos x="38" y="174"/>
              </a:cxn>
              <a:cxn ang="0">
                <a:pos x="38" y="174"/>
              </a:cxn>
              <a:cxn ang="0">
                <a:pos x="48" y="202"/>
              </a:cxn>
              <a:cxn ang="0">
                <a:pos x="48" y="202"/>
              </a:cxn>
              <a:cxn ang="0">
                <a:pos x="52" y="206"/>
              </a:cxn>
              <a:cxn ang="0">
                <a:pos x="54" y="208"/>
              </a:cxn>
              <a:cxn ang="0">
                <a:pos x="54" y="208"/>
              </a:cxn>
              <a:cxn ang="0">
                <a:pos x="56" y="208"/>
              </a:cxn>
              <a:cxn ang="0">
                <a:pos x="58" y="204"/>
              </a:cxn>
              <a:cxn ang="0">
                <a:pos x="58" y="204"/>
              </a:cxn>
              <a:cxn ang="0">
                <a:pos x="80" y="162"/>
              </a:cxn>
              <a:cxn ang="0">
                <a:pos x="100" y="124"/>
              </a:cxn>
              <a:cxn ang="0">
                <a:pos x="118" y="92"/>
              </a:cxn>
              <a:cxn ang="0">
                <a:pos x="136" y="64"/>
              </a:cxn>
              <a:cxn ang="0">
                <a:pos x="136" y="64"/>
              </a:cxn>
              <a:cxn ang="0">
                <a:pos x="156" y="34"/>
              </a:cxn>
              <a:cxn ang="0">
                <a:pos x="168" y="20"/>
              </a:cxn>
              <a:cxn ang="0">
                <a:pos x="168" y="20"/>
              </a:cxn>
              <a:cxn ang="0">
                <a:pos x="178" y="12"/>
              </a:cxn>
              <a:cxn ang="0">
                <a:pos x="190" y="6"/>
              </a:cxn>
              <a:cxn ang="0">
                <a:pos x="202" y="2"/>
              </a:cxn>
              <a:cxn ang="0">
                <a:pos x="216" y="0"/>
              </a:cxn>
              <a:cxn ang="0">
                <a:pos x="216" y="8"/>
              </a:cxn>
              <a:cxn ang="0">
                <a:pos x="216" y="8"/>
              </a:cxn>
              <a:cxn ang="0">
                <a:pos x="204" y="24"/>
              </a:cxn>
              <a:cxn ang="0">
                <a:pos x="188" y="50"/>
              </a:cxn>
              <a:cxn ang="0">
                <a:pos x="142" y="122"/>
              </a:cxn>
              <a:cxn ang="0">
                <a:pos x="142" y="122"/>
              </a:cxn>
              <a:cxn ang="0">
                <a:pos x="98" y="202"/>
              </a:cxn>
              <a:cxn ang="0">
                <a:pos x="68" y="262"/>
              </a:cxn>
              <a:cxn ang="0">
                <a:pos x="68" y="262"/>
              </a:cxn>
              <a:cxn ang="0">
                <a:pos x="64" y="274"/>
              </a:cxn>
              <a:cxn ang="0">
                <a:pos x="60" y="276"/>
              </a:cxn>
              <a:cxn ang="0">
                <a:pos x="56" y="278"/>
              </a:cxn>
              <a:cxn ang="0">
                <a:pos x="56" y="278"/>
              </a:cxn>
              <a:cxn ang="0">
                <a:pos x="50" y="282"/>
              </a:cxn>
              <a:cxn ang="0">
                <a:pos x="40" y="282"/>
              </a:cxn>
              <a:cxn ang="0">
                <a:pos x="40" y="282"/>
              </a:cxn>
              <a:cxn ang="0">
                <a:pos x="32" y="282"/>
              </a:cxn>
              <a:cxn ang="0">
                <a:pos x="28" y="278"/>
              </a:cxn>
              <a:cxn ang="0">
                <a:pos x="28" y="278"/>
              </a:cxn>
              <a:cxn ang="0">
                <a:pos x="24" y="274"/>
              </a:cxn>
              <a:cxn ang="0">
                <a:pos x="20" y="266"/>
              </a:cxn>
              <a:cxn ang="0">
                <a:pos x="20" y="266"/>
              </a:cxn>
              <a:cxn ang="0">
                <a:pos x="8" y="234"/>
              </a:cxn>
              <a:cxn ang="0">
                <a:pos x="2" y="206"/>
              </a:cxn>
              <a:cxn ang="0">
                <a:pos x="2" y="206"/>
              </a:cxn>
              <a:cxn ang="0">
                <a:pos x="0" y="194"/>
              </a:cxn>
              <a:cxn ang="0">
                <a:pos x="0" y="194"/>
              </a:cxn>
            </a:cxnLst>
            <a:rect l="0" t="0" r="r" b="b"/>
            <a:pathLst>
              <a:path w="216" h="282">
                <a:moveTo>
                  <a:pt x="0" y="194"/>
                </a:moveTo>
                <a:lnTo>
                  <a:pt x="0" y="194"/>
                </a:lnTo>
                <a:lnTo>
                  <a:pt x="0" y="188"/>
                </a:lnTo>
                <a:lnTo>
                  <a:pt x="4" y="182"/>
                </a:lnTo>
                <a:lnTo>
                  <a:pt x="8" y="176"/>
                </a:lnTo>
                <a:lnTo>
                  <a:pt x="14" y="170"/>
                </a:lnTo>
                <a:lnTo>
                  <a:pt x="14" y="170"/>
                </a:lnTo>
                <a:lnTo>
                  <a:pt x="24" y="166"/>
                </a:lnTo>
                <a:lnTo>
                  <a:pt x="30" y="164"/>
                </a:lnTo>
                <a:lnTo>
                  <a:pt x="30" y="164"/>
                </a:lnTo>
                <a:lnTo>
                  <a:pt x="36" y="168"/>
                </a:lnTo>
                <a:lnTo>
                  <a:pt x="38" y="174"/>
                </a:lnTo>
                <a:lnTo>
                  <a:pt x="38" y="174"/>
                </a:lnTo>
                <a:lnTo>
                  <a:pt x="48" y="202"/>
                </a:lnTo>
                <a:lnTo>
                  <a:pt x="48" y="202"/>
                </a:lnTo>
                <a:lnTo>
                  <a:pt x="52" y="206"/>
                </a:lnTo>
                <a:lnTo>
                  <a:pt x="54" y="208"/>
                </a:lnTo>
                <a:lnTo>
                  <a:pt x="54" y="208"/>
                </a:lnTo>
                <a:lnTo>
                  <a:pt x="56" y="208"/>
                </a:lnTo>
                <a:lnTo>
                  <a:pt x="58" y="204"/>
                </a:lnTo>
                <a:lnTo>
                  <a:pt x="58" y="204"/>
                </a:lnTo>
                <a:lnTo>
                  <a:pt x="80" y="162"/>
                </a:lnTo>
                <a:lnTo>
                  <a:pt x="100" y="124"/>
                </a:lnTo>
                <a:lnTo>
                  <a:pt x="118" y="92"/>
                </a:lnTo>
                <a:lnTo>
                  <a:pt x="136" y="64"/>
                </a:lnTo>
                <a:lnTo>
                  <a:pt x="136" y="64"/>
                </a:lnTo>
                <a:lnTo>
                  <a:pt x="156" y="34"/>
                </a:lnTo>
                <a:lnTo>
                  <a:pt x="168" y="20"/>
                </a:lnTo>
                <a:lnTo>
                  <a:pt x="168" y="20"/>
                </a:lnTo>
                <a:lnTo>
                  <a:pt x="178" y="12"/>
                </a:lnTo>
                <a:lnTo>
                  <a:pt x="190" y="6"/>
                </a:lnTo>
                <a:lnTo>
                  <a:pt x="202" y="2"/>
                </a:lnTo>
                <a:lnTo>
                  <a:pt x="216" y="0"/>
                </a:lnTo>
                <a:lnTo>
                  <a:pt x="216" y="8"/>
                </a:lnTo>
                <a:lnTo>
                  <a:pt x="216" y="8"/>
                </a:lnTo>
                <a:lnTo>
                  <a:pt x="204" y="24"/>
                </a:lnTo>
                <a:lnTo>
                  <a:pt x="188" y="50"/>
                </a:lnTo>
                <a:lnTo>
                  <a:pt x="142" y="122"/>
                </a:lnTo>
                <a:lnTo>
                  <a:pt x="142" y="122"/>
                </a:lnTo>
                <a:lnTo>
                  <a:pt x="98" y="202"/>
                </a:lnTo>
                <a:lnTo>
                  <a:pt x="68" y="262"/>
                </a:lnTo>
                <a:lnTo>
                  <a:pt x="68" y="262"/>
                </a:lnTo>
                <a:lnTo>
                  <a:pt x="64" y="274"/>
                </a:lnTo>
                <a:lnTo>
                  <a:pt x="60" y="276"/>
                </a:lnTo>
                <a:lnTo>
                  <a:pt x="56" y="278"/>
                </a:lnTo>
                <a:lnTo>
                  <a:pt x="56" y="278"/>
                </a:lnTo>
                <a:lnTo>
                  <a:pt x="50" y="282"/>
                </a:lnTo>
                <a:lnTo>
                  <a:pt x="40" y="282"/>
                </a:lnTo>
                <a:lnTo>
                  <a:pt x="40" y="282"/>
                </a:lnTo>
                <a:lnTo>
                  <a:pt x="32" y="282"/>
                </a:lnTo>
                <a:lnTo>
                  <a:pt x="28" y="278"/>
                </a:lnTo>
                <a:lnTo>
                  <a:pt x="28" y="278"/>
                </a:lnTo>
                <a:lnTo>
                  <a:pt x="24" y="274"/>
                </a:lnTo>
                <a:lnTo>
                  <a:pt x="20" y="266"/>
                </a:lnTo>
                <a:lnTo>
                  <a:pt x="20" y="266"/>
                </a:lnTo>
                <a:lnTo>
                  <a:pt x="8" y="234"/>
                </a:lnTo>
                <a:lnTo>
                  <a:pt x="2" y="206"/>
                </a:lnTo>
                <a:lnTo>
                  <a:pt x="2" y="206"/>
                </a:lnTo>
                <a:lnTo>
                  <a:pt x="0" y="194"/>
                </a:lnTo>
                <a:lnTo>
                  <a:pt x="0" y="194"/>
                </a:lnTo>
                <a:close/>
              </a:path>
            </a:pathLst>
          </a:custGeom>
          <a:solidFill>
            <a:srgbClr val="FF0000"/>
          </a:solidFill>
          <a:ln>
            <a:noFill/>
          </a:ln>
          <a:effectLst/>
        </p:spPr>
        <p:txBody>
          <a:bodyPr lIns="105682" tIns="52842" rIns="105682" bIns="52842" anchor="ctr"/>
          <a:lstStyle/>
          <a:p>
            <a:pPr algn="ctr">
              <a:defRPr/>
            </a:pPr>
            <a:endParaRPr lang="en-US" kern="0" dirty="0">
              <a:solidFill>
                <a:srgbClr val="FFFFFF"/>
              </a:solidFill>
              <a:latin typeface="Calibri"/>
              <a:ea typeface="ＭＳ Ｐゴシック" pitchFamily="-107"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Assessment Overview</a:t>
            </a:r>
            <a:endParaRPr lang="en-US" b="1" dirty="0"/>
          </a:p>
        </p:txBody>
      </p:sp>
      <p:sp>
        <p:nvSpPr>
          <p:cNvPr id="3" name="Content Placeholder 2"/>
          <p:cNvSpPr>
            <a:spLocks noGrp="1"/>
          </p:cNvSpPr>
          <p:nvPr>
            <p:ph idx="1"/>
          </p:nvPr>
        </p:nvSpPr>
        <p:spPr/>
        <p:txBody>
          <a:bodyPr>
            <a:noAutofit/>
          </a:bodyPr>
          <a:lstStyle/>
          <a:p>
            <a:pPr marL="0" lvl="1" indent="0">
              <a:buClr>
                <a:schemeClr val="bg2"/>
              </a:buClr>
              <a:buSzTx/>
              <a:buNone/>
            </a:pPr>
            <a:r>
              <a:rPr lang="en-US" sz="1600" dirty="0" smtClean="0"/>
              <a:t>As part of the Clinical Informatics Workforce Development Project, an online assessment was conducted to determine the organizational strengths and gaps in competencies and technical skills for individuals occupying key clinical informatics roles. </a:t>
            </a:r>
          </a:p>
          <a:p>
            <a:pPr marL="0" lvl="1" indent="0">
              <a:buClr>
                <a:schemeClr val="bg2"/>
              </a:buClr>
              <a:buSzTx/>
              <a:buNone/>
            </a:pPr>
            <a:endParaRPr lang="en-US" sz="1600" dirty="0" smtClean="0"/>
          </a:p>
          <a:p>
            <a:pPr marL="0" lvl="1" indent="0">
              <a:buClr>
                <a:schemeClr val="bg2"/>
              </a:buClr>
              <a:buSzTx/>
              <a:buNone/>
            </a:pPr>
            <a:r>
              <a:rPr lang="en-US" sz="1600" dirty="0" smtClean="0"/>
              <a:t>The output of the assessment will be used to create a targeted Clinical Informatics Workforce Development Strategy that leverages the identified strengths and closes the gaps.</a:t>
            </a:r>
          </a:p>
          <a:p>
            <a:pPr marL="0" lvl="1" indent="0">
              <a:buClr>
                <a:schemeClr val="bg2"/>
              </a:buClr>
              <a:buSzTx/>
              <a:buNone/>
            </a:pPr>
            <a:endParaRPr lang="en-US" sz="1600" dirty="0" smtClean="0"/>
          </a:p>
          <a:p>
            <a:pPr marL="457200" indent="-457200">
              <a:buNone/>
            </a:pPr>
            <a:r>
              <a:rPr lang="en-US" b="1" dirty="0" smtClean="0">
                <a:solidFill>
                  <a:srgbClr val="0070C0"/>
                </a:solidFill>
              </a:rPr>
              <a:t>Assessment Scope</a:t>
            </a:r>
            <a:endParaRPr lang="en-US" dirty="0" smtClean="0"/>
          </a:p>
          <a:p>
            <a:pPr marL="457200" indent="-457200"/>
            <a:r>
              <a:rPr lang="en-US" dirty="0" smtClean="0"/>
              <a:t>Assessments were created for the following roles:</a:t>
            </a:r>
          </a:p>
          <a:p>
            <a:pPr marL="877849" lvl="1" indent="-457200">
              <a:buNone/>
            </a:pPr>
            <a:endParaRPr lang="en-US" b="1" dirty="0" smtClean="0"/>
          </a:p>
        </p:txBody>
      </p:sp>
      <p:sp>
        <p:nvSpPr>
          <p:cNvPr id="4" name="Slide Number Placeholder 3"/>
          <p:cNvSpPr>
            <a:spLocks noGrp="1"/>
          </p:cNvSpPr>
          <p:nvPr>
            <p:ph type="sldNum" sz="quarter" idx="10"/>
          </p:nvPr>
        </p:nvSpPr>
        <p:spPr/>
        <p:txBody>
          <a:bodyPr/>
          <a:lstStyle/>
          <a:p>
            <a:fld id="{E9F1D354-F1C1-48FC-BB7C-11F7C19C56ED}" type="slidenum">
              <a:rPr lang="en-US" smtClean="0"/>
              <a:pPr/>
              <a:t>3</a:t>
            </a:fld>
            <a:endParaRPr lang="en-US" dirty="0"/>
          </a:p>
        </p:txBody>
      </p:sp>
      <p:graphicFrame>
        <p:nvGraphicFramePr>
          <p:cNvPr id="5" name="Table 4"/>
          <p:cNvGraphicFramePr>
            <a:graphicFrameLocks noGrp="1"/>
          </p:cNvGraphicFramePr>
          <p:nvPr/>
        </p:nvGraphicFramePr>
        <p:xfrm>
          <a:off x="1087582" y="3823854"/>
          <a:ext cx="7710054" cy="1605280"/>
        </p:xfrm>
        <a:graphic>
          <a:graphicData uri="http://schemas.openxmlformats.org/drawingml/2006/table">
            <a:tbl>
              <a:tblPr firstRow="1" bandRow="1">
                <a:tableStyleId>{5C22544A-7EE6-4342-B048-85BDC9FD1C3A}</a:tableStyleId>
              </a:tblPr>
              <a:tblGrid>
                <a:gridCol w="2570018"/>
                <a:gridCol w="2570018"/>
                <a:gridCol w="2570018"/>
              </a:tblGrid>
              <a:tr h="370840">
                <a:tc>
                  <a:txBody>
                    <a:bodyPr/>
                    <a:lstStyle/>
                    <a:p>
                      <a:pPr algn="ctr"/>
                      <a:r>
                        <a:rPr lang="en-US" sz="1400" b="1" dirty="0" smtClean="0">
                          <a:solidFill>
                            <a:schemeClr val="bg1"/>
                          </a:solidFill>
                        </a:rPr>
                        <a:t>Strategic Leadership</a:t>
                      </a:r>
                      <a:endParaRPr lang="en-US" sz="1400" b="1" dirty="0">
                        <a:solidFill>
                          <a:schemeClr val="bg1"/>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en-US" sz="1400" b="1" dirty="0" smtClean="0">
                          <a:solidFill>
                            <a:schemeClr val="bg1"/>
                          </a:solidFill>
                        </a:rPr>
                        <a:t>Clinical Systems Trainer</a:t>
                      </a:r>
                      <a:endParaRPr lang="en-US" sz="1400" b="1" dirty="0">
                        <a:solidFill>
                          <a:schemeClr val="bg1"/>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en-US" sz="1400" b="1" dirty="0" smtClean="0">
                          <a:solidFill>
                            <a:schemeClr val="bg1"/>
                          </a:solidFill>
                        </a:rPr>
                        <a:t>Clinical Workflow Analyst</a:t>
                      </a:r>
                      <a:endParaRPr lang="en-US" sz="1400" b="1" dirty="0">
                        <a:solidFill>
                          <a:schemeClr val="bg1"/>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2"/>
                    </a:solidFill>
                  </a:tcPr>
                </a:tc>
              </a:tr>
              <a:tr h="370840">
                <a:tc>
                  <a:txBody>
                    <a:bodyPr/>
                    <a:lstStyle/>
                    <a:p>
                      <a:pPr>
                        <a:lnSpc>
                          <a:spcPts val="1800"/>
                        </a:lnSpc>
                      </a:pPr>
                      <a:r>
                        <a:rPr lang="en-US" sz="1400" b="0" dirty="0" smtClean="0">
                          <a:solidFill>
                            <a:schemeClr val="tx1"/>
                          </a:solidFill>
                        </a:rPr>
                        <a:t>Deputy CMIO (MTF)</a:t>
                      </a:r>
                    </a:p>
                    <a:p>
                      <a:pPr>
                        <a:lnSpc>
                          <a:spcPts val="1800"/>
                        </a:lnSpc>
                      </a:pPr>
                      <a:r>
                        <a:rPr lang="en-US" sz="1400" b="0" dirty="0" smtClean="0">
                          <a:solidFill>
                            <a:schemeClr val="tx1"/>
                          </a:solidFill>
                        </a:rPr>
                        <a:t>CMIO</a:t>
                      </a:r>
                      <a:r>
                        <a:rPr lang="en-US" sz="1400" b="0" baseline="0" dirty="0" smtClean="0">
                          <a:solidFill>
                            <a:schemeClr val="tx1"/>
                          </a:solidFill>
                        </a:rPr>
                        <a:t> (MTF)</a:t>
                      </a:r>
                    </a:p>
                    <a:p>
                      <a:pPr>
                        <a:lnSpc>
                          <a:spcPts val="1800"/>
                        </a:lnSpc>
                      </a:pPr>
                      <a:r>
                        <a:rPr lang="en-US" sz="1400" b="0" baseline="0" dirty="0" smtClean="0">
                          <a:solidFill>
                            <a:schemeClr val="tx1"/>
                          </a:solidFill>
                        </a:rPr>
                        <a:t>Deputy CMIO (RMC)</a:t>
                      </a:r>
                    </a:p>
                    <a:p>
                      <a:pPr>
                        <a:lnSpc>
                          <a:spcPts val="1800"/>
                        </a:lnSpc>
                      </a:pPr>
                      <a:r>
                        <a:rPr lang="en-US" sz="1400" b="0" baseline="0" dirty="0" smtClean="0">
                          <a:solidFill>
                            <a:schemeClr val="tx1"/>
                          </a:solidFill>
                        </a:rPr>
                        <a:t>CMIO (RMC)</a:t>
                      </a:r>
                      <a:endParaRPr lang="en-US" sz="1400" b="0" dirty="0">
                        <a:solidFill>
                          <a:schemeClr val="tx1"/>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800"/>
                        </a:lnSpc>
                      </a:pPr>
                      <a:r>
                        <a:rPr lang="en-US" sz="1400" b="0" dirty="0" smtClean="0">
                          <a:solidFill>
                            <a:schemeClr val="tx1"/>
                          </a:solidFill>
                        </a:rPr>
                        <a:t>CST 1 (MTF)</a:t>
                      </a:r>
                    </a:p>
                    <a:p>
                      <a:pPr>
                        <a:lnSpc>
                          <a:spcPts val="1800"/>
                        </a:lnSpc>
                      </a:pPr>
                      <a:r>
                        <a:rPr lang="en-US" sz="1400" b="0" dirty="0" smtClean="0">
                          <a:solidFill>
                            <a:schemeClr val="tx1"/>
                          </a:solidFill>
                        </a:rPr>
                        <a:t>CST</a:t>
                      </a:r>
                      <a:r>
                        <a:rPr lang="en-US" sz="1400" b="0" baseline="0" dirty="0" smtClean="0">
                          <a:solidFill>
                            <a:schemeClr val="tx1"/>
                          </a:solidFill>
                        </a:rPr>
                        <a:t> 2 (MTF)</a:t>
                      </a:r>
                    </a:p>
                    <a:p>
                      <a:pPr>
                        <a:lnSpc>
                          <a:spcPts val="1800"/>
                        </a:lnSpc>
                      </a:pPr>
                      <a:r>
                        <a:rPr lang="en-US" sz="1400" b="0" baseline="0" dirty="0" smtClean="0">
                          <a:solidFill>
                            <a:schemeClr val="tx1"/>
                          </a:solidFill>
                        </a:rPr>
                        <a:t>CST Supervisor (MTF)</a:t>
                      </a:r>
                    </a:p>
                    <a:p>
                      <a:pPr>
                        <a:lnSpc>
                          <a:spcPts val="1800"/>
                        </a:lnSpc>
                      </a:pPr>
                      <a:r>
                        <a:rPr lang="en-US" sz="1400" b="0" baseline="0" dirty="0" smtClean="0">
                          <a:solidFill>
                            <a:schemeClr val="tx1"/>
                          </a:solidFill>
                        </a:rPr>
                        <a:t>CST 2 (RMC)</a:t>
                      </a:r>
                    </a:p>
                    <a:p>
                      <a:pPr>
                        <a:lnSpc>
                          <a:spcPts val="1800"/>
                        </a:lnSpc>
                      </a:pPr>
                      <a:r>
                        <a:rPr lang="en-US" sz="1400" b="0" baseline="0" dirty="0" smtClean="0">
                          <a:solidFill>
                            <a:schemeClr val="tx1"/>
                          </a:solidFill>
                        </a:rPr>
                        <a:t>CST Supervisor (RMC)</a:t>
                      </a:r>
                      <a:endParaRPr lang="en-US" sz="1400" b="0" dirty="0">
                        <a:solidFill>
                          <a:schemeClr val="tx1"/>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800"/>
                        </a:lnSpc>
                      </a:pPr>
                      <a:r>
                        <a:rPr lang="en-US" sz="1400" b="0" baseline="0" dirty="0" smtClean="0">
                          <a:solidFill>
                            <a:schemeClr val="tx1"/>
                          </a:solidFill>
                        </a:rPr>
                        <a:t>CWA 2 (MTF)</a:t>
                      </a:r>
                    </a:p>
                    <a:p>
                      <a:pPr>
                        <a:lnSpc>
                          <a:spcPts val="1800"/>
                        </a:lnSpc>
                      </a:pPr>
                      <a:r>
                        <a:rPr lang="en-US" sz="1400" b="0" baseline="0" dirty="0" smtClean="0">
                          <a:solidFill>
                            <a:schemeClr val="tx1"/>
                          </a:solidFill>
                        </a:rPr>
                        <a:t>CWA Supervisor (MTF)</a:t>
                      </a:r>
                    </a:p>
                    <a:p>
                      <a:pPr>
                        <a:lnSpc>
                          <a:spcPts val="1800"/>
                        </a:lnSpc>
                      </a:pPr>
                      <a:r>
                        <a:rPr lang="en-US" sz="1400" b="0" baseline="0" dirty="0" smtClean="0">
                          <a:solidFill>
                            <a:schemeClr val="tx1"/>
                          </a:solidFill>
                        </a:rPr>
                        <a:t>CWA 2 (RMC)</a:t>
                      </a:r>
                    </a:p>
                    <a:p>
                      <a:pPr>
                        <a:lnSpc>
                          <a:spcPts val="1800"/>
                        </a:lnSpc>
                      </a:pPr>
                      <a:r>
                        <a:rPr lang="en-US" sz="1400" b="0" baseline="0" dirty="0" smtClean="0">
                          <a:solidFill>
                            <a:schemeClr val="tx1"/>
                          </a:solidFill>
                        </a:rPr>
                        <a:t>CWA Supervisor (RMC)</a:t>
                      </a:r>
                      <a:endParaRPr lang="en-US" sz="1400" b="0" dirty="0">
                        <a:solidFill>
                          <a:schemeClr val="tx1"/>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Assessment Overview</a:t>
            </a:r>
            <a:endParaRPr lang="en-US" b="1" dirty="0"/>
          </a:p>
        </p:txBody>
      </p:sp>
      <p:sp>
        <p:nvSpPr>
          <p:cNvPr id="3" name="Content Placeholder 2"/>
          <p:cNvSpPr>
            <a:spLocks noGrp="1"/>
          </p:cNvSpPr>
          <p:nvPr>
            <p:ph idx="1"/>
          </p:nvPr>
        </p:nvSpPr>
        <p:spPr/>
        <p:txBody>
          <a:bodyPr>
            <a:noAutofit/>
          </a:bodyPr>
          <a:lstStyle/>
          <a:p>
            <a:pPr marL="457200" indent="-457200">
              <a:buNone/>
            </a:pPr>
            <a:r>
              <a:rPr lang="en-US" b="1" dirty="0" smtClean="0">
                <a:solidFill>
                  <a:srgbClr val="0070C0"/>
                </a:solidFill>
              </a:rPr>
              <a:t>Assessment Scope </a:t>
            </a:r>
            <a:r>
              <a:rPr lang="en-US" b="1" i="1" dirty="0" smtClean="0">
                <a:solidFill>
                  <a:srgbClr val="0070C0"/>
                </a:solidFill>
              </a:rPr>
              <a:t>continued</a:t>
            </a:r>
            <a:endParaRPr lang="en-US" dirty="0" smtClean="0"/>
          </a:p>
          <a:p>
            <a:pPr marL="457200" indent="-457200"/>
            <a:r>
              <a:rPr lang="en-US" dirty="0" smtClean="0"/>
              <a:t>In August 2011, a “pilot” assessment was launched within the Western Region and select individuals across the AMEDD (e.g., other CMIOs, Regional lead positions) when additional data was needed</a:t>
            </a:r>
          </a:p>
          <a:p>
            <a:pPr marL="457200" indent="-457200"/>
            <a:r>
              <a:rPr lang="en-US" dirty="0" smtClean="0"/>
              <a:t>The assessment was later expanded to the remaining AMEDD employee population in December 2011</a:t>
            </a:r>
          </a:p>
          <a:p>
            <a:pPr marL="457200" indent="-457200"/>
            <a:r>
              <a:rPr lang="en-US" dirty="0" smtClean="0"/>
              <a:t>Employees completed self-assessments for their current role and, when applicable, managers also completed assessments for the employees that they oversee</a:t>
            </a:r>
          </a:p>
          <a:p>
            <a:pPr marL="877849" lvl="1" indent="-457200"/>
            <a:r>
              <a:rPr lang="en-US" dirty="0" smtClean="0"/>
              <a:t>Prior to completing the assessments, all participants were told that any data they provide would be kept anonymous and confidential and only shared in an aggregate report</a:t>
            </a:r>
          </a:p>
          <a:p>
            <a:pPr marL="457200" indent="-457200">
              <a:buNone/>
            </a:pPr>
            <a:endParaRPr lang="en-US" dirty="0" smtClean="0"/>
          </a:p>
          <a:p>
            <a:pPr marL="457200" indent="-457200">
              <a:buNone/>
            </a:pPr>
            <a:r>
              <a:rPr lang="en-US" b="1" dirty="0" smtClean="0">
                <a:solidFill>
                  <a:srgbClr val="0070C0"/>
                </a:solidFill>
              </a:rPr>
              <a:t>Assessment Participation</a:t>
            </a:r>
            <a:endParaRPr lang="en-US" dirty="0" smtClean="0"/>
          </a:p>
          <a:p>
            <a:pPr marL="457200" indent="-457200"/>
            <a:r>
              <a:rPr lang="en-US" dirty="0" smtClean="0"/>
              <a:t>The pilot assessment was launched on August 10, 2011 and closed on August 23, 2011</a:t>
            </a:r>
          </a:p>
          <a:p>
            <a:pPr marL="457200" lvl="1" indent="-457200">
              <a:buClr>
                <a:schemeClr val="bg2"/>
              </a:buClr>
              <a:buSzTx/>
              <a:buFont typeface="Wingdings" pitchFamily="2" charset="2"/>
              <a:buChar char="q"/>
            </a:pPr>
            <a:r>
              <a:rPr lang="en-US" sz="1600" dirty="0" smtClean="0"/>
              <a:t>The second assessment was launched on December 7, 2011 and closed on December 16, 2011</a:t>
            </a:r>
            <a:endParaRPr lang="en-US" sz="1600" baseline="30000" dirty="0" smtClean="0"/>
          </a:p>
          <a:p>
            <a:pPr marL="457200" lvl="1" indent="-457200">
              <a:buClr>
                <a:schemeClr val="bg2"/>
              </a:buClr>
              <a:buSzTx/>
              <a:buFont typeface="Wingdings" pitchFamily="2" charset="2"/>
              <a:buChar char="q"/>
            </a:pPr>
            <a:r>
              <a:rPr lang="en-US" sz="1600" dirty="0" smtClean="0"/>
              <a:t>For both of these assessments, we achieved an overall participation rate of 72%</a:t>
            </a:r>
            <a:endParaRPr lang="en-US" sz="1600" baseline="30000" dirty="0" smtClean="0"/>
          </a:p>
          <a:p>
            <a:pPr lvl="1"/>
            <a:endParaRPr lang="en-US" sz="1600" dirty="0" smtClean="0"/>
          </a:p>
          <a:p>
            <a:pPr marL="820706" lvl="2" indent="-457200">
              <a:buClr>
                <a:schemeClr val="bg2"/>
              </a:buClr>
              <a:buSzTx/>
              <a:buNone/>
            </a:pPr>
            <a:endParaRPr lang="en-US" dirty="0" smtClean="0"/>
          </a:p>
          <a:p>
            <a:pPr marL="457200" indent="-457200"/>
            <a:endParaRPr lang="en-US" dirty="0" smtClean="0"/>
          </a:p>
        </p:txBody>
      </p:sp>
      <p:sp>
        <p:nvSpPr>
          <p:cNvPr id="4" name="Slide Number Placeholder 3"/>
          <p:cNvSpPr>
            <a:spLocks noGrp="1"/>
          </p:cNvSpPr>
          <p:nvPr>
            <p:ph type="sldNum" sz="quarter" idx="10"/>
          </p:nvPr>
        </p:nvSpPr>
        <p:spPr/>
        <p:txBody>
          <a:bodyPr/>
          <a:lstStyle/>
          <a:p>
            <a:fld id="{E9F1D354-F1C1-48FC-BB7C-11F7C19C56ED}" type="slidenum">
              <a:rPr lang="en-US" smtClean="0"/>
              <a:pPr/>
              <a:t>4</a:t>
            </a:fld>
            <a:endParaRPr lang="en-US" dirty="0"/>
          </a:p>
        </p:txBody>
      </p:sp>
      <p:sp>
        <p:nvSpPr>
          <p:cNvPr id="13" name="TextBox 12"/>
          <p:cNvSpPr txBox="1"/>
          <p:nvPr/>
        </p:nvSpPr>
        <p:spPr>
          <a:xfrm>
            <a:off x="346364" y="5943601"/>
            <a:ext cx="8940079" cy="646986"/>
          </a:xfrm>
          <a:prstGeom prst="roundRect">
            <a:avLst/>
          </a:prstGeom>
          <a:solidFill>
            <a:schemeClr val="tx2">
              <a:lumMod val="40000"/>
              <a:lumOff val="60000"/>
            </a:schemeClr>
          </a:solidFill>
          <a:ln>
            <a:solidFill>
              <a:schemeClr val="bg2"/>
            </a:solidFill>
            <a:prstDash val="sysDot"/>
          </a:ln>
        </p:spPr>
        <p:txBody>
          <a:bodyPr wrap="square" rtlCol="0">
            <a:spAutoFit/>
          </a:bodyPr>
          <a:lstStyle/>
          <a:p>
            <a:pPr algn="ctr"/>
            <a:r>
              <a:rPr lang="en-US" sz="1600" b="1" dirty="0" smtClean="0">
                <a:solidFill>
                  <a:schemeClr val="bg2"/>
                </a:solidFill>
              </a:rPr>
              <a:t>The remaining slides of this document provide detailed assessment results for the Clinical Informatics workforce </a:t>
            </a:r>
            <a:endParaRPr lang="en-US" sz="800" b="1" dirty="0">
              <a:solidFill>
                <a:schemeClr val="bg2"/>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 of Findings</a:t>
            </a:r>
            <a:br>
              <a:rPr lang="en-US" dirty="0" smtClean="0"/>
            </a:br>
            <a:r>
              <a:rPr lang="en-US" b="1" dirty="0" smtClean="0">
                <a:latin typeface="+mn-lt"/>
              </a:rPr>
              <a:t>Competencies</a:t>
            </a:r>
            <a:endParaRPr lang="en-US" dirty="0"/>
          </a:p>
        </p:txBody>
      </p:sp>
      <p:sp>
        <p:nvSpPr>
          <p:cNvPr id="3" name="Content Placeholder 2"/>
          <p:cNvSpPr>
            <a:spLocks noGrp="1"/>
          </p:cNvSpPr>
          <p:nvPr>
            <p:ph idx="1"/>
          </p:nvPr>
        </p:nvSpPr>
        <p:spPr>
          <a:xfrm>
            <a:off x="481263" y="1007857"/>
            <a:ext cx="8639175" cy="5095875"/>
          </a:xfrm>
        </p:spPr>
        <p:txBody>
          <a:bodyPr/>
          <a:lstStyle/>
          <a:p>
            <a:pPr>
              <a:spcAft>
                <a:spcPts val="1200"/>
              </a:spcAft>
              <a:buFont typeface="+mj-lt"/>
              <a:buAutoNum type="arabicPeriod"/>
            </a:pPr>
            <a:r>
              <a:rPr lang="en-US" dirty="0" smtClean="0"/>
              <a:t>There are significant competency gaps across the informatics leadership roles, and these gaps are present in foundational, supervisory, and leadership competencies</a:t>
            </a:r>
          </a:p>
          <a:p>
            <a:pPr>
              <a:spcAft>
                <a:spcPts val="1200"/>
              </a:spcAft>
              <a:buFont typeface="+mj-lt"/>
              <a:buAutoNum type="arabicPeriod"/>
            </a:pPr>
            <a:r>
              <a:rPr lang="en-US" dirty="0" smtClean="0"/>
              <a:t>For both the CWA and CST job families, the majority of the competency gaps were reported for the functional competencies for example, Powerpoint, Essentris, CHCS, sect. In fact, gaps in foundational competencies were only reported for the Supervisory roles (MTF and RMC). Gaps in </a:t>
            </a:r>
            <a:r>
              <a:rPr lang="en-US" i="1" dirty="0" smtClean="0"/>
              <a:t>Teamwork </a:t>
            </a:r>
            <a:r>
              <a:rPr lang="en-US" dirty="0" smtClean="0"/>
              <a:t>were reported for all Supervisory roles</a:t>
            </a:r>
          </a:p>
          <a:p>
            <a:pPr>
              <a:spcAft>
                <a:spcPts val="1200"/>
              </a:spcAft>
              <a:buFont typeface="+mj-lt"/>
              <a:buAutoNum type="arabicPeriod"/>
            </a:pPr>
            <a:r>
              <a:rPr lang="en-US" dirty="0" smtClean="0"/>
              <a:t>There were no gaps reported in the supervisory competencies for the CWA or CST job families. It will be important to leverage the strengths in </a:t>
            </a:r>
            <a:r>
              <a:rPr lang="en-US" i="1" dirty="0" smtClean="0"/>
              <a:t>People Management and Talent Development</a:t>
            </a:r>
            <a:r>
              <a:rPr lang="en-US" dirty="0" smtClean="0"/>
              <a:t> as the Workforce Development Strategy is implemented </a:t>
            </a:r>
          </a:p>
          <a:p>
            <a:pPr lvl="0">
              <a:spcAft>
                <a:spcPts val="1200"/>
              </a:spcAft>
              <a:buFont typeface="+mj-lt"/>
              <a:buAutoNum type="arabicPeriod"/>
            </a:pPr>
            <a:r>
              <a:rPr lang="en-US" dirty="0" smtClean="0"/>
              <a:t>When reviewing the results for the CWA and CST job families by region, the findings are largely consistent with results for the entire workforce</a:t>
            </a:r>
          </a:p>
          <a:p>
            <a:pPr>
              <a:spcAft>
                <a:spcPts val="1200"/>
              </a:spcAft>
              <a:buFont typeface="+mj-lt"/>
              <a:buAutoNum type="arabicPeriod"/>
            </a:pPr>
            <a:endParaRPr lang="en-US" dirty="0"/>
          </a:p>
        </p:txBody>
      </p:sp>
      <p:sp>
        <p:nvSpPr>
          <p:cNvPr id="4" name="Slide Number Placeholder 3"/>
          <p:cNvSpPr>
            <a:spLocks noGrp="1"/>
          </p:cNvSpPr>
          <p:nvPr>
            <p:ph type="sldNum" sz="quarter" idx="10"/>
          </p:nvPr>
        </p:nvSpPr>
        <p:spPr/>
        <p:txBody>
          <a:bodyPr/>
          <a:lstStyle/>
          <a:p>
            <a:fld id="{E9F1D354-F1C1-48FC-BB7C-11F7C19C56ED}" type="slidenum">
              <a:rPr lang="en-US" smtClean="0"/>
              <a:pPr/>
              <a:t>5</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 of Findings</a:t>
            </a:r>
            <a:br>
              <a:rPr lang="en-US" dirty="0" smtClean="0"/>
            </a:br>
            <a:r>
              <a:rPr lang="en-US" b="1" dirty="0" smtClean="0">
                <a:latin typeface="+mn-lt"/>
              </a:rPr>
              <a:t>Technical Skills</a:t>
            </a:r>
            <a:endParaRPr lang="en-US" dirty="0"/>
          </a:p>
        </p:txBody>
      </p:sp>
      <p:sp>
        <p:nvSpPr>
          <p:cNvPr id="3" name="Content Placeholder 2"/>
          <p:cNvSpPr>
            <a:spLocks noGrp="1"/>
          </p:cNvSpPr>
          <p:nvPr>
            <p:ph idx="1"/>
          </p:nvPr>
        </p:nvSpPr>
        <p:spPr>
          <a:xfrm>
            <a:off x="518988" y="982707"/>
            <a:ext cx="8639175" cy="5095875"/>
          </a:xfrm>
        </p:spPr>
        <p:txBody>
          <a:bodyPr/>
          <a:lstStyle/>
          <a:p>
            <a:pPr lvl="0">
              <a:spcAft>
                <a:spcPts val="1200"/>
              </a:spcAft>
              <a:buFont typeface="+mj-lt"/>
              <a:buAutoNum type="arabicPeriod"/>
            </a:pPr>
            <a:r>
              <a:rPr lang="en-US" dirty="0" smtClean="0"/>
              <a:t>For all roles, there are more gaps in technical skills than in competencies. This is to be expected since technical skills often require formal training and on-the-job experience </a:t>
            </a:r>
          </a:p>
          <a:p>
            <a:pPr>
              <a:spcAft>
                <a:spcPts val="1200"/>
              </a:spcAft>
              <a:buFont typeface="+mj-lt"/>
              <a:buAutoNum type="arabicPeriod"/>
            </a:pPr>
            <a:r>
              <a:rPr lang="en-US" dirty="0" smtClean="0"/>
              <a:t>Gaps in technical skills primarily center around the Clinical Systems across all roles, and gaps in ESSENTRIS, ICDB/Carepoint, and CHCS were reported most frequently</a:t>
            </a:r>
          </a:p>
          <a:p>
            <a:pPr lvl="1">
              <a:spcAft>
                <a:spcPts val="1200"/>
              </a:spcAft>
            </a:pPr>
            <a:r>
              <a:rPr lang="en-US" sz="1600" dirty="0" smtClean="0"/>
              <a:t>Moreover, there are significantly more gaps reported in Clinical Systems within the Strategic Leadership job family. </a:t>
            </a:r>
          </a:p>
          <a:p>
            <a:pPr lvl="0">
              <a:spcAft>
                <a:spcPts val="1200"/>
              </a:spcAft>
              <a:buFont typeface="+mj-lt"/>
              <a:buAutoNum type="arabicPeriod"/>
            </a:pPr>
            <a:r>
              <a:rPr lang="en-US" dirty="0" smtClean="0"/>
              <a:t>There appears to be a consistent gap across all CST roles for </a:t>
            </a:r>
            <a:r>
              <a:rPr lang="en-US" i="1" dirty="0" smtClean="0"/>
              <a:t>MS Power Point </a:t>
            </a:r>
            <a:r>
              <a:rPr lang="en-US" dirty="0" smtClean="0"/>
              <a:t>and CWA roles for </a:t>
            </a:r>
            <a:r>
              <a:rPr lang="en-US" i="1" dirty="0" smtClean="0"/>
              <a:t>MS Excel.</a:t>
            </a:r>
            <a:r>
              <a:rPr lang="en-US" dirty="0" smtClean="0"/>
              <a:t> These results were surprising since both these tools are integral to the CST and CWA roles, respectively</a:t>
            </a:r>
          </a:p>
          <a:p>
            <a:pPr lvl="0">
              <a:spcAft>
                <a:spcPts val="1200"/>
              </a:spcAft>
              <a:buFont typeface="+mj-lt"/>
              <a:buAutoNum type="arabicPeriod"/>
            </a:pPr>
            <a:r>
              <a:rPr lang="en-US" dirty="0" smtClean="0"/>
              <a:t>When reviewing the results for the CWA and CST job families by region, the findings are largely consistent with results for the entire workforce</a:t>
            </a:r>
          </a:p>
          <a:p>
            <a:pPr lvl="0">
              <a:spcAft>
                <a:spcPts val="1200"/>
              </a:spcAft>
              <a:buFont typeface="+mj-lt"/>
              <a:buAutoNum type="arabicPeriod"/>
            </a:pPr>
            <a:endParaRPr lang="en-US" dirty="0" smtClean="0"/>
          </a:p>
        </p:txBody>
      </p:sp>
      <p:sp>
        <p:nvSpPr>
          <p:cNvPr id="4" name="Slide Number Placeholder 3"/>
          <p:cNvSpPr>
            <a:spLocks noGrp="1"/>
          </p:cNvSpPr>
          <p:nvPr>
            <p:ph type="sldNum" sz="quarter" idx="10"/>
          </p:nvPr>
        </p:nvSpPr>
        <p:spPr/>
        <p:txBody>
          <a:bodyPr/>
          <a:lstStyle/>
          <a:p>
            <a:fld id="{E9F1D354-F1C1-48FC-BB7C-11F7C19C56ED}" type="slidenum">
              <a:rPr lang="en-US" smtClean="0"/>
              <a:pPr/>
              <a:t>6</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 Leadership Assessment Results</a:t>
            </a:r>
            <a:br>
              <a:rPr lang="en-US" dirty="0" smtClean="0"/>
            </a:br>
            <a:r>
              <a:rPr lang="en-US" b="1" dirty="0" smtClean="0">
                <a:latin typeface="+mn-lt"/>
              </a:rPr>
              <a:t>Competencies</a:t>
            </a:r>
            <a:endParaRPr lang="en-US" b="1" dirty="0">
              <a:latin typeface="+mn-lt"/>
            </a:endParaRPr>
          </a:p>
        </p:txBody>
      </p:sp>
      <p:sp>
        <p:nvSpPr>
          <p:cNvPr id="3" name="Slide Number Placeholder 2"/>
          <p:cNvSpPr>
            <a:spLocks noGrp="1"/>
          </p:cNvSpPr>
          <p:nvPr>
            <p:ph type="sldNum" sz="quarter" idx="10"/>
          </p:nvPr>
        </p:nvSpPr>
        <p:spPr/>
        <p:txBody>
          <a:bodyPr/>
          <a:lstStyle/>
          <a:p>
            <a:fld id="{89191E24-F757-4C4D-8F7D-B347F1BE1588}" type="slidenum">
              <a:rPr lang="en-US" smtClean="0"/>
              <a:pPr/>
              <a:t>7</a:t>
            </a:fld>
            <a:endParaRPr lang="en-US" dirty="0"/>
          </a:p>
        </p:txBody>
      </p:sp>
      <p:sp>
        <p:nvSpPr>
          <p:cNvPr id="8" name="TextBox 7"/>
          <p:cNvSpPr txBox="1"/>
          <p:nvPr/>
        </p:nvSpPr>
        <p:spPr>
          <a:xfrm>
            <a:off x="7204364" y="1011381"/>
            <a:ext cx="2068224" cy="5640243"/>
          </a:xfrm>
          <a:prstGeom prst="roundRect">
            <a:avLst/>
          </a:prstGeom>
          <a:solidFill>
            <a:schemeClr val="tx2">
              <a:lumMod val="40000"/>
              <a:lumOff val="60000"/>
            </a:schemeClr>
          </a:solidFill>
          <a:ln>
            <a:solidFill>
              <a:schemeClr val="bg2"/>
            </a:solidFill>
            <a:prstDash val="sysDot"/>
          </a:ln>
        </p:spPr>
        <p:txBody>
          <a:bodyPr wrap="square" rtlCol="0">
            <a:noAutofit/>
          </a:bodyPr>
          <a:lstStyle/>
          <a:p>
            <a:pPr marL="114300" indent="-114300">
              <a:buFont typeface="Arial" pitchFamily="34" charset="0"/>
              <a:buChar char="•"/>
            </a:pPr>
            <a:r>
              <a:rPr lang="en-US" sz="1400" dirty="0" smtClean="0"/>
              <a:t>There are significant competency gaps across the informatics leadership roles</a:t>
            </a:r>
          </a:p>
          <a:p>
            <a:pPr marL="114300" indent="-114300">
              <a:buFont typeface="Arial" pitchFamily="34" charset="0"/>
              <a:buChar char="•"/>
            </a:pPr>
            <a:endParaRPr lang="en-US" sz="1400" dirty="0" smtClean="0"/>
          </a:p>
          <a:p>
            <a:pPr marL="114300" indent="-114300">
              <a:buFont typeface="Arial" pitchFamily="34" charset="0"/>
              <a:buChar char="•"/>
            </a:pPr>
            <a:r>
              <a:rPr lang="en-US" sz="1400" dirty="0" smtClean="0"/>
              <a:t>Gaps in the foundational competencies are relatively surprising given that these competencies are foundational to success in informatics in general, much less a requirement for a leadership position</a:t>
            </a:r>
          </a:p>
        </p:txBody>
      </p:sp>
      <p:sp>
        <p:nvSpPr>
          <p:cNvPr id="6" name="TextBox 5"/>
          <p:cNvSpPr txBox="1"/>
          <p:nvPr/>
        </p:nvSpPr>
        <p:spPr>
          <a:xfrm>
            <a:off x="360218" y="6386945"/>
            <a:ext cx="6719455" cy="400110"/>
          </a:xfrm>
          <a:prstGeom prst="rect">
            <a:avLst/>
          </a:prstGeom>
          <a:noFill/>
        </p:spPr>
        <p:txBody>
          <a:bodyPr wrap="square" rtlCol="0">
            <a:spAutoFit/>
          </a:bodyPr>
          <a:lstStyle/>
          <a:p>
            <a:r>
              <a:rPr lang="en-US" sz="1000" b="1" dirty="0" smtClean="0">
                <a:solidFill>
                  <a:srgbClr val="FF0000"/>
                </a:solidFill>
              </a:rPr>
              <a:t>Note:  data points for the Deputy CMIO (MTF) role are limited, and therefore caution should be exercised when drawing conclusions based on the data.</a:t>
            </a:r>
            <a:endParaRPr lang="en-US" sz="1000" b="1" dirty="0">
              <a:solidFill>
                <a:srgbClr val="FF0000"/>
              </a:solidFill>
            </a:endParaRPr>
          </a:p>
        </p:txBody>
      </p:sp>
      <p:pic>
        <p:nvPicPr>
          <p:cNvPr id="1026" name="Picture 2"/>
          <p:cNvPicPr>
            <a:picLocks noChangeAspect="1" noChangeArrowheads="1"/>
          </p:cNvPicPr>
          <p:nvPr/>
        </p:nvPicPr>
        <p:blipFill>
          <a:blip r:embed="rId3" cstate="print"/>
          <a:srcRect/>
          <a:stretch>
            <a:fillRect/>
          </a:stretch>
        </p:blipFill>
        <p:spPr bwMode="auto">
          <a:xfrm>
            <a:off x="342467" y="1456790"/>
            <a:ext cx="6766560" cy="440162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 Leadership Assessment Results</a:t>
            </a:r>
            <a:br>
              <a:rPr lang="en-US" dirty="0" smtClean="0"/>
            </a:br>
            <a:r>
              <a:rPr lang="en-US" b="1" dirty="0" smtClean="0">
                <a:latin typeface="+mn-lt"/>
              </a:rPr>
              <a:t>Technical Skills</a:t>
            </a:r>
            <a:endParaRPr lang="en-US" b="1" dirty="0">
              <a:latin typeface="+mn-lt"/>
            </a:endParaRPr>
          </a:p>
        </p:txBody>
      </p:sp>
      <p:sp>
        <p:nvSpPr>
          <p:cNvPr id="3" name="Slide Number Placeholder 2"/>
          <p:cNvSpPr>
            <a:spLocks noGrp="1"/>
          </p:cNvSpPr>
          <p:nvPr>
            <p:ph type="sldNum" sz="quarter" idx="10"/>
          </p:nvPr>
        </p:nvSpPr>
        <p:spPr/>
        <p:txBody>
          <a:bodyPr/>
          <a:lstStyle/>
          <a:p>
            <a:fld id="{89191E24-F757-4C4D-8F7D-B347F1BE1588}" type="slidenum">
              <a:rPr lang="en-US" smtClean="0"/>
              <a:pPr/>
              <a:t>8</a:t>
            </a:fld>
            <a:endParaRPr lang="en-US" dirty="0"/>
          </a:p>
        </p:txBody>
      </p:sp>
      <p:sp>
        <p:nvSpPr>
          <p:cNvPr id="7" name="TextBox 6"/>
          <p:cNvSpPr txBox="1"/>
          <p:nvPr/>
        </p:nvSpPr>
        <p:spPr>
          <a:xfrm>
            <a:off x="7204364" y="1011381"/>
            <a:ext cx="2068224" cy="5640243"/>
          </a:xfrm>
          <a:prstGeom prst="roundRect">
            <a:avLst/>
          </a:prstGeom>
          <a:solidFill>
            <a:schemeClr val="tx2">
              <a:lumMod val="40000"/>
              <a:lumOff val="60000"/>
            </a:schemeClr>
          </a:solidFill>
          <a:ln>
            <a:solidFill>
              <a:schemeClr val="bg2"/>
            </a:solidFill>
            <a:prstDash val="sysDot"/>
          </a:ln>
        </p:spPr>
        <p:txBody>
          <a:bodyPr wrap="square" rtlCol="0">
            <a:noAutofit/>
          </a:bodyPr>
          <a:lstStyle/>
          <a:p>
            <a:pPr marL="114300" indent="-114300">
              <a:buFont typeface="Arial" pitchFamily="34" charset="0"/>
              <a:buChar char="•"/>
            </a:pPr>
            <a:r>
              <a:rPr lang="en-US" sz="1400" dirty="0" smtClean="0"/>
              <a:t>Gaps are reported in all technical skills, with the exception of </a:t>
            </a:r>
            <a:r>
              <a:rPr lang="en-US" sz="1400" i="1" dirty="0" smtClean="0"/>
              <a:t>MS Power Point</a:t>
            </a:r>
            <a:r>
              <a:rPr lang="en-US" sz="1400" dirty="0" smtClean="0"/>
              <a:t> and </a:t>
            </a:r>
            <a:r>
              <a:rPr lang="en-US" sz="1400" i="1" dirty="0" smtClean="0"/>
              <a:t>MS Word</a:t>
            </a:r>
          </a:p>
          <a:p>
            <a:pPr marL="114300" indent="-114300">
              <a:buFont typeface="Arial" pitchFamily="34" charset="0"/>
              <a:buChar char="•"/>
            </a:pPr>
            <a:endParaRPr lang="en-US" sz="1400" dirty="0" smtClean="0"/>
          </a:p>
          <a:p>
            <a:pPr marL="114300" indent="-114300">
              <a:buFont typeface="Arial" pitchFamily="34" charset="0"/>
              <a:buChar char="•"/>
            </a:pPr>
            <a:r>
              <a:rPr lang="en-US" sz="1400" dirty="0" smtClean="0"/>
              <a:t>Gaps in Clinical Systems-related technical skills are surprising given the role that informatics leaders play in helping to shape the evolution and use of these systems</a:t>
            </a:r>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a:p>
        </p:txBody>
      </p:sp>
      <p:sp>
        <p:nvSpPr>
          <p:cNvPr id="6" name="TextBox 5"/>
          <p:cNvSpPr txBox="1"/>
          <p:nvPr/>
        </p:nvSpPr>
        <p:spPr>
          <a:xfrm>
            <a:off x="360218" y="6386945"/>
            <a:ext cx="6719455" cy="400110"/>
          </a:xfrm>
          <a:prstGeom prst="rect">
            <a:avLst/>
          </a:prstGeom>
          <a:noFill/>
        </p:spPr>
        <p:txBody>
          <a:bodyPr wrap="square" rtlCol="0">
            <a:spAutoFit/>
          </a:bodyPr>
          <a:lstStyle/>
          <a:p>
            <a:r>
              <a:rPr lang="en-US" sz="1000" b="1" dirty="0" smtClean="0">
                <a:solidFill>
                  <a:srgbClr val="FF0000"/>
                </a:solidFill>
              </a:rPr>
              <a:t>Note:  data points for the Deputy CMIO (MTF) role are limited, and therefore caution should be exercised when drawing conclusions based on the data.</a:t>
            </a:r>
            <a:endParaRPr lang="en-US" sz="1000" b="1" dirty="0">
              <a:solidFill>
                <a:srgbClr val="FF0000"/>
              </a:solidFill>
            </a:endParaRPr>
          </a:p>
        </p:txBody>
      </p:sp>
      <p:pic>
        <p:nvPicPr>
          <p:cNvPr id="2050" name="Picture 2"/>
          <p:cNvPicPr>
            <a:picLocks noChangeAspect="1" noChangeArrowheads="1"/>
          </p:cNvPicPr>
          <p:nvPr/>
        </p:nvPicPr>
        <p:blipFill>
          <a:blip r:embed="rId3" cstate="print"/>
          <a:srcRect/>
          <a:stretch>
            <a:fillRect/>
          </a:stretch>
        </p:blipFill>
        <p:spPr bwMode="auto">
          <a:xfrm>
            <a:off x="267393" y="1520203"/>
            <a:ext cx="6766560" cy="427479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Axiom's slide master">
  <a:themeElements>
    <a:clrScheme name="Axiom's slide master 14">
      <a:dk1>
        <a:srgbClr val="000000"/>
      </a:dk1>
      <a:lt1>
        <a:srgbClr val="FFFFFF"/>
      </a:lt1>
      <a:dk2>
        <a:srgbClr val="A9BBD7"/>
      </a:dk2>
      <a:lt2>
        <a:srgbClr val="16498F"/>
      </a:lt2>
      <a:accent1>
        <a:srgbClr val="D8CA7A"/>
      </a:accent1>
      <a:accent2>
        <a:srgbClr val="EBEAC2"/>
      </a:accent2>
      <a:accent3>
        <a:srgbClr val="FFFFFF"/>
      </a:accent3>
      <a:accent4>
        <a:srgbClr val="000000"/>
      </a:accent4>
      <a:accent5>
        <a:srgbClr val="E9E1BE"/>
      </a:accent5>
      <a:accent6>
        <a:srgbClr val="D5D4B0"/>
      </a:accent6>
      <a:hlink>
        <a:srgbClr val="ACAEB1"/>
      </a:hlink>
      <a:folHlink>
        <a:srgbClr val="E1E1E1"/>
      </a:folHlink>
    </a:clrScheme>
    <a:fontScheme name="Axiom's slide master">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66788" rtl="0" eaLnBrk="1" fontAlgn="base" latinLnBrk="0" hangingPunct="1">
          <a:lnSpc>
            <a:spcPct val="100000"/>
          </a:lnSpc>
          <a:spcBef>
            <a:spcPct val="0"/>
          </a:spcBef>
          <a:spcAft>
            <a:spcPct val="0"/>
          </a:spcAft>
          <a:buClrTx/>
          <a:buSzTx/>
          <a:buFontTx/>
          <a:buNone/>
          <a:tabLst/>
          <a:defRPr kumimoji="0" lang="en-US" sz="1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66788" rtl="0" eaLnBrk="1" fontAlgn="base" latinLnBrk="0" hangingPunct="1">
          <a:lnSpc>
            <a:spcPct val="100000"/>
          </a:lnSpc>
          <a:spcBef>
            <a:spcPct val="0"/>
          </a:spcBef>
          <a:spcAft>
            <a:spcPct val="0"/>
          </a:spcAft>
          <a:buClrTx/>
          <a:buSzTx/>
          <a:buFontTx/>
          <a:buNone/>
          <a:tabLst/>
          <a:defRPr kumimoji="0" lang="en-US" sz="1900" b="0" i="0" u="none" strike="noStrike" cap="none" normalizeH="0" baseline="0" smtClean="0">
            <a:ln>
              <a:noFill/>
            </a:ln>
            <a:solidFill>
              <a:schemeClr val="tx1"/>
            </a:solidFill>
            <a:effectLst/>
            <a:latin typeface="Arial" charset="0"/>
          </a:defRPr>
        </a:defPPr>
      </a:lstStyle>
    </a:lnDef>
  </a:objectDefaults>
  <a:extraClrSchemeLst>
    <a:extraClrScheme>
      <a:clrScheme name="Axiom's slide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xiom's slide 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xiom's slide 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xiom's slide 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xiom's slide 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xiom's slide 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xiom's slide 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xiom's slide 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xiom's slide 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xiom's slide 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xiom's slide 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xiom's slide 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Axiom's slide master 13">
        <a:dk1>
          <a:srgbClr val="000000"/>
        </a:dk1>
        <a:lt1>
          <a:srgbClr val="FFFFFF"/>
        </a:lt1>
        <a:dk2>
          <a:srgbClr val="000000"/>
        </a:dk2>
        <a:lt2>
          <a:srgbClr val="808080"/>
        </a:lt2>
        <a:accent1>
          <a:srgbClr val="D8CA7A"/>
        </a:accent1>
        <a:accent2>
          <a:srgbClr val="17498E"/>
        </a:accent2>
        <a:accent3>
          <a:srgbClr val="FFFFFF"/>
        </a:accent3>
        <a:accent4>
          <a:srgbClr val="000000"/>
        </a:accent4>
        <a:accent5>
          <a:srgbClr val="E9E1BE"/>
        </a:accent5>
        <a:accent6>
          <a:srgbClr val="144180"/>
        </a:accent6>
        <a:hlink>
          <a:srgbClr val="275E57"/>
        </a:hlink>
        <a:folHlink>
          <a:srgbClr val="582803"/>
        </a:folHlink>
      </a:clrScheme>
      <a:clrMap bg1="lt1" tx1="dk1" bg2="lt2" tx2="dk2" accent1="accent1" accent2="accent2" accent3="accent3" accent4="accent4" accent5="accent5" accent6="accent6" hlink="hlink" folHlink="folHlink"/>
    </a:extraClrScheme>
    <a:extraClrScheme>
      <a:clrScheme name="Axiom's slide master 14">
        <a:dk1>
          <a:srgbClr val="000000"/>
        </a:dk1>
        <a:lt1>
          <a:srgbClr val="FFFFFF"/>
        </a:lt1>
        <a:dk2>
          <a:srgbClr val="A9BBD7"/>
        </a:dk2>
        <a:lt2>
          <a:srgbClr val="16498F"/>
        </a:lt2>
        <a:accent1>
          <a:srgbClr val="D8CA7A"/>
        </a:accent1>
        <a:accent2>
          <a:srgbClr val="EBEAC2"/>
        </a:accent2>
        <a:accent3>
          <a:srgbClr val="FFFFFF"/>
        </a:accent3>
        <a:accent4>
          <a:srgbClr val="000000"/>
        </a:accent4>
        <a:accent5>
          <a:srgbClr val="E9E1BE"/>
        </a:accent5>
        <a:accent6>
          <a:srgbClr val="D5D4B0"/>
        </a:accent6>
        <a:hlink>
          <a:srgbClr val="ACAEB1"/>
        </a:hlink>
        <a:folHlink>
          <a:srgbClr val="E1E1E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Axiom's slide master</Template>
  <TotalTime>24057</TotalTime>
  <Words>2624</Words>
  <Application>Microsoft Office PowerPoint</Application>
  <PresentationFormat>Custom</PresentationFormat>
  <Paragraphs>294</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Axiom's slide master</vt:lpstr>
      <vt:lpstr>OCIO/OCMIO Informatics Workforce Development Project Phase II Planning Discussion  February 3, 2012</vt:lpstr>
      <vt:lpstr>Full Implementation of the Workforce Development Strategy is a Multi-year Process</vt:lpstr>
      <vt:lpstr>Phase II Work Plan</vt:lpstr>
      <vt:lpstr>Assessment Overview</vt:lpstr>
      <vt:lpstr>Assessment Overview</vt:lpstr>
      <vt:lpstr>Executive Summary of Findings Competencies</vt:lpstr>
      <vt:lpstr>Executive Summary of Findings Technical Skills</vt:lpstr>
      <vt:lpstr>Strategic Leadership Assessment Results Competencies</vt:lpstr>
      <vt:lpstr>Strategic Leadership Assessment Results Technical Skills</vt:lpstr>
      <vt:lpstr>Strategic Leadership Assessment Results Implications for the Workforce Development Strategy</vt:lpstr>
      <vt:lpstr>Next Steps: Learning &amp; Development Program Design</vt:lpstr>
      <vt:lpstr>Learning &amp; Development Program Design continued</vt:lpstr>
      <vt:lpstr>Learning &amp; Development Program Governance Structure, Roles, and Responsibilities</vt:lpstr>
      <vt:lpstr>CMIO Subgroup Lead – Proposed Next Steps</vt:lpstr>
      <vt:lpstr>appendix</vt:lpstr>
      <vt:lpstr>Competency Model </vt:lpstr>
      <vt:lpstr>Clinical Systems Trainer Assessment Results Competencies</vt:lpstr>
      <vt:lpstr>Clinical Systems Trainer Assessment Results Technical Skills</vt:lpstr>
      <vt:lpstr>Clinical Systems Trainer Assessment Results Implications for the Workforce Development Strategy</vt:lpstr>
      <vt:lpstr>Clinical Workflow Analyst Assessment Results Competencies</vt:lpstr>
      <vt:lpstr>Clinical Workflow Analyst Assessment Results Technical Skills</vt:lpstr>
      <vt:lpstr>Clinical Workflow Analyst Assessment Results Implications for the Workforce Development Strategy</vt:lpstr>
    </vt:vector>
  </TitlesOfParts>
  <Company>Axiom Consulting Partners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0</dc:title>
  <dc:creator>John Whelan</dc:creator>
  <cp:lastModifiedBy>Shannon Sullivan</cp:lastModifiedBy>
  <cp:revision>644</cp:revision>
  <dcterms:created xsi:type="dcterms:W3CDTF">2007-11-20T21:39:47Z</dcterms:created>
  <dcterms:modified xsi:type="dcterms:W3CDTF">2012-02-02T21:05:30Z</dcterms:modified>
</cp:coreProperties>
</file>