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 id="2147484115" r:id="rId3"/>
    <p:sldMasterId id="2147484127" r:id="rId4"/>
    <p:sldMasterId id="2147484139" r:id="rId5"/>
    <p:sldMasterId id="2147484151" r:id="rId6"/>
  </p:sldMasterIdLst>
  <p:notesMasterIdLst>
    <p:notesMasterId r:id="rId106"/>
  </p:notesMasterIdLst>
  <p:sldIdLst>
    <p:sldId id="256" r:id="rId7"/>
    <p:sldId id="375" r:id="rId8"/>
    <p:sldId id="405" r:id="rId9"/>
    <p:sldId id="523" r:id="rId10"/>
    <p:sldId id="519" r:id="rId11"/>
    <p:sldId id="590" r:id="rId12"/>
    <p:sldId id="399" r:id="rId13"/>
    <p:sldId id="514" r:id="rId14"/>
    <p:sldId id="515" r:id="rId15"/>
    <p:sldId id="490" r:id="rId16"/>
    <p:sldId id="488" r:id="rId17"/>
    <p:sldId id="489" r:id="rId18"/>
    <p:sldId id="533" r:id="rId19"/>
    <p:sldId id="530" r:id="rId20"/>
    <p:sldId id="531" r:id="rId21"/>
    <p:sldId id="532" r:id="rId22"/>
    <p:sldId id="463" r:id="rId23"/>
    <p:sldId id="481" r:id="rId24"/>
    <p:sldId id="482" r:id="rId25"/>
    <p:sldId id="593" r:id="rId26"/>
    <p:sldId id="594" r:id="rId27"/>
    <p:sldId id="400" r:id="rId28"/>
    <p:sldId id="547" r:id="rId29"/>
    <p:sldId id="580" r:id="rId30"/>
    <p:sldId id="471" r:id="rId31"/>
    <p:sldId id="470" r:id="rId32"/>
    <p:sldId id="498" r:id="rId33"/>
    <p:sldId id="581" r:id="rId34"/>
    <p:sldId id="582" r:id="rId35"/>
    <p:sldId id="583" r:id="rId36"/>
    <p:sldId id="584" r:id="rId37"/>
    <p:sldId id="585" r:id="rId38"/>
    <p:sldId id="586" r:id="rId39"/>
    <p:sldId id="587" r:id="rId40"/>
    <p:sldId id="588" r:id="rId41"/>
    <p:sldId id="589" r:id="rId42"/>
    <p:sldId id="475" r:id="rId43"/>
    <p:sldId id="549" r:id="rId44"/>
    <p:sldId id="479" r:id="rId45"/>
    <p:sldId id="544" r:id="rId46"/>
    <p:sldId id="500" r:id="rId47"/>
    <p:sldId id="354" r:id="rId48"/>
    <p:sldId id="577" r:id="rId49"/>
    <p:sldId id="548" r:id="rId50"/>
    <p:sldId id="550" r:id="rId51"/>
    <p:sldId id="310" r:id="rId52"/>
    <p:sldId id="540" r:id="rId53"/>
    <p:sldId id="541" r:id="rId54"/>
    <p:sldId id="542" r:id="rId55"/>
    <p:sldId id="477" r:id="rId56"/>
    <p:sldId id="501" r:id="rId57"/>
    <p:sldId id="420" r:id="rId58"/>
    <p:sldId id="422" r:id="rId59"/>
    <p:sldId id="447" r:id="rId60"/>
    <p:sldId id="569" r:id="rId61"/>
    <p:sldId id="448" r:id="rId62"/>
    <p:sldId id="453" r:id="rId63"/>
    <p:sldId id="455" r:id="rId64"/>
    <p:sldId id="456" r:id="rId65"/>
    <p:sldId id="570" r:id="rId66"/>
    <p:sldId id="458" r:id="rId67"/>
    <p:sldId id="460" r:id="rId68"/>
    <p:sldId id="595" r:id="rId69"/>
    <p:sldId id="596" r:id="rId70"/>
    <p:sldId id="597" r:id="rId71"/>
    <p:sldId id="402" r:id="rId72"/>
    <p:sldId id="571" r:id="rId73"/>
    <p:sldId id="572" r:id="rId74"/>
    <p:sldId id="573" r:id="rId75"/>
    <p:sldId id="328" r:id="rId76"/>
    <p:sldId id="326" r:id="rId77"/>
    <p:sldId id="327" r:id="rId78"/>
    <p:sldId id="425" r:id="rId79"/>
    <p:sldId id="545" r:id="rId80"/>
    <p:sldId id="546" r:id="rId81"/>
    <p:sldId id="551" r:id="rId82"/>
    <p:sldId id="552" r:id="rId83"/>
    <p:sldId id="553" r:id="rId84"/>
    <p:sldId id="554" r:id="rId85"/>
    <p:sldId id="555" r:id="rId86"/>
    <p:sldId id="556" r:id="rId87"/>
    <p:sldId id="557" r:id="rId88"/>
    <p:sldId id="558" r:id="rId89"/>
    <p:sldId id="559" r:id="rId90"/>
    <p:sldId id="509" r:id="rId91"/>
    <p:sldId id="507" r:id="rId92"/>
    <p:sldId id="439" r:id="rId93"/>
    <p:sldId id="309" r:id="rId94"/>
    <p:sldId id="311" r:id="rId95"/>
    <p:sldId id="312" r:id="rId96"/>
    <p:sldId id="440" r:id="rId97"/>
    <p:sldId id="441" r:id="rId98"/>
    <p:sldId id="449" r:id="rId99"/>
    <p:sldId id="442" r:id="rId100"/>
    <p:sldId id="513" r:id="rId101"/>
    <p:sldId id="443" r:id="rId102"/>
    <p:sldId id="444" r:id="rId103"/>
    <p:sldId id="445" r:id="rId104"/>
    <p:sldId id="446" r:id="rId10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66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44" autoAdjust="0"/>
    <p:restoredTop sz="89091" autoAdjust="0"/>
  </p:normalViewPr>
  <p:slideViewPr>
    <p:cSldViewPr snapToGrid="0">
      <p:cViewPr>
        <p:scale>
          <a:sx n="67" d="100"/>
          <a:sy n="67" d="100"/>
        </p:scale>
        <p:origin x="-141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20" d="100"/>
          <a:sy n="120" d="100"/>
        </p:scale>
        <p:origin x="-725"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presProps" Target="presProp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heme" Target="theme/theme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9" charset="-128"/>
              </a:defRPr>
            </a:lvl1pPr>
          </a:lstStyle>
          <a:p>
            <a:pPr>
              <a:defRPr/>
            </a:pPr>
            <a:endParaRPr lang="en-US"/>
          </a:p>
        </p:txBody>
      </p:sp>
      <p:sp>
        <p:nvSpPr>
          <p:cNvPr id="151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9" charset="-128"/>
              </a:defRPr>
            </a:lvl1pPr>
          </a:lstStyle>
          <a:p>
            <a:pPr>
              <a:defRPr/>
            </a:pPr>
            <a:endParaRPr lang="en-US"/>
          </a:p>
        </p:txBody>
      </p:sp>
      <p:sp>
        <p:nvSpPr>
          <p:cNvPr id="155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1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9" charset="-128"/>
              </a:defRPr>
            </a:lvl1pPr>
          </a:lstStyle>
          <a:p>
            <a:pPr>
              <a:defRPr/>
            </a:pPr>
            <a:endParaRPr lang="en-US"/>
          </a:p>
        </p:txBody>
      </p:sp>
      <p:sp>
        <p:nvSpPr>
          <p:cNvPr id="151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9" charset="-128"/>
              </a:defRPr>
            </a:lvl1pPr>
          </a:lstStyle>
          <a:p>
            <a:pPr>
              <a:defRPr/>
            </a:pPr>
            <a:fld id="{DF5B16A0-F4D4-409F-A650-F01608AECAAD}" type="slidenum">
              <a:rPr lang="en-US"/>
              <a:pPr>
                <a:defRPr/>
              </a:pPr>
              <a:t>‹#›</a:t>
            </a:fld>
            <a:endParaRPr lang="en-US"/>
          </a:p>
        </p:txBody>
      </p:sp>
    </p:spTree>
    <p:extLst>
      <p:ext uri="{BB962C8B-B14F-4D97-AF65-F5344CB8AC3E}">
        <p14:creationId xmlns:p14="http://schemas.microsoft.com/office/powerpoint/2010/main" val="112575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C63ECBB-3EAE-42A7-B6A3-4E1AC3BC9622}" type="slidenum">
              <a:rPr lang="en-US" sz="1200" smtClean="0"/>
              <a:pPr/>
              <a:t>1</a:t>
            </a:fld>
            <a:endParaRPr lang="en-US" sz="1200"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5EAC14E-97D0-4AF2-9DF0-4D8818A89294}" type="slidenum">
              <a:rPr lang="en-US" sz="1200" smtClean="0"/>
              <a:pPr/>
              <a:t>11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A932772-2888-4322-93BC-9B54DED3FB0D}" type="slidenum">
              <a:rPr lang="en-US" sz="1200" smtClean="0"/>
              <a:pPr/>
              <a:t>12</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075426-3EE4-42C0-803C-54E38505EBD8}" type="slidenum">
              <a:rPr lang="en-US" sz="1200" smtClean="0"/>
              <a:pPr/>
              <a:t>13</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DEA8C0-1A3C-4FA5-B38C-324F5EDBDE0B}" type="slidenum">
              <a:rPr lang="en-US" sz="1200" smtClean="0"/>
              <a:pPr/>
              <a:t>14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6D580E-4D79-40E6-89A6-45D353CB022F}" type="slidenum">
              <a:rPr lang="en-US" sz="1200" smtClean="0"/>
              <a:pPr/>
              <a:t>15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12B12A8-100B-487B-8E7E-3E5199EBAEAA}" type="slidenum">
              <a:rPr lang="en-US" sz="1200" smtClean="0"/>
              <a:pPr/>
              <a:t>16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A2D52A8-17C2-4D6C-B5D5-4A500E8AC958}" type="slidenum">
              <a:rPr lang="en-US" sz="1200" smtClean="0"/>
              <a:pPr/>
              <a:t>17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0AB30D4-CA5D-4AE3-92DC-058D8AFA89F8}" type="slidenum">
              <a:rPr lang="en-US" sz="1200" smtClean="0"/>
              <a:pPr/>
              <a:t>18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B5E1DEE-8034-48AD-A42E-FE345E1B8ECD}" type="slidenum">
              <a:rPr lang="en-US" sz="1200" smtClean="0"/>
              <a:pPr/>
              <a:t>19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9DC3EF3-D863-4073-878A-D68F6462EEE9}" type="slidenum">
              <a:rPr lang="en-US" sz="1200" smtClean="0"/>
              <a:pPr/>
              <a:t>22</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6125AA5-D81A-42B9-991C-3EF41C04B98E}" type="slidenum">
              <a:rPr lang="en-US" sz="1200" smtClean="0"/>
              <a:pPr/>
              <a:t>2</a:t>
            </a:fld>
            <a:endParaRPr lang="en-US" sz="1200"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328AEE1-5BEE-4731-99F6-E1D16C66A22D}" type="slidenum">
              <a:rPr lang="en-US" sz="1200" smtClean="0"/>
              <a:pPr/>
              <a:t>23</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A9DEA72-CCF8-42A9-8E65-E1986A7BA141}" type="slidenum">
              <a:rPr lang="en-US" sz="1200" smtClean="0"/>
              <a:pPr/>
              <a:t>25</a:t>
            </a:fld>
            <a:endParaRPr lang="en-US" sz="1200" smtClean="0"/>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6BDE3CF-F876-4E51-B757-6C3501A995E2}" type="slidenum">
              <a:rPr lang="en-US" sz="1200" smtClean="0"/>
              <a:pPr/>
              <a:t>26</a:t>
            </a:fld>
            <a:endParaRPr lang="en-US" sz="1200" smtClean="0"/>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BA7638B-CD0B-4C31-92E7-3DA8362EA8FA}" type="slidenum">
              <a:rPr lang="en-US" sz="1200" smtClean="0"/>
              <a:pPr/>
              <a:t>27</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46A92CB-584F-4067-8CE5-81E57F86CD88}" type="slidenum">
              <a:rPr lang="en-US" sz="1200" smtClean="0"/>
              <a:pPr/>
              <a:t>37</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24E8B60-ACD1-40A8-ACF3-5F177FFFF7B9}" type="slidenum">
              <a:rPr lang="en-US" sz="1200" smtClean="0"/>
              <a:pPr/>
              <a:t>38</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54BC46-B376-4326-B886-11D9B4BF90EC}" type="slidenum">
              <a:rPr lang="en-US" sz="1200" smtClean="0"/>
              <a:pPr/>
              <a:t>39</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5A10B44-F685-45F8-A2AC-359D872B8282}" type="slidenum">
              <a:rPr lang="en-US" sz="1200" smtClean="0"/>
              <a:pPr/>
              <a:t>40</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1C84538-0D98-4947-9C32-6605F1BBE621}" type="slidenum">
              <a:rPr lang="en-US" sz="1200" smtClean="0"/>
              <a:pPr/>
              <a:t>41</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905DEDE-020B-422E-93DC-D0268E4820C9}" type="slidenum">
              <a:rPr lang="en-US" sz="1200" smtClean="0"/>
              <a:pPr/>
              <a:t>42</a:t>
            </a:fld>
            <a:endParaRPr lang="en-US" sz="1200" smtClean="0"/>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An encounter note must be opened for the Template Selections tab to be activated.</a:t>
            </a:r>
          </a:p>
          <a:p>
            <a:pPr eaLnBrk="1" hangingPunct="1">
              <a:buFontTx/>
              <a:buChar char="-"/>
            </a:pPr>
            <a:r>
              <a:rPr lang="en-US" smtClean="0"/>
              <a:t>Encounter template management is found in the tools folder.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7D1EC33-6CB4-4026-9FA7-5A19E3E587AA}" type="slidenum">
              <a:rPr lang="en-US" sz="1200" smtClean="0"/>
              <a:pPr/>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263DC01-C69D-4FAD-8E5F-0B7336157F78}" type="slidenum">
              <a:rPr lang="en-US" sz="1200" smtClean="0"/>
              <a:pPr/>
              <a:t>43</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4C1C07B-4CC2-4960-ADB2-8D43E1333A89}" type="slidenum">
              <a:rPr lang="en-US" sz="1200" smtClean="0"/>
              <a:pPr/>
              <a:t>44</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FD3EB84-E3B9-4F6B-BC54-AD5FE80B6467}" type="slidenum">
              <a:rPr lang="en-US" sz="1200" smtClean="0"/>
              <a:pPr/>
              <a:t>45</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AA17430-A9B0-432F-968F-DE03DC88F2DB}" type="slidenum">
              <a:rPr lang="en-US" sz="1200" smtClean="0"/>
              <a:pPr/>
              <a:t>46</a:t>
            </a:fld>
            <a:endParaRPr lang="en-US" sz="1200" smtClean="0"/>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the default order set.</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1BE0119-EA24-42E4-B2C8-E5701909097D}" type="slidenum">
              <a:rPr lang="en-US" sz="1200" smtClean="0"/>
              <a:pPr/>
              <a:t>47</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073E95-0C13-4F9B-A789-ACC7F1F0C7FA}" type="slidenum">
              <a:rPr lang="en-US" sz="1200" smtClean="0"/>
              <a:pPr/>
              <a:t>48</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BC179F1-5E76-4D4B-B759-AE438693F9A0}" type="slidenum">
              <a:rPr lang="en-US" sz="1200" smtClean="0"/>
              <a:pPr/>
              <a:t>49</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E0C160E-A6EB-463F-BCDB-10DB806553EE}" type="slidenum">
              <a:rPr lang="en-US" sz="1200" smtClean="0"/>
              <a:pPr/>
              <a:t>50</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F9B7CFB-B635-407D-9562-F176584CFA3F}" type="slidenum">
              <a:rPr lang="en-US" sz="1200" smtClean="0"/>
              <a:pPr/>
              <a:t>51</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0CA9240-748C-4416-A2DE-0A1E763A9450}" type="slidenum">
              <a:rPr lang="en-US" sz="1200" smtClean="0"/>
              <a:pPr/>
              <a:t>52</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C0B735B-F749-49DA-9AD2-2866CFD9F1BC}" type="slidenum">
              <a:rPr lang="en-US" sz="1200" smtClean="0"/>
              <a:pPr/>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F97E128-2EFC-4B82-8721-982D84736D1F}" type="slidenum">
              <a:rPr lang="en-US" sz="1200" smtClean="0"/>
              <a:pPr/>
              <a:t>53</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1188BC5-3EFA-4ECA-AE7B-C163E13AA80A}" type="slidenum">
              <a:rPr lang="en-US" sz="1200" smtClean="0"/>
              <a:pPr/>
              <a:t>54</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DA20BF-0216-45E0-983E-8AD51735993A}" type="slidenum">
              <a:rPr lang="en-US" sz="1200" smtClean="0"/>
              <a:pPr/>
              <a:t>55</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7810FF1-5ECD-4DCC-88D6-ED9B9778B522}" type="slidenum">
              <a:rPr lang="en-US" sz="1200" smtClean="0"/>
              <a:pPr/>
              <a:t>56</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B2A6617-D03E-41E2-B7ED-DB8D49368E76}" type="slidenum">
              <a:rPr lang="en-US" sz="1200" smtClean="0"/>
              <a:pPr/>
              <a:t>57</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9284BCE-B357-4787-B465-D9FF54F94084}" type="slidenum">
              <a:rPr lang="en-US" sz="1200" smtClean="0"/>
              <a:pPr/>
              <a:t>58</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AADE188-AFAA-4F30-A9D9-F3CF7ED18FF8}" type="slidenum">
              <a:rPr lang="en-US" sz="1200" smtClean="0"/>
              <a:pPr/>
              <a:t>59</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445BAC5-9771-4721-AF99-236982D4CC85}" type="slidenum">
              <a:rPr lang="en-US" sz="1200" smtClean="0"/>
              <a:pPr/>
              <a:t>60</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E13FA69-A621-42F1-919E-25C38A714A60}" type="slidenum">
              <a:rPr lang="en-US" sz="1200" smtClean="0"/>
              <a:pPr/>
              <a:t>61</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C160AB9-01C7-4A74-932F-3BA1B284DA5B}" type="slidenum">
              <a:rPr lang="en-US" sz="1200" smtClean="0"/>
              <a:pPr/>
              <a:t>62</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4F578E4-857B-4803-80D6-4CBD825F78CE}" type="slidenum">
              <a:rPr lang="en-US" sz="1200" smtClean="0"/>
              <a:pPr/>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8A31DD5-2622-4705-AEF6-0C93212CFC73}" type="slidenum">
              <a:rPr lang="en-US" sz="1200" smtClean="0"/>
              <a:pPr/>
              <a:t>66</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6903AE1-6721-4171-9D22-F779F52DEB57}" type="slidenum">
              <a:rPr lang="en-US" sz="1200" smtClean="0"/>
              <a:pPr/>
              <a:t>67</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19AACD3-EA33-4053-809A-285E6E3708C4}" type="slidenum">
              <a:rPr lang="en-US" sz="1200" smtClean="0"/>
              <a:pPr/>
              <a:t>68</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D8BD364-EC83-4598-AF15-D0A5D8E9FA4C}" type="slidenum">
              <a:rPr lang="en-US" sz="1200" smtClean="0"/>
              <a:pPr/>
              <a:t>69</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698E5-1465-4128-AB3E-58DB84A4DD57}" type="slidenum">
              <a:rPr lang="en-US" sz="1200" smtClean="0"/>
              <a:pPr/>
              <a:t>70</a:t>
            </a:fld>
            <a:endParaRPr lang="en-US" sz="1200" smtClean="0"/>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change in documentation, but a change from outpatient service type to Prev Med Eval/Mgmt (well child/well woman) resulted in a change from a level 3 established visit (99213) to the age appropriate Prev Med code (99396) with a significant gain in RVUs.  (These visits for babies 99391 = 1.02 RVUs; for over 65 years old 99397 = 1.71 RVU’s!!!).  Of course documentation must support this type of visit.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B8A04B9-3977-4B6A-9968-378E7016337D}" type="slidenum">
              <a:rPr lang="en-US" sz="1200" smtClean="0"/>
              <a:pPr/>
              <a:t>71</a:t>
            </a:fld>
            <a:endParaRPr lang="en-US" sz="1200" smtClean="0"/>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Parameters set by system that must be verified and potentially corrected by provider.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894EF41-EC3D-4770-9AB1-E8E520740D86}" type="slidenum">
              <a:rPr lang="en-US" sz="1200" smtClean="0"/>
              <a:pPr/>
              <a:t>72</a:t>
            </a:fld>
            <a:endParaRPr lang="en-US" sz="1200" smtClean="0"/>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change in documentation, but a change from established patient to new resulted in a change from a level 3 established visit (99213) to a level 2 new visit (99202) with a net gain in 0.21 RVUs.  (Further documentation of the history is required to justify a level 3 new visit.)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C885B16-5C6B-4C87-8BF9-3DE41D24DA66}" type="slidenum">
              <a:rPr lang="en-US" sz="1200" smtClean="0"/>
              <a:pPr/>
              <a:t>73</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B93D8FD-C817-4F9D-AC64-6363824C728F}" type="slidenum">
              <a:rPr lang="en-US" sz="1200" smtClean="0"/>
              <a:pPr/>
              <a:t>74</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5315E10-088A-4901-9261-8EFF6A65B9D0}" type="slidenum">
              <a:rPr lang="en-US" sz="1200" smtClean="0"/>
              <a:pPr/>
              <a:t>75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4A23389-BF6D-492C-B617-90A625F3FBF7}" type="slidenum">
              <a:rPr lang="en-US" sz="1200" smtClean="0"/>
              <a:pPr/>
              <a:t>7</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52C9386-BB1E-4ED7-85D0-B58B1E70C4F9}" type="slidenum">
              <a:rPr lang="en-US" sz="1200" smtClean="0"/>
              <a:pPr/>
              <a:t>76</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80343D8-DC31-4D2A-AB53-EA8A68589ACA}" type="slidenum">
              <a:rPr lang="en-US" sz="1200" smtClean="0"/>
              <a:pPr/>
              <a:t>77</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87474B1-8414-4ED7-B14A-59541ECCEC21}" type="slidenum">
              <a:rPr lang="en-US" sz="1200" smtClean="0"/>
              <a:pPr/>
              <a:t>78</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B3CF8F8-5A89-4A14-8EE0-F53B49A82A07}" type="slidenum">
              <a:rPr lang="en-US" sz="1200" smtClean="0"/>
              <a:pPr/>
              <a:t>79</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4F4B6E5-54BB-4996-8EF0-EB163709CB96}" type="slidenum">
              <a:rPr lang="en-US" sz="1200" smtClean="0"/>
              <a:pPr/>
              <a:t>80</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1DFA804-3670-431C-961B-EF4FFCF64913}" type="slidenum">
              <a:rPr lang="en-US" sz="1200" smtClean="0"/>
              <a:pPr/>
              <a:t>81</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B03B21-C274-4101-9662-17D80DCA541D}" type="slidenum">
              <a:rPr lang="en-US" sz="1200" smtClean="0"/>
              <a:pPr/>
              <a:t>82</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0EDC536-C213-4C19-AC2D-7461CE192733}" type="slidenum">
              <a:rPr lang="en-US" sz="1200" smtClean="0"/>
              <a:pPr/>
              <a:t>83</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13065-B9AD-46D2-A0BF-E223C455AD8D}" type="slidenum">
              <a:rPr lang="en-US" sz="1200" smtClean="0"/>
              <a:pPr/>
              <a:t>84</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3CD0320-9D16-4210-A497-5A31BA7FBE40}" type="slidenum">
              <a:rPr lang="en-US" sz="1200" smtClean="0"/>
              <a:pPr/>
              <a:t>85</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253A64-37F2-4D39-83D6-0378EF8A825B}" type="slidenum">
              <a:rPr lang="en-US" sz="1200" smtClean="0"/>
              <a:pPr/>
              <a:t>8</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141E782-F4A4-4C88-B4A8-DD6B54FA30AE}" type="slidenum">
              <a:rPr lang="en-US" sz="1200" smtClean="0"/>
              <a:pPr/>
              <a:t>86</a:t>
            </a:fld>
            <a:endParaRPr lang="en-US" sz="1200" smtClean="0"/>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Insert a picture or graphic.</a:t>
            </a:r>
          </a:p>
          <a:p>
            <a:pPr eaLnBrk="1" hangingPunct="1">
              <a:buFontTx/>
              <a:buChar char="-"/>
            </a:pPr>
            <a:r>
              <a:rPr lang="en-US" smtClean="0"/>
              <a:t>Entertain questions of the group as a whole, delaying provider specific questions to the next part of the presentation.</a:t>
            </a:r>
          </a:p>
          <a:p>
            <a:pPr eaLnBrk="1" hangingPunct="1">
              <a:buFontTx/>
              <a:buChar char="-"/>
            </a:pPr>
            <a:r>
              <a:rPr lang="en-US" smtClean="0"/>
              <a:t>Next 20 slides are provider specific tips.  Consider a break at this point.  Require providers to return.  Allow any interested non-providers to attend, but release the remainder to the group for an extended break.</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6B9659C-18DE-45C6-B62B-238B3A7F3B5B}" type="slidenum">
              <a:rPr lang="en-US" sz="1200" smtClean="0"/>
              <a:pPr/>
              <a:t>87</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49636F9-A014-49EC-B6A2-0C93E7E8D6DE}" type="slidenum">
              <a:rPr lang="en-US" sz="1200" smtClean="0"/>
              <a:pPr/>
              <a:t>88</a:t>
            </a:fld>
            <a:endParaRPr lang="en-US" sz="1200" smtClean="0"/>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the default diagnosis list.</a:t>
            </a:r>
          </a:p>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FC87F4-BA65-4774-88E4-BE0826CB2DBB}" type="slidenum">
              <a:rPr lang="en-US" sz="1200" smtClean="0"/>
              <a:pPr/>
              <a:t>89</a:t>
            </a:fld>
            <a:endParaRPr lang="en-US" sz="1200" smtClean="0"/>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the default procedure list.</a:t>
            </a:r>
          </a:p>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4C531B6-723D-4D83-942B-F46FE0B0E20D}" type="slidenum">
              <a:rPr lang="en-US" sz="1200" smtClean="0"/>
              <a:pPr/>
              <a:t>90</a:t>
            </a:fld>
            <a:endParaRPr lang="en-US" sz="1200" smtClean="0"/>
          </a:p>
        </p:txBody>
      </p:sp>
      <p:sp>
        <p:nvSpPr>
          <p:cNvPr id="231427" name="Rectangle 2"/>
          <p:cNvSpPr>
            <a:spLocks noRo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the default Other Therapies list.</a:t>
            </a:r>
          </a:p>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C8D19DB-C7B7-4379-8022-A01AF3EAD55B}" type="slidenum">
              <a:rPr lang="en-US" sz="1200" smtClean="0"/>
              <a:pPr/>
              <a:t>91</a:t>
            </a:fld>
            <a:endParaRPr lang="en-US" sz="1200" smtClean="0"/>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9430825-ADF6-4845-8E31-3DA2769D187B}" type="slidenum">
              <a:rPr lang="en-US" sz="1200" smtClean="0"/>
              <a:pPr/>
              <a:t>92</a:t>
            </a:fld>
            <a:endParaRPr lang="en-US" sz="1200" smtClean="0"/>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E3CC234-D07C-4DCD-AD69-CAB50CF174C7}" type="slidenum">
              <a:rPr lang="en-US" sz="1200" smtClean="0"/>
              <a:pPr/>
              <a:t>93</a:t>
            </a:fld>
            <a:endParaRPr lang="en-US" sz="12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115585D-FEF4-48A3-A82D-EAD4D61BB875}" type="slidenum">
              <a:rPr lang="en-US" sz="1200" smtClean="0"/>
              <a:pPr/>
              <a:t>94</a:t>
            </a:fld>
            <a:endParaRPr lang="en-US" sz="1200" smtClean="0"/>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E252132-92BF-4998-9E82-56EFD6AF9FDE}" type="slidenum">
              <a:rPr lang="en-US" sz="1200" smtClean="0"/>
              <a:pPr/>
              <a:t>95</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7BBAEE0-1F79-40DD-B730-DF0A02C970B5}" type="slidenum">
              <a:rPr lang="en-US" sz="1200" smtClean="0"/>
              <a:pPr/>
              <a:t>9</a:t>
            </a:fld>
            <a:endParaRPr lang="en-US" sz="12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01E07D-4310-43C3-A839-C0E985DA8985}" type="slidenum">
              <a:rPr lang="en-US" sz="1200" smtClean="0"/>
              <a:pPr/>
              <a:t>96</a:t>
            </a:fld>
            <a:endParaRPr lang="en-US" sz="1200" smtClean="0"/>
          </a:p>
        </p:txBody>
      </p:sp>
      <p:sp>
        <p:nvSpPr>
          <p:cNvPr id="237571" name="Rectangle 2"/>
          <p:cNvSpPr>
            <a:spLocks noRot="1" noChangeArrowheads="1" noTextEdit="1"/>
          </p:cNvSpPr>
          <p:nvPr>
            <p:ph type="sldImg"/>
          </p:nvPr>
        </p:nvSpPr>
        <p:spPr>
          <a:ln/>
        </p:spPr>
      </p:sp>
      <p:sp>
        <p:nvSpPr>
          <p:cNvPr id="237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B44CBA-8479-4989-9D34-560CD6361877}" type="slidenum">
              <a:rPr lang="en-US" sz="1200" smtClean="0"/>
              <a:pPr/>
              <a:t>97</a:t>
            </a:fld>
            <a:endParaRPr lang="en-US" sz="1200" smtClean="0"/>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5BA1C49-5723-466E-A102-946CC089A47C}" type="slidenum">
              <a:rPr lang="en-US" sz="1200" smtClean="0"/>
              <a:pPr/>
              <a:t>98</a:t>
            </a:fld>
            <a:endParaRPr lang="en-US" sz="1200" smtClean="0"/>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641517E-4A28-4996-BB7A-184DCDBF8397}" type="slidenum">
              <a:rPr lang="en-US" sz="1200" smtClean="0"/>
              <a:pPr/>
              <a:t>99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837604F-B9ED-4F66-9C6D-57E2E4B3DA35}" type="slidenum">
              <a:rPr lang="en-US" sz="1200" smtClean="0"/>
              <a:pPr/>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shadeToTitle="1">
        <a:gradFill rotWithShape="0">
          <a:gsLst>
            <a:gs pos="0">
              <a:schemeClr val="bg1"/>
            </a:gs>
            <a:gs pos="100000">
              <a:srgbClr val="0000A8"/>
            </a:gs>
          </a:gsLst>
          <a:path path="shape">
            <a:fillToRect l="50000" t="50000" r="50000" b="50000"/>
          </a:path>
        </a:gradFill>
        <a:effectLst/>
      </p:bgPr>
    </p:bg>
    <p:spTree>
      <p:nvGrpSpPr>
        <p:cNvPr id="1" name=""/>
        <p:cNvGrpSpPr/>
        <p:nvPr/>
      </p:nvGrpSpPr>
      <p:grpSpPr>
        <a:xfrm>
          <a:off x="0" y="0"/>
          <a:ext cx="0" cy="0"/>
          <a:chOff x="0" y="0"/>
          <a:chExt cx="0" cy="0"/>
        </a:xfrm>
      </p:grpSpPr>
      <p:pic>
        <p:nvPicPr>
          <p:cNvPr id="4" name="Picture 7" descr="FINAL-NMET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9002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31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6D3485B-F8C5-413F-8706-D86F350B250C}" type="slidenum">
              <a:rPr lang="en-US"/>
              <a:pPr>
                <a:defRPr/>
              </a:pPr>
              <a:t>‹#›</a:t>
            </a:fld>
            <a:endParaRPr lang="en-US"/>
          </a:p>
        </p:txBody>
      </p:sp>
    </p:spTree>
    <p:extLst>
      <p:ext uri="{BB962C8B-B14F-4D97-AF65-F5344CB8AC3E}">
        <p14:creationId xmlns:p14="http://schemas.microsoft.com/office/powerpoint/2010/main" val="194338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53F00F-3530-492D-B3A3-AB5611A9A9F3}" type="slidenum">
              <a:rPr lang="en-US"/>
              <a:pPr>
                <a:defRPr/>
              </a:pPr>
              <a:t>‹#›</a:t>
            </a:fld>
            <a:endParaRPr lang="en-US"/>
          </a:p>
        </p:txBody>
      </p:sp>
    </p:spTree>
    <p:extLst>
      <p:ext uri="{BB962C8B-B14F-4D97-AF65-F5344CB8AC3E}">
        <p14:creationId xmlns:p14="http://schemas.microsoft.com/office/powerpoint/2010/main" val="292067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6063"/>
            <a:ext cx="20574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6063"/>
            <a:ext cx="60198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B8B2FC-212C-4DB9-A70D-D5DCE720BDFB}" type="slidenum">
              <a:rPr lang="en-US"/>
              <a:pPr>
                <a:defRPr/>
              </a:pPr>
              <a:t>‹#›</a:t>
            </a:fld>
            <a:endParaRPr lang="en-US"/>
          </a:p>
        </p:txBody>
      </p:sp>
    </p:spTree>
    <p:extLst>
      <p:ext uri="{BB962C8B-B14F-4D97-AF65-F5344CB8AC3E}">
        <p14:creationId xmlns:p14="http://schemas.microsoft.com/office/powerpoint/2010/main" val="257678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shadeToTitle="1">
        <a:gradFill rotWithShape="0">
          <a:gsLst>
            <a:gs pos="0">
              <a:schemeClr val="bg1"/>
            </a:gs>
            <a:gs pos="100000">
              <a:srgbClr val="0000A8"/>
            </a:gs>
          </a:gsLst>
          <a:path path="shape">
            <a:fillToRect l="50000" t="50000" r="50000" b="50000"/>
          </a:path>
        </a:gradFill>
        <a:effectLst/>
      </p:bgPr>
    </p:bg>
    <p:spTree>
      <p:nvGrpSpPr>
        <p:cNvPr id="1" name=""/>
        <p:cNvGrpSpPr/>
        <p:nvPr/>
      </p:nvGrpSpPr>
      <p:grpSpPr>
        <a:xfrm>
          <a:off x="0" y="0"/>
          <a:ext cx="0" cy="0"/>
          <a:chOff x="0" y="0"/>
          <a:chExt cx="0" cy="0"/>
        </a:xfrm>
      </p:grpSpPr>
      <p:pic>
        <p:nvPicPr>
          <p:cNvPr id="4" name="Picture 7" descr="MPTEat128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5575"/>
            <a:ext cx="18288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92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9CC2263-9A2D-499F-B3E9-8C059640D224}" type="slidenum">
              <a:rPr lang="en-US"/>
              <a:pPr>
                <a:defRPr/>
              </a:pPr>
              <a:t>‹#›</a:t>
            </a:fld>
            <a:endParaRPr lang="en-US"/>
          </a:p>
        </p:txBody>
      </p:sp>
    </p:spTree>
    <p:extLst>
      <p:ext uri="{BB962C8B-B14F-4D97-AF65-F5344CB8AC3E}">
        <p14:creationId xmlns:p14="http://schemas.microsoft.com/office/powerpoint/2010/main" val="3737616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74243-1F4F-499C-8871-50AE5704846F}" type="slidenum">
              <a:rPr lang="en-US"/>
              <a:pPr>
                <a:defRPr/>
              </a:pPr>
              <a:t>‹#›</a:t>
            </a:fld>
            <a:endParaRPr lang="en-US"/>
          </a:p>
        </p:txBody>
      </p:sp>
    </p:spTree>
    <p:extLst>
      <p:ext uri="{BB962C8B-B14F-4D97-AF65-F5344CB8AC3E}">
        <p14:creationId xmlns:p14="http://schemas.microsoft.com/office/powerpoint/2010/main" val="361670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35C353-C26F-4E20-A745-E2649DFBE726}" type="slidenum">
              <a:rPr lang="en-US"/>
              <a:pPr>
                <a:defRPr/>
              </a:pPr>
              <a:t>‹#›</a:t>
            </a:fld>
            <a:endParaRPr lang="en-US"/>
          </a:p>
        </p:txBody>
      </p:sp>
    </p:spTree>
    <p:extLst>
      <p:ext uri="{BB962C8B-B14F-4D97-AF65-F5344CB8AC3E}">
        <p14:creationId xmlns:p14="http://schemas.microsoft.com/office/powerpoint/2010/main" val="425899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167118-7583-40EB-9450-566690844DC1}" type="slidenum">
              <a:rPr lang="en-US"/>
              <a:pPr>
                <a:defRPr/>
              </a:pPr>
              <a:t>‹#›</a:t>
            </a:fld>
            <a:endParaRPr lang="en-US"/>
          </a:p>
        </p:txBody>
      </p:sp>
    </p:spTree>
    <p:extLst>
      <p:ext uri="{BB962C8B-B14F-4D97-AF65-F5344CB8AC3E}">
        <p14:creationId xmlns:p14="http://schemas.microsoft.com/office/powerpoint/2010/main" val="2351546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7A2850-5A41-4391-ABA7-E2B260A68EEA}" type="slidenum">
              <a:rPr lang="en-US"/>
              <a:pPr>
                <a:defRPr/>
              </a:pPr>
              <a:t>‹#›</a:t>
            </a:fld>
            <a:endParaRPr lang="en-US"/>
          </a:p>
        </p:txBody>
      </p:sp>
    </p:spTree>
    <p:extLst>
      <p:ext uri="{BB962C8B-B14F-4D97-AF65-F5344CB8AC3E}">
        <p14:creationId xmlns:p14="http://schemas.microsoft.com/office/powerpoint/2010/main" val="330465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1FDA39-6BF5-44E4-85E4-2C534324561F}" type="slidenum">
              <a:rPr lang="en-US"/>
              <a:pPr>
                <a:defRPr/>
              </a:pPr>
              <a:t>‹#›</a:t>
            </a:fld>
            <a:endParaRPr lang="en-US"/>
          </a:p>
        </p:txBody>
      </p:sp>
    </p:spTree>
    <p:extLst>
      <p:ext uri="{BB962C8B-B14F-4D97-AF65-F5344CB8AC3E}">
        <p14:creationId xmlns:p14="http://schemas.microsoft.com/office/powerpoint/2010/main" val="81854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DE6ACE-2A0C-4B43-9F8E-1FDC6286A5DF}" type="slidenum">
              <a:rPr lang="en-US"/>
              <a:pPr>
                <a:defRPr/>
              </a:pPr>
              <a:t>‹#›</a:t>
            </a:fld>
            <a:endParaRPr lang="en-US"/>
          </a:p>
        </p:txBody>
      </p:sp>
    </p:spTree>
    <p:extLst>
      <p:ext uri="{BB962C8B-B14F-4D97-AF65-F5344CB8AC3E}">
        <p14:creationId xmlns:p14="http://schemas.microsoft.com/office/powerpoint/2010/main" val="335398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6FCFCB-EF33-4885-AD63-EE20BA7EF73A}" type="slidenum">
              <a:rPr lang="en-US"/>
              <a:pPr>
                <a:defRPr/>
              </a:pPr>
              <a:t>‹#›</a:t>
            </a:fld>
            <a:endParaRPr lang="en-US"/>
          </a:p>
        </p:txBody>
      </p:sp>
    </p:spTree>
    <p:extLst>
      <p:ext uri="{BB962C8B-B14F-4D97-AF65-F5344CB8AC3E}">
        <p14:creationId xmlns:p14="http://schemas.microsoft.com/office/powerpoint/2010/main" val="15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8268A2-D50A-4214-8163-86C0DD246CAD}" type="slidenum">
              <a:rPr lang="en-US"/>
              <a:pPr>
                <a:defRPr/>
              </a:pPr>
              <a:t>‹#›</a:t>
            </a:fld>
            <a:endParaRPr lang="en-US"/>
          </a:p>
        </p:txBody>
      </p:sp>
    </p:spTree>
    <p:extLst>
      <p:ext uri="{BB962C8B-B14F-4D97-AF65-F5344CB8AC3E}">
        <p14:creationId xmlns:p14="http://schemas.microsoft.com/office/powerpoint/2010/main" val="3262206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83EDF0-AC02-4238-BF9B-34A6598B1F57}" type="slidenum">
              <a:rPr lang="en-US"/>
              <a:pPr>
                <a:defRPr/>
              </a:pPr>
              <a:t>‹#›</a:t>
            </a:fld>
            <a:endParaRPr lang="en-US"/>
          </a:p>
        </p:txBody>
      </p:sp>
    </p:spTree>
    <p:extLst>
      <p:ext uri="{BB962C8B-B14F-4D97-AF65-F5344CB8AC3E}">
        <p14:creationId xmlns:p14="http://schemas.microsoft.com/office/powerpoint/2010/main" val="2271645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D57A1-D30F-4E79-831D-3AD8BCEE03BC}" type="slidenum">
              <a:rPr lang="en-US"/>
              <a:pPr>
                <a:defRPr/>
              </a:pPr>
              <a:t>‹#›</a:t>
            </a:fld>
            <a:endParaRPr lang="en-US"/>
          </a:p>
        </p:txBody>
      </p:sp>
    </p:spTree>
    <p:extLst>
      <p:ext uri="{BB962C8B-B14F-4D97-AF65-F5344CB8AC3E}">
        <p14:creationId xmlns:p14="http://schemas.microsoft.com/office/powerpoint/2010/main" val="200257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6063"/>
            <a:ext cx="2057400" cy="5926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6063"/>
            <a:ext cx="6019800" cy="5926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D61672-DA42-4FAE-9159-3AE982BE07FA}" type="slidenum">
              <a:rPr lang="en-US"/>
              <a:pPr>
                <a:defRPr/>
              </a:pPr>
              <a:t>‹#›</a:t>
            </a:fld>
            <a:endParaRPr lang="en-US"/>
          </a:p>
        </p:txBody>
      </p:sp>
    </p:spTree>
    <p:extLst>
      <p:ext uri="{BB962C8B-B14F-4D97-AF65-F5344CB8AC3E}">
        <p14:creationId xmlns:p14="http://schemas.microsoft.com/office/powerpoint/2010/main" val="655556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6994E5BC-58D1-4E88-BA4C-9B3A6DB1EEFD}"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07BF4098-C97B-4047-AD8C-2CEAC921B26B}" type="slidenum">
              <a:rPr lang="en-US"/>
              <a:pPr>
                <a:defRPr/>
              </a:pPr>
              <a:t>‹#›</a:t>
            </a:fld>
            <a:endParaRPr lang="en-US"/>
          </a:p>
        </p:txBody>
      </p:sp>
    </p:spTree>
    <p:extLst>
      <p:ext uri="{BB962C8B-B14F-4D97-AF65-F5344CB8AC3E}">
        <p14:creationId xmlns:p14="http://schemas.microsoft.com/office/powerpoint/2010/main" val="2318632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4EACBADE-9A39-4C43-9001-BDB834207769}"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41F0078E-B369-4895-9F8E-B6E918582133}" type="slidenum">
              <a:rPr lang="en-US"/>
              <a:pPr>
                <a:defRPr/>
              </a:pPr>
              <a:t>‹#›</a:t>
            </a:fld>
            <a:endParaRPr lang="en-US"/>
          </a:p>
        </p:txBody>
      </p:sp>
    </p:spTree>
    <p:extLst>
      <p:ext uri="{BB962C8B-B14F-4D97-AF65-F5344CB8AC3E}">
        <p14:creationId xmlns:p14="http://schemas.microsoft.com/office/powerpoint/2010/main" val="2848309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4630ABD6-825A-4D6F-8FA7-51DECCEE2B12}"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74A93C59-0747-4CDF-9AFB-28D32188108A}" type="slidenum">
              <a:rPr lang="en-US"/>
              <a:pPr>
                <a:defRPr/>
              </a:pPr>
              <a:t>‹#›</a:t>
            </a:fld>
            <a:endParaRPr lang="en-US"/>
          </a:p>
        </p:txBody>
      </p:sp>
    </p:spTree>
    <p:extLst>
      <p:ext uri="{BB962C8B-B14F-4D97-AF65-F5344CB8AC3E}">
        <p14:creationId xmlns:p14="http://schemas.microsoft.com/office/powerpoint/2010/main" val="1376544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07A677E1-18F9-433E-8FC2-4581D0B44053}"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9840AFA5-A230-47C1-A1BB-E5DED4888F63}" type="slidenum">
              <a:rPr lang="en-US"/>
              <a:pPr>
                <a:defRPr/>
              </a:pPr>
              <a:t>‹#›</a:t>
            </a:fld>
            <a:endParaRPr lang="en-US"/>
          </a:p>
        </p:txBody>
      </p:sp>
    </p:spTree>
    <p:extLst>
      <p:ext uri="{BB962C8B-B14F-4D97-AF65-F5344CB8AC3E}">
        <p14:creationId xmlns:p14="http://schemas.microsoft.com/office/powerpoint/2010/main" val="460125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AD601B85-12FC-417A-A837-5D9213CA99F8}" type="datetimeFigureOut">
              <a:rPr lang="en-US"/>
              <a:pPr>
                <a:defRPr/>
              </a:pPr>
              <a:t>10/22/2010</a:t>
            </a:fld>
            <a:endParaRPr lang="en-US"/>
          </a:p>
        </p:txBody>
      </p:sp>
      <p:sp>
        <p:nvSpPr>
          <p:cNvPr id="8"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9093C95C-B59B-4A36-93D5-23D0AF149036}" type="slidenum">
              <a:rPr lang="en-US"/>
              <a:pPr>
                <a:defRPr/>
              </a:pPr>
              <a:t>‹#›</a:t>
            </a:fld>
            <a:endParaRPr lang="en-US"/>
          </a:p>
        </p:txBody>
      </p:sp>
    </p:spTree>
    <p:extLst>
      <p:ext uri="{BB962C8B-B14F-4D97-AF65-F5344CB8AC3E}">
        <p14:creationId xmlns:p14="http://schemas.microsoft.com/office/powerpoint/2010/main" val="224731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09E46B86-7323-4706-ADB8-173829858A96}" type="datetimeFigureOut">
              <a:rPr lang="en-US"/>
              <a:pPr>
                <a:defRPr/>
              </a:pPr>
              <a:t>10/22/2010</a:t>
            </a:fld>
            <a:endParaRPr lang="en-US"/>
          </a:p>
        </p:txBody>
      </p:sp>
      <p:sp>
        <p:nvSpPr>
          <p:cNvPr id="4"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84ABE809-D6B0-44AC-ACF3-42AE08C1C480}" type="slidenum">
              <a:rPr lang="en-US"/>
              <a:pPr>
                <a:defRPr/>
              </a:pPr>
              <a:t>‹#›</a:t>
            </a:fld>
            <a:endParaRPr lang="en-US"/>
          </a:p>
        </p:txBody>
      </p:sp>
    </p:spTree>
    <p:extLst>
      <p:ext uri="{BB962C8B-B14F-4D97-AF65-F5344CB8AC3E}">
        <p14:creationId xmlns:p14="http://schemas.microsoft.com/office/powerpoint/2010/main" val="957505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FEC61DCE-D404-4259-A5FF-9AFAC02199F4}" type="datetimeFigureOut">
              <a:rPr lang="en-US"/>
              <a:pPr>
                <a:defRPr/>
              </a:pPr>
              <a:t>10/22/2010</a:t>
            </a:fld>
            <a:endParaRPr lang="en-US"/>
          </a:p>
        </p:txBody>
      </p:sp>
      <p:sp>
        <p:nvSpPr>
          <p:cNvPr id="3"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101A6FD2-C6E6-4B43-9C86-ABA48D687924}" type="slidenum">
              <a:rPr lang="en-US"/>
              <a:pPr>
                <a:defRPr/>
              </a:pPr>
              <a:t>‹#›</a:t>
            </a:fld>
            <a:endParaRPr lang="en-US"/>
          </a:p>
        </p:txBody>
      </p:sp>
    </p:spTree>
    <p:extLst>
      <p:ext uri="{BB962C8B-B14F-4D97-AF65-F5344CB8AC3E}">
        <p14:creationId xmlns:p14="http://schemas.microsoft.com/office/powerpoint/2010/main" val="362737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AF6E0-531F-466C-B0B6-F725BEF0F4B7}" type="slidenum">
              <a:rPr lang="en-US"/>
              <a:pPr>
                <a:defRPr/>
              </a:pPr>
              <a:t>‹#›</a:t>
            </a:fld>
            <a:endParaRPr lang="en-US"/>
          </a:p>
        </p:txBody>
      </p:sp>
    </p:spTree>
    <p:extLst>
      <p:ext uri="{BB962C8B-B14F-4D97-AF65-F5344CB8AC3E}">
        <p14:creationId xmlns:p14="http://schemas.microsoft.com/office/powerpoint/2010/main" val="3467419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4CF73982-074E-4554-BD20-777451B4D5A9}"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81A51067-BEB2-4F65-AD4E-750CC24FA475}" type="slidenum">
              <a:rPr lang="en-US"/>
              <a:pPr>
                <a:defRPr/>
              </a:pPr>
              <a:t>‹#›</a:t>
            </a:fld>
            <a:endParaRPr lang="en-US"/>
          </a:p>
        </p:txBody>
      </p:sp>
    </p:spTree>
    <p:extLst>
      <p:ext uri="{BB962C8B-B14F-4D97-AF65-F5344CB8AC3E}">
        <p14:creationId xmlns:p14="http://schemas.microsoft.com/office/powerpoint/2010/main" val="148697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89338430-7103-466A-B6BD-9D67CE9D2A1E}"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9ABC12FB-BEC8-4562-B9FB-6D8AB7FC5983}" type="slidenum">
              <a:rPr lang="en-US"/>
              <a:pPr>
                <a:defRPr/>
              </a:pPr>
              <a:t>‹#›</a:t>
            </a:fld>
            <a:endParaRPr lang="en-US"/>
          </a:p>
        </p:txBody>
      </p:sp>
    </p:spTree>
    <p:extLst>
      <p:ext uri="{BB962C8B-B14F-4D97-AF65-F5344CB8AC3E}">
        <p14:creationId xmlns:p14="http://schemas.microsoft.com/office/powerpoint/2010/main" val="1402740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4DFBE90A-EDE2-4133-887E-BF1F31721EEE}"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17578232-F2B3-4655-AB29-8AD254BF9A57}" type="slidenum">
              <a:rPr lang="en-US"/>
              <a:pPr>
                <a:defRPr/>
              </a:pPr>
              <a:t>‹#›</a:t>
            </a:fld>
            <a:endParaRPr lang="en-US"/>
          </a:p>
        </p:txBody>
      </p:sp>
    </p:spTree>
    <p:extLst>
      <p:ext uri="{BB962C8B-B14F-4D97-AF65-F5344CB8AC3E}">
        <p14:creationId xmlns:p14="http://schemas.microsoft.com/office/powerpoint/2010/main" val="2758966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788A185B-E599-493B-82BC-8F7A57CEB4CC}"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BEC33B6E-A0E1-4FF5-A361-4E89ADF4B612}" type="slidenum">
              <a:rPr lang="en-US"/>
              <a:pPr>
                <a:defRPr/>
              </a:pPr>
              <a:t>‹#›</a:t>
            </a:fld>
            <a:endParaRPr lang="en-US"/>
          </a:p>
        </p:txBody>
      </p:sp>
    </p:spTree>
    <p:extLst>
      <p:ext uri="{BB962C8B-B14F-4D97-AF65-F5344CB8AC3E}">
        <p14:creationId xmlns:p14="http://schemas.microsoft.com/office/powerpoint/2010/main" val="3972526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C7CF6A8F-854A-49BC-949A-BD845F7CA4A0}"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2074D2A8-1269-48EE-8E47-38C890E0326A}" type="slidenum">
              <a:rPr lang="en-US"/>
              <a:pPr>
                <a:defRPr/>
              </a:pPr>
              <a:t>‹#›</a:t>
            </a:fld>
            <a:endParaRPr lang="en-US"/>
          </a:p>
        </p:txBody>
      </p:sp>
    </p:spTree>
    <p:extLst>
      <p:ext uri="{BB962C8B-B14F-4D97-AF65-F5344CB8AC3E}">
        <p14:creationId xmlns:p14="http://schemas.microsoft.com/office/powerpoint/2010/main" val="3518848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7E29DB3A-5B26-4042-97BB-093E3333AEF5}"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8630B868-B04E-4473-8153-78CEFAFD9415}" type="slidenum">
              <a:rPr lang="en-US"/>
              <a:pPr>
                <a:defRPr/>
              </a:pPr>
              <a:t>‹#›</a:t>
            </a:fld>
            <a:endParaRPr lang="en-US"/>
          </a:p>
        </p:txBody>
      </p:sp>
    </p:spTree>
    <p:extLst>
      <p:ext uri="{BB962C8B-B14F-4D97-AF65-F5344CB8AC3E}">
        <p14:creationId xmlns:p14="http://schemas.microsoft.com/office/powerpoint/2010/main" val="1507400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B8E03CD7-1E87-405A-89C6-E12F76BA5DDB}"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7E969B3F-A0ED-45DF-9ABC-57624A3FB079}" type="slidenum">
              <a:rPr lang="en-US"/>
              <a:pPr>
                <a:defRPr/>
              </a:pPr>
              <a:t>‹#›</a:t>
            </a:fld>
            <a:endParaRPr lang="en-US"/>
          </a:p>
        </p:txBody>
      </p:sp>
    </p:spTree>
    <p:extLst>
      <p:ext uri="{BB962C8B-B14F-4D97-AF65-F5344CB8AC3E}">
        <p14:creationId xmlns:p14="http://schemas.microsoft.com/office/powerpoint/2010/main" val="1923276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DD59BC79-EDA1-4EB2-BC2F-779F0A256B02}"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A1CC36A7-B6F6-4A0A-80A0-ACDAFF9297A8}" type="slidenum">
              <a:rPr lang="en-US"/>
              <a:pPr>
                <a:defRPr/>
              </a:pPr>
              <a:t>‹#›</a:t>
            </a:fld>
            <a:endParaRPr lang="en-US"/>
          </a:p>
        </p:txBody>
      </p:sp>
    </p:spTree>
    <p:extLst>
      <p:ext uri="{BB962C8B-B14F-4D97-AF65-F5344CB8AC3E}">
        <p14:creationId xmlns:p14="http://schemas.microsoft.com/office/powerpoint/2010/main" val="1005646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6E60DCFC-7F5F-471E-9678-3A878A67AE37}" type="datetimeFigureOut">
              <a:rPr lang="en-US"/>
              <a:pPr>
                <a:defRPr/>
              </a:pPr>
              <a:t>10/22/2010</a:t>
            </a:fld>
            <a:endParaRPr lang="en-US"/>
          </a:p>
        </p:txBody>
      </p:sp>
      <p:sp>
        <p:nvSpPr>
          <p:cNvPr id="8"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3BE4F3B3-114C-4679-8EA1-EB020287F7C2}" type="slidenum">
              <a:rPr lang="en-US"/>
              <a:pPr>
                <a:defRPr/>
              </a:pPr>
              <a:t>‹#›</a:t>
            </a:fld>
            <a:endParaRPr lang="en-US"/>
          </a:p>
        </p:txBody>
      </p:sp>
    </p:spTree>
    <p:extLst>
      <p:ext uri="{BB962C8B-B14F-4D97-AF65-F5344CB8AC3E}">
        <p14:creationId xmlns:p14="http://schemas.microsoft.com/office/powerpoint/2010/main" val="15009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6C22ADF9-B3CC-4FE4-96B6-6B0A6F0F1DCD}" type="datetimeFigureOut">
              <a:rPr lang="en-US"/>
              <a:pPr>
                <a:defRPr/>
              </a:pPr>
              <a:t>10/22/2010</a:t>
            </a:fld>
            <a:endParaRPr lang="en-US"/>
          </a:p>
        </p:txBody>
      </p:sp>
      <p:sp>
        <p:nvSpPr>
          <p:cNvPr id="4"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EB83C85C-523A-4BE0-A038-1F6B1F394003}" type="slidenum">
              <a:rPr lang="en-US"/>
              <a:pPr>
                <a:defRPr/>
              </a:pPr>
              <a:t>‹#›</a:t>
            </a:fld>
            <a:endParaRPr lang="en-US"/>
          </a:p>
        </p:txBody>
      </p:sp>
    </p:spTree>
    <p:extLst>
      <p:ext uri="{BB962C8B-B14F-4D97-AF65-F5344CB8AC3E}">
        <p14:creationId xmlns:p14="http://schemas.microsoft.com/office/powerpoint/2010/main" val="320169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FBE781-6694-4C22-8079-393B43D5C010}" type="slidenum">
              <a:rPr lang="en-US"/>
              <a:pPr>
                <a:defRPr/>
              </a:pPr>
              <a:t>‹#›</a:t>
            </a:fld>
            <a:endParaRPr lang="en-US"/>
          </a:p>
        </p:txBody>
      </p:sp>
    </p:spTree>
    <p:extLst>
      <p:ext uri="{BB962C8B-B14F-4D97-AF65-F5344CB8AC3E}">
        <p14:creationId xmlns:p14="http://schemas.microsoft.com/office/powerpoint/2010/main" val="1391365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D54945ED-1915-491F-811A-81988C0FB466}" type="datetimeFigureOut">
              <a:rPr lang="en-US"/>
              <a:pPr>
                <a:defRPr/>
              </a:pPr>
              <a:t>10/22/2010</a:t>
            </a:fld>
            <a:endParaRPr lang="en-US"/>
          </a:p>
        </p:txBody>
      </p:sp>
      <p:sp>
        <p:nvSpPr>
          <p:cNvPr id="3"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49B833D1-CF22-40DE-9EED-CC24AEF17B3D}" type="slidenum">
              <a:rPr lang="en-US"/>
              <a:pPr>
                <a:defRPr/>
              </a:pPr>
              <a:t>‹#›</a:t>
            </a:fld>
            <a:endParaRPr lang="en-US"/>
          </a:p>
        </p:txBody>
      </p:sp>
    </p:spTree>
    <p:extLst>
      <p:ext uri="{BB962C8B-B14F-4D97-AF65-F5344CB8AC3E}">
        <p14:creationId xmlns:p14="http://schemas.microsoft.com/office/powerpoint/2010/main" val="1773356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3E110403-9476-4822-8D79-93E048D0A85C}"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619C58B1-8A0D-421C-8DE6-527B1E0F4B46}" type="slidenum">
              <a:rPr lang="en-US"/>
              <a:pPr>
                <a:defRPr/>
              </a:pPr>
              <a:t>‹#›</a:t>
            </a:fld>
            <a:endParaRPr lang="en-US"/>
          </a:p>
        </p:txBody>
      </p:sp>
    </p:spTree>
    <p:extLst>
      <p:ext uri="{BB962C8B-B14F-4D97-AF65-F5344CB8AC3E}">
        <p14:creationId xmlns:p14="http://schemas.microsoft.com/office/powerpoint/2010/main" val="2928184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863CB36A-5F6E-4B00-B2BB-DADBCE1E5CC9}"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DEABE555-F753-4CDD-A920-86345B7AF30F}" type="slidenum">
              <a:rPr lang="en-US"/>
              <a:pPr>
                <a:defRPr/>
              </a:pPr>
              <a:t>‹#›</a:t>
            </a:fld>
            <a:endParaRPr lang="en-US"/>
          </a:p>
        </p:txBody>
      </p:sp>
    </p:spTree>
    <p:extLst>
      <p:ext uri="{BB962C8B-B14F-4D97-AF65-F5344CB8AC3E}">
        <p14:creationId xmlns:p14="http://schemas.microsoft.com/office/powerpoint/2010/main" val="2767571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58109401-234D-43C8-B9B0-D478182DC9AD}"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21BCCD02-EBA0-407B-9284-2CFD779D9E2E}" type="slidenum">
              <a:rPr lang="en-US"/>
              <a:pPr>
                <a:defRPr/>
              </a:pPr>
              <a:t>‹#›</a:t>
            </a:fld>
            <a:endParaRPr lang="en-US"/>
          </a:p>
        </p:txBody>
      </p:sp>
    </p:spTree>
    <p:extLst>
      <p:ext uri="{BB962C8B-B14F-4D97-AF65-F5344CB8AC3E}">
        <p14:creationId xmlns:p14="http://schemas.microsoft.com/office/powerpoint/2010/main" val="192805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ＭＳ Ｐゴシック" pitchFamily="34" charset="-128"/>
              </a:defRPr>
            </a:lvl1pPr>
          </a:lstStyle>
          <a:p>
            <a:pPr>
              <a:defRPr/>
            </a:pPr>
            <a:fld id="{F1CE19EC-6D45-4E0C-81D7-F6D5FBFEB66C}"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pitchFamily="34" charset="-128"/>
              </a:defRPr>
            </a:lvl1pPr>
          </a:lstStyle>
          <a:p>
            <a:pPr>
              <a:defRPr/>
            </a:pPr>
            <a:fld id="{566BCC6A-D097-4C9B-8E48-BBF80A3058B1}" type="slidenum">
              <a:rPr lang="en-US"/>
              <a:pPr>
                <a:defRPr/>
              </a:pPr>
              <a:t>‹#›</a:t>
            </a:fld>
            <a:endParaRPr lang="en-US"/>
          </a:p>
        </p:txBody>
      </p:sp>
    </p:spTree>
    <p:extLst>
      <p:ext uri="{BB962C8B-B14F-4D97-AF65-F5344CB8AC3E}">
        <p14:creationId xmlns:p14="http://schemas.microsoft.com/office/powerpoint/2010/main" val="2993234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15042019-4E6F-4B69-93E7-1299539D81DF}"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E1AD26F3-8CB6-4789-96FE-35086996A216}" type="slidenum">
              <a:rPr lang="en-US"/>
              <a:pPr>
                <a:defRPr/>
              </a:pPr>
              <a:t>‹#›</a:t>
            </a:fld>
            <a:endParaRPr lang="en-US"/>
          </a:p>
        </p:txBody>
      </p:sp>
    </p:spTree>
    <p:extLst>
      <p:ext uri="{BB962C8B-B14F-4D97-AF65-F5344CB8AC3E}">
        <p14:creationId xmlns:p14="http://schemas.microsoft.com/office/powerpoint/2010/main" val="1817402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88F3AAA3-67A4-4D81-BC8B-16F5CE003155}"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B6A5F0AB-A162-4B0F-B11D-3C8803ED9625}" type="slidenum">
              <a:rPr lang="en-US"/>
              <a:pPr>
                <a:defRPr/>
              </a:pPr>
              <a:t>‹#›</a:t>
            </a:fld>
            <a:endParaRPr lang="en-US"/>
          </a:p>
        </p:txBody>
      </p:sp>
    </p:spTree>
    <p:extLst>
      <p:ext uri="{BB962C8B-B14F-4D97-AF65-F5344CB8AC3E}">
        <p14:creationId xmlns:p14="http://schemas.microsoft.com/office/powerpoint/2010/main" val="1502884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433B594E-950D-4748-95D5-EE762DF0DB5A}"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48DBD56C-2781-4449-B0E7-725B15A3C547}" type="slidenum">
              <a:rPr lang="en-US"/>
              <a:pPr>
                <a:defRPr/>
              </a:pPr>
              <a:t>‹#›</a:t>
            </a:fld>
            <a:endParaRPr lang="en-US"/>
          </a:p>
        </p:txBody>
      </p:sp>
    </p:spTree>
    <p:extLst>
      <p:ext uri="{BB962C8B-B14F-4D97-AF65-F5344CB8AC3E}">
        <p14:creationId xmlns:p14="http://schemas.microsoft.com/office/powerpoint/2010/main" val="1716450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F4B4D781-A6BA-44FC-8AC4-E8A259A7EDDB}" type="datetimeFigureOut">
              <a:rPr lang="en-US"/>
              <a:pPr>
                <a:defRPr/>
              </a:pPr>
              <a:t>10/22/2010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3A38E49F-D60E-4E52-8412-3E1BA170F22C}" type="slidenum">
              <a:rPr lang="en-US"/>
              <a:pPr>
                <a:defRPr/>
              </a:pPr>
              <a:t>‹#›</a:t>
            </a:fld>
            <a:endParaRPr lang="en-US"/>
          </a:p>
        </p:txBody>
      </p:sp>
    </p:spTree>
    <p:extLst>
      <p:ext uri="{BB962C8B-B14F-4D97-AF65-F5344CB8AC3E}">
        <p14:creationId xmlns:p14="http://schemas.microsoft.com/office/powerpoint/2010/main" val="104428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3B9C0221-358D-4AC7-8B8E-127C03FB2AE8}" type="datetimeFigureOut">
              <a:rPr lang="en-US"/>
              <a:pPr>
                <a:defRPr/>
              </a:pPr>
              <a:t>10/22/2010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90C6892B-740A-473A-8FB9-FDE0D48C4937}" type="slidenum">
              <a:rPr lang="en-US"/>
              <a:pPr>
                <a:defRPr/>
              </a:pPr>
              <a:t>‹#›</a:t>
            </a:fld>
            <a:endParaRPr lang="en-US"/>
          </a:p>
        </p:txBody>
      </p:sp>
    </p:spTree>
    <p:extLst>
      <p:ext uri="{BB962C8B-B14F-4D97-AF65-F5344CB8AC3E}">
        <p14:creationId xmlns:p14="http://schemas.microsoft.com/office/powerpoint/2010/main" val="222616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070506-5E60-4C20-ACBB-0EB7EBFD7F5A}" type="slidenum">
              <a:rPr lang="en-US"/>
              <a:pPr>
                <a:defRPr/>
              </a:pPr>
              <a:t>‹#›</a:t>
            </a:fld>
            <a:endParaRPr lang="en-US"/>
          </a:p>
        </p:txBody>
      </p:sp>
    </p:spTree>
    <p:extLst>
      <p:ext uri="{BB962C8B-B14F-4D97-AF65-F5344CB8AC3E}">
        <p14:creationId xmlns:p14="http://schemas.microsoft.com/office/powerpoint/2010/main" val="3313924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F0F254C4-7E15-4312-851A-0A79D27BFD52}" type="datetimeFigureOut">
              <a:rPr lang="en-US"/>
              <a:pPr>
                <a:defRPr/>
              </a:pPr>
              <a:t>10/22/2010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554FCBB7-70F8-41E0-8609-6F0AA165F43D}" type="slidenum">
              <a:rPr lang="en-US"/>
              <a:pPr>
                <a:defRPr/>
              </a:pPr>
              <a:t>‹#›</a:t>
            </a:fld>
            <a:endParaRPr lang="en-US"/>
          </a:p>
        </p:txBody>
      </p:sp>
    </p:spTree>
    <p:extLst>
      <p:ext uri="{BB962C8B-B14F-4D97-AF65-F5344CB8AC3E}">
        <p14:creationId xmlns:p14="http://schemas.microsoft.com/office/powerpoint/2010/main" val="1894143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E3981F0F-68AC-4EEA-BB60-4F078209619D}" type="datetimeFigureOut">
              <a:rPr lang="en-US"/>
              <a:pPr>
                <a:defRPr/>
              </a:pPr>
              <a:t>10/22/2010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75327997-AC21-4AE0-8EA3-15243CC7CD3B}" type="slidenum">
              <a:rPr lang="en-US"/>
              <a:pPr>
                <a:defRPr/>
              </a:pPr>
              <a:t>‹#›</a:t>
            </a:fld>
            <a:endParaRPr lang="en-US"/>
          </a:p>
        </p:txBody>
      </p:sp>
    </p:spTree>
    <p:extLst>
      <p:ext uri="{BB962C8B-B14F-4D97-AF65-F5344CB8AC3E}">
        <p14:creationId xmlns:p14="http://schemas.microsoft.com/office/powerpoint/2010/main" val="402615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B26B135B-F763-453C-8227-FA7F761F59FD}" type="datetimeFigureOut">
              <a:rPr lang="en-US"/>
              <a:pPr>
                <a:defRPr/>
              </a:pPr>
              <a:t>10/22/2010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77F4A6C5-222C-4348-8CEF-7E7EE3634DF5}" type="slidenum">
              <a:rPr lang="en-US"/>
              <a:pPr>
                <a:defRPr/>
              </a:pPr>
              <a:t>‹#›</a:t>
            </a:fld>
            <a:endParaRPr lang="en-US"/>
          </a:p>
        </p:txBody>
      </p:sp>
    </p:spTree>
    <p:extLst>
      <p:ext uri="{BB962C8B-B14F-4D97-AF65-F5344CB8AC3E}">
        <p14:creationId xmlns:p14="http://schemas.microsoft.com/office/powerpoint/2010/main" val="1370501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33482D90-5930-4F3A-B803-3E456724E708}" type="datetimeFigureOut">
              <a:rPr lang="en-US"/>
              <a:pPr>
                <a:defRPr/>
              </a:pPr>
              <a:t>10/22/2010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AB276F9E-B92E-4A71-BFC1-86403483B0A9}" type="slidenum">
              <a:rPr lang="en-US"/>
              <a:pPr>
                <a:defRPr/>
              </a:pPr>
              <a:t>‹#›</a:t>
            </a:fld>
            <a:endParaRPr lang="en-US"/>
          </a:p>
        </p:txBody>
      </p:sp>
    </p:spTree>
    <p:extLst>
      <p:ext uri="{BB962C8B-B14F-4D97-AF65-F5344CB8AC3E}">
        <p14:creationId xmlns:p14="http://schemas.microsoft.com/office/powerpoint/2010/main" val="3675728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59776938-08E1-496A-9C52-5A5E0DBA9D68}"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790AC7F1-A5B1-479E-B342-6CE5408D21F8}" type="slidenum">
              <a:rPr lang="en-US"/>
              <a:pPr>
                <a:defRPr/>
              </a:pPr>
              <a:t>‹#›</a:t>
            </a:fld>
            <a:endParaRPr lang="en-US"/>
          </a:p>
        </p:txBody>
      </p:sp>
    </p:spTree>
    <p:extLst>
      <p:ext uri="{BB962C8B-B14F-4D97-AF65-F5344CB8AC3E}">
        <p14:creationId xmlns:p14="http://schemas.microsoft.com/office/powerpoint/2010/main" val="1937888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98B49D8F-22DB-49F8-80F6-E545CECF3DCF}"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5291134E-6687-4829-B436-122A109D703A}" type="slidenum">
              <a:rPr lang="en-US"/>
              <a:pPr>
                <a:defRPr/>
              </a:pPr>
              <a:t>‹#›</a:t>
            </a:fld>
            <a:endParaRPr lang="en-US"/>
          </a:p>
        </p:txBody>
      </p:sp>
    </p:spTree>
    <p:extLst>
      <p:ext uri="{BB962C8B-B14F-4D97-AF65-F5344CB8AC3E}">
        <p14:creationId xmlns:p14="http://schemas.microsoft.com/office/powerpoint/2010/main" val="3530223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9A30D004-F602-42C0-AC64-D7D5E39473CD}"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83777E6B-73FC-4ED5-B112-FB6C38C0D08E}" type="slidenum">
              <a:rPr lang="en-US"/>
              <a:pPr>
                <a:defRPr/>
              </a:pPr>
              <a:t>‹#›</a:t>
            </a:fld>
            <a:endParaRPr lang="en-US"/>
          </a:p>
        </p:txBody>
      </p:sp>
    </p:spTree>
    <p:extLst>
      <p:ext uri="{BB962C8B-B14F-4D97-AF65-F5344CB8AC3E}">
        <p14:creationId xmlns:p14="http://schemas.microsoft.com/office/powerpoint/2010/main" val="1069074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65649131-66F6-48D5-B272-E21FA0C1AE83}"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5046EF87-78DC-42BA-A86E-52889BF7E201}" type="slidenum">
              <a:rPr lang="en-US"/>
              <a:pPr>
                <a:defRPr/>
              </a:pPr>
              <a:t>‹#›</a:t>
            </a:fld>
            <a:endParaRPr lang="en-US"/>
          </a:p>
        </p:txBody>
      </p:sp>
    </p:spTree>
    <p:extLst>
      <p:ext uri="{BB962C8B-B14F-4D97-AF65-F5344CB8AC3E}">
        <p14:creationId xmlns:p14="http://schemas.microsoft.com/office/powerpoint/2010/main" val="24262725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2F3EF68B-C6B9-4BE4-B3F9-26F6E665DAA0}"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50F0AFA1-2FC1-4CBE-9F69-C018F14B643C}" type="slidenum">
              <a:rPr lang="en-US"/>
              <a:pPr>
                <a:defRPr/>
              </a:pPr>
              <a:t>‹#›</a:t>
            </a:fld>
            <a:endParaRPr lang="en-US"/>
          </a:p>
        </p:txBody>
      </p:sp>
    </p:spTree>
    <p:extLst>
      <p:ext uri="{BB962C8B-B14F-4D97-AF65-F5344CB8AC3E}">
        <p14:creationId xmlns:p14="http://schemas.microsoft.com/office/powerpoint/2010/main" val="17630650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B5A2A10D-D2CF-41A4-9E73-083AFB9E726A}" type="datetimeFigureOut">
              <a:rPr lang="en-US"/>
              <a:pPr>
                <a:defRPr/>
              </a:pPr>
              <a:t>10/22/2010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4EB90B37-9EDC-4E53-AB1E-6B8AA5B00DA1}" type="slidenum">
              <a:rPr lang="en-US"/>
              <a:pPr>
                <a:defRPr/>
              </a:pPr>
              <a:t>‹#›</a:t>
            </a:fld>
            <a:endParaRPr lang="en-US"/>
          </a:p>
        </p:txBody>
      </p:sp>
    </p:spTree>
    <p:extLst>
      <p:ext uri="{BB962C8B-B14F-4D97-AF65-F5344CB8AC3E}">
        <p14:creationId xmlns:p14="http://schemas.microsoft.com/office/powerpoint/2010/main" val="16841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E03200-DF16-4ED3-991E-8A0BB8EDB58A}" type="slidenum">
              <a:rPr lang="en-US"/>
              <a:pPr>
                <a:defRPr/>
              </a:pPr>
              <a:t>‹#›</a:t>
            </a:fld>
            <a:endParaRPr lang="en-US"/>
          </a:p>
        </p:txBody>
      </p:sp>
    </p:spTree>
    <p:extLst>
      <p:ext uri="{BB962C8B-B14F-4D97-AF65-F5344CB8AC3E}">
        <p14:creationId xmlns:p14="http://schemas.microsoft.com/office/powerpoint/2010/main" val="2594127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61045030-196F-46A2-BFC1-0E78D0767EB2}" type="datetimeFigureOut">
              <a:rPr lang="en-US"/>
              <a:pPr>
                <a:defRPr/>
              </a:pPr>
              <a:t>10/22/2010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1562490F-ADDB-465D-8F50-BC564A4A3185}" type="slidenum">
              <a:rPr lang="en-US"/>
              <a:pPr>
                <a:defRPr/>
              </a:pPr>
              <a:t>‹#›</a:t>
            </a:fld>
            <a:endParaRPr lang="en-US"/>
          </a:p>
        </p:txBody>
      </p:sp>
    </p:spTree>
    <p:extLst>
      <p:ext uri="{BB962C8B-B14F-4D97-AF65-F5344CB8AC3E}">
        <p14:creationId xmlns:p14="http://schemas.microsoft.com/office/powerpoint/2010/main" val="3846750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8DEC027C-82C4-487D-801D-16FFC1B793B4}" type="datetimeFigureOut">
              <a:rPr lang="en-US"/>
              <a:pPr>
                <a:defRPr/>
              </a:pPr>
              <a:t>10/22/2010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F6A99956-18EB-4929-99DB-D00FBE6B9396}" type="slidenum">
              <a:rPr lang="en-US"/>
              <a:pPr>
                <a:defRPr/>
              </a:pPr>
              <a:t>‹#›</a:t>
            </a:fld>
            <a:endParaRPr lang="en-US"/>
          </a:p>
        </p:txBody>
      </p:sp>
    </p:spTree>
    <p:extLst>
      <p:ext uri="{BB962C8B-B14F-4D97-AF65-F5344CB8AC3E}">
        <p14:creationId xmlns:p14="http://schemas.microsoft.com/office/powerpoint/2010/main" val="3404034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86C78F67-3C21-4A0B-B31D-A807EC6DE1A5}" type="datetimeFigureOut">
              <a:rPr lang="en-US"/>
              <a:pPr>
                <a:defRPr/>
              </a:pPr>
              <a:t>10/22/2010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FFF212EE-0650-4BF6-BD22-D6E515E00813}" type="slidenum">
              <a:rPr lang="en-US"/>
              <a:pPr>
                <a:defRPr/>
              </a:pPr>
              <a:t>‹#›</a:t>
            </a:fld>
            <a:endParaRPr lang="en-US"/>
          </a:p>
        </p:txBody>
      </p:sp>
    </p:spTree>
    <p:extLst>
      <p:ext uri="{BB962C8B-B14F-4D97-AF65-F5344CB8AC3E}">
        <p14:creationId xmlns:p14="http://schemas.microsoft.com/office/powerpoint/2010/main" val="11725343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54E29B0F-C2E8-4186-8952-7196E6F14243}" type="datetimeFigureOut">
              <a:rPr lang="en-US"/>
              <a:pPr>
                <a:defRPr/>
              </a:pPr>
              <a:t>10/22/2010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276ACE3C-FC35-48F8-9211-A2F4E89FE5AC}" type="slidenum">
              <a:rPr lang="en-US"/>
              <a:pPr>
                <a:defRPr/>
              </a:pPr>
              <a:t>‹#›</a:t>
            </a:fld>
            <a:endParaRPr lang="en-US"/>
          </a:p>
        </p:txBody>
      </p:sp>
    </p:spTree>
    <p:extLst>
      <p:ext uri="{BB962C8B-B14F-4D97-AF65-F5344CB8AC3E}">
        <p14:creationId xmlns:p14="http://schemas.microsoft.com/office/powerpoint/2010/main" val="178378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698A21EE-8AD0-4BA8-958A-864FC7B31125}" type="datetimeFigureOut">
              <a:rPr lang="en-US"/>
              <a:pPr>
                <a:defRPr/>
              </a:pPr>
              <a:t>10/22/2010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2B8D8646-D896-4FC5-BE3E-A71927EA2805}" type="slidenum">
              <a:rPr lang="en-US"/>
              <a:pPr>
                <a:defRPr/>
              </a:pPr>
              <a:t>‹#›</a:t>
            </a:fld>
            <a:endParaRPr lang="en-US"/>
          </a:p>
        </p:txBody>
      </p:sp>
    </p:spTree>
    <p:extLst>
      <p:ext uri="{BB962C8B-B14F-4D97-AF65-F5344CB8AC3E}">
        <p14:creationId xmlns:p14="http://schemas.microsoft.com/office/powerpoint/2010/main" val="1087193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F97B1918-F4BB-4953-9417-20D406FC6A1F}"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F0A01AA2-8967-47D5-B4A3-79A89F256077}" type="slidenum">
              <a:rPr lang="en-US"/>
              <a:pPr>
                <a:defRPr/>
              </a:pPr>
              <a:t>‹#›</a:t>
            </a:fld>
            <a:endParaRPr lang="en-US"/>
          </a:p>
        </p:txBody>
      </p:sp>
    </p:spTree>
    <p:extLst>
      <p:ext uri="{BB962C8B-B14F-4D97-AF65-F5344CB8AC3E}">
        <p14:creationId xmlns:p14="http://schemas.microsoft.com/office/powerpoint/2010/main" val="19842664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27E5E3BB-1A70-4AF6-9CDB-9E0C0C64A2F8}"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ＭＳ Ｐゴシック" pitchFamily="34" charset="-128"/>
              </a:defRPr>
            </a:lvl1pPr>
          </a:lstStyle>
          <a:p>
            <a:pPr>
              <a:defRPr/>
            </a:pPr>
            <a:fld id="{8C161C91-BFCD-4DC7-A892-A584EF023B49}" type="slidenum">
              <a:rPr lang="en-US"/>
              <a:pPr>
                <a:defRPr/>
              </a:pPr>
              <a:t>‹#›</a:t>
            </a:fld>
            <a:endParaRPr lang="en-US"/>
          </a:p>
        </p:txBody>
      </p:sp>
    </p:spTree>
    <p:extLst>
      <p:ext uri="{BB962C8B-B14F-4D97-AF65-F5344CB8AC3E}">
        <p14:creationId xmlns:p14="http://schemas.microsoft.com/office/powerpoint/2010/main" val="206151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AA6D62-0781-4A22-89AF-2C7AEEB4F72F}" type="slidenum">
              <a:rPr lang="en-US"/>
              <a:pPr>
                <a:defRPr/>
              </a:pPr>
              <a:t>‹#›</a:t>
            </a:fld>
            <a:endParaRPr lang="en-US"/>
          </a:p>
        </p:txBody>
      </p:sp>
    </p:spTree>
    <p:extLst>
      <p:ext uri="{BB962C8B-B14F-4D97-AF65-F5344CB8AC3E}">
        <p14:creationId xmlns:p14="http://schemas.microsoft.com/office/powerpoint/2010/main" val="273066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FD54CE-A8E8-460D-88CE-7BE601475A79}" type="slidenum">
              <a:rPr lang="en-US"/>
              <a:pPr>
                <a:defRPr/>
              </a:pPr>
              <a:t>‹#›</a:t>
            </a:fld>
            <a:endParaRPr lang="en-US"/>
          </a:p>
        </p:txBody>
      </p:sp>
    </p:spTree>
    <p:extLst>
      <p:ext uri="{BB962C8B-B14F-4D97-AF65-F5344CB8AC3E}">
        <p14:creationId xmlns:p14="http://schemas.microsoft.com/office/powerpoint/2010/main" val="414891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7C7F7-A957-46BB-9D79-17860E6FAF2E}" type="slidenum">
              <a:rPr lang="en-US"/>
              <a:pPr>
                <a:defRPr/>
              </a:pPr>
              <a:t>‹#›</a:t>
            </a:fld>
            <a:endParaRPr lang="en-US"/>
          </a:p>
        </p:txBody>
      </p:sp>
    </p:spTree>
    <p:extLst>
      <p:ext uri="{BB962C8B-B14F-4D97-AF65-F5344CB8AC3E}">
        <p14:creationId xmlns:p14="http://schemas.microsoft.com/office/powerpoint/2010/main" val="385214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bg1"/>
            </a:gs>
            <a:gs pos="100000">
              <a:srgbClr val="99C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46063"/>
            <a:ext cx="71628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2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9" charset="-128"/>
              </a:defRPr>
            </a:lvl1pPr>
          </a:lstStyle>
          <a:p>
            <a:pPr>
              <a:defRPr/>
            </a:pPr>
            <a:endParaRPr lang="en-US"/>
          </a:p>
        </p:txBody>
      </p:sp>
      <p:sp>
        <p:nvSpPr>
          <p:cNvPr id="302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9" charset="-128"/>
              </a:defRPr>
            </a:lvl1pPr>
          </a:lstStyle>
          <a:p>
            <a:pPr>
              <a:defRPr/>
            </a:pPr>
            <a:endParaRPr lang="en-US"/>
          </a:p>
        </p:txBody>
      </p:sp>
      <p:sp>
        <p:nvSpPr>
          <p:cNvPr id="302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9" charset="-128"/>
              </a:defRPr>
            </a:lvl1pPr>
          </a:lstStyle>
          <a:p>
            <a:pPr>
              <a:defRPr/>
            </a:pPr>
            <a:fld id="{CE88FC7D-F6C4-4110-8E64-FF8551EF2D85}" type="slidenum">
              <a:rPr lang="en-US"/>
              <a:pPr>
                <a:defRPr/>
              </a:pPr>
              <a:t>‹#›</a:t>
            </a:fld>
            <a:endParaRPr lang="en-US"/>
          </a:p>
        </p:txBody>
      </p:sp>
      <p:pic>
        <p:nvPicPr>
          <p:cNvPr id="1031" name="Picture 7" descr="FINAL-NMETC-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163" y="57150"/>
            <a:ext cx="114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AutoShape 8">
            <a:hlinkClick r:id="" action="ppaction://hlinkshowjump?jump=firstslide" highlightClick="1"/>
          </p:cNvPr>
          <p:cNvSpPr>
            <a:spLocks noChangeArrowheads="1"/>
          </p:cNvSpPr>
          <p:nvPr userDrawn="1"/>
        </p:nvSpPr>
        <p:spPr bwMode="auto">
          <a:xfrm>
            <a:off x="8343900" y="5978525"/>
            <a:ext cx="660400" cy="741363"/>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229"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bg1"/>
            </a:gs>
            <a:gs pos="100000">
              <a:srgbClr val="99CC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246063"/>
            <a:ext cx="71628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051" name="Rectangle 3"/>
          <p:cNvSpPr>
            <a:spLocks noGrp="1" noChangeArrowheads="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9" charset="-128"/>
              </a:defRPr>
            </a:lvl1pPr>
          </a:lstStyle>
          <a:p>
            <a:pPr>
              <a:defRPr/>
            </a:pPr>
            <a:endParaRPr lang="en-US"/>
          </a:p>
        </p:txBody>
      </p:sp>
      <p:sp>
        <p:nvSpPr>
          <p:cNvPr id="308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9" charset="-128"/>
              </a:defRPr>
            </a:lvl1pPr>
          </a:lstStyle>
          <a:p>
            <a:pPr>
              <a:defRPr/>
            </a:pPr>
            <a:endParaRPr lang="en-US"/>
          </a:p>
        </p:txBody>
      </p:sp>
      <p:sp>
        <p:nvSpPr>
          <p:cNvPr id="308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9" charset="-128"/>
              </a:defRPr>
            </a:lvl1pPr>
          </a:lstStyle>
          <a:p>
            <a:pPr>
              <a:defRPr/>
            </a:pPr>
            <a:fld id="{3F850769-7FAA-4F75-A3C9-34E357624FD3}" type="slidenum">
              <a:rPr lang="en-US"/>
              <a:pPr>
                <a:defRPr/>
              </a:pPr>
              <a:t>‹#›</a:t>
            </a:fld>
            <a:endParaRPr lang="en-US"/>
          </a:p>
        </p:txBody>
      </p:sp>
      <p:sp>
        <p:nvSpPr>
          <p:cNvPr id="2055" name="Line 7"/>
          <p:cNvSpPr>
            <a:spLocks noChangeShapeType="1"/>
          </p:cNvSpPr>
          <p:nvPr/>
        </p:nvSpPr>
        <p:spPr bwMode="auto">
          <a:xfrm>
            <a:off x="393700" y="1460500"/>
            <a:ext cx="8343900" cy="0"/>
          </a:xfrm>
          <a:prstGeom prst="line">
            <a:avLst/>
          </a:prstGeom>
          <a:noFill/>
          <a:ln w="50800" cap="sq">
            <a:solidFill>
              <a:schemeClr val="tx1"/>
            </a:solidFill>
            <a:round/>
            <a:headEnd/>
            <a:tailEnd/>
          </a:ln>
          <a:effectLst>
            <a:outerShdw dist="35921" dir="2700000"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056" name="Picture 8" descr="MPTEat128dp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225" y="74613"/>
            <a:ext cx="12985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AutoShape 9">
            <a:hlinkClick r:id="" action="ppaction://hlinkshowjump?jump=firstslide" highlightClick="1"/>
          </p:cNvPr>
          <p:cNvSpPr>
            <a:spLocks noChangeArrowheads="1"/>
          </p:cNvSpPr>
          <p:nvPr userDrawn="1"/>
        </p:nvSpPr>
        <p:spPr bwMode="auto">
          <a:xfrm>
            <a:off x="8343900" y="5978525"/>
            <a:ext cx="660400" cy="741363"/>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230"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8E62FD8F-F33C-4183-8742-67CF6A08612C}" type="datetimeFigureOut">
              <a:rPr lang="en-US"/>
              <a:pPr>
                <a:defRPr/>
              </a:pPr>
              <a:t>10/22/2010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defRPr>
            </a:lvl1pPr>
          </a:lstStyle>
          <a:p>
            <a:pPr>
              <a:defRPr/>
            </a:pPr>
            <a:fld id="{9069A546-275E-4B14-9526-E9918BC8D8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BA1CB909-C7AC-4B5F-B601-130DD4F2C6CB}" type="datetimeFigureOut">
              <a:rPr lang="en-US"/>
              <a:pPr>
                <a:defRPr/>
              </a:pPr>
              <a:t>10/22/2010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defRPr>
            </a:lvl1pPr>
          </a:lstStyle>
          <a:p>
            <a:pPr>
              <a:defRPr/>
            </a:pPr>
            <a:fld id="{2A961147-2ECB-4872-9891-B59EEB5D77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ea typeface="+mn-ea"/>
              </a:defRPr>
            </a:lvl1pPr>
          </a:lstStyle>
          <a:p>
            <a:pPr>
              <a:defRPr/>
            </a:pPr>
            <a:fld id="{89FCDA7F-5B02-4E0E-8EE5-0A8C041DE723}" type="datetimeFigureOut">
              <a:rPr lang="en-US"/>
              <a:pPr>
                <a:defRPr/>
              </a:pPr>
              <a:t>10/22/2010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ea typeface="+mn-ea"/>
              </a:defRPr>
            </a:lvl1pPr>
          </a:lstStyle>
          <a:p>
            <a:pPr>
              <a:defRPr/>
            </a:pPr>
            <a:fld id="{F11E4BDB-74E0-47ED-A4CE-819E48E2FA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ea typeface="+mn-ea"/>
              </a:defRPr>
            </a:lvl1pPr>
          </a:lstStyle>
          <a:p>
            <a:pPr>
              <a:defRPr/>
            </a:pPr>
            <a:fld id="{AA51E65B-5FB7-4F2F-A3FE-08B35977C45E}" type="datetimeFigureOut">
              <a:rPr lang="en-US"/>
              <a:pPr>
                <a:defRPr/>
              </a:pPr>
              <a:t>10/22/2010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ea typeface="+mn-ea"/>
              </a:defRPr>
            </a:lvl1pPr>
          </a:lstStyle>
          <a:p>
            <a:pPr>
              <a:defRPr/>
            </a:pPr>
            <a:fld id="{38C9AC3E-5848-45C1-9FA0-39D02E2301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ideo" Target="file:///C:\Clinic-Management-Course\AHLTA-Presentation\AHLTAdemo.avi" TargetMode="Externa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usafp.org/AHLTA-3_3-Information-FAQs.htm" TargetMode="External"/><Relationship Id="rId7" Type="http://schemas.openxmlformats.org/officeDocument/2006/relationships/hyperlink" Target="http://www.navyahlta.co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mhslearn.satx.disa.mil/ilearn/en/learner/jsp/default.htm" TargetMode="External"/><Relationship Id="rId5" Type="http://schemas.openxmlformats.org/officeDocument/2006/relationships/hyperlink" Target="http://www.usafp.org/Dragon-Macro-Library.html" TargetMode="External"/><Relationship Id="rId4" Type="http://schemas.openxmlformats.org/officeDocument/2006/relationships/hyperlink" Target="http://www.usafp.org/USAFP-Main-Feed2.rss"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7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ctrTitle"/>
          </p:nvPr>
        </p:nvSpPr>
        <p:spPr>
          <a:xfrm>
            <a:off x="647700" y="2781300"/>
            <a:ext cx="7891463" cy="1993900"/>
          </a:xfrm>
        </p:spPr>
        <p:txBody>
          <a:bodyPr/>
          <a:lstStyle/>
          <a:p>
            <a:pPr eaLnBrk="1" hangingPunct="1">
              <a:defRPr/>
            </a:pPr>
            <a:r>
              <a:rPr lang="en-US" sz="4000" dirty="0" smtClean="0">
                <a:effectLst>
                  <a:outerShdw blurRad="38100" dist="38100" dir="2700000" algn="tl">
                    <a:srgbClr val="000000">
                      <a:alpha val="43137"/>
                    </a:srgbClr>
                  </a:outerShdw>
                </a:effectLst>
              </a:rPr>
              <a:t> Efficient use of Information Systems in Your Clinic</a:t>
            </a:r>
            <a:endParaRPr 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493" name="Text Box 6"/>
          <p:cNvSpPr txBox="1">
            <a:spLocks noChangeArrowheads="1"/>
          </p:cNvSpPr>
          <p:nvPr/>
        </p:nvSpPr>
        <p:spPr bwMode="auto">
          <a:xfrm>
            <a:off x="3054350" y="338138"/>
            <a:ext cx="2690813" cy="579437"/>
          </a:xfrm>
          <a:prstGeom prst="rect">
            <a:avLst/>
          </a:prstGeom>
          <a:solidFill>
            <a:srgbClr val="D6A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a:t>Meds module</a:t>
            </a:r>
          </a:p>
        </p:txBody>
      </p:sp>
      <p:sp>
        <p:nvSpPr>
          <p:cNvPr id="63494" name="Line 7"/>
          <p:cNvSpPr>
            <a:spLocks noChangeShapeType="1"/>
          </p:cNvSpPr>
          <p:nvPr/>
        </p:nvSpPr>
        <p:spPr bwMode="auto">
          <a:xfrm flipH="1">
            <a:off x="892175" y="534988"/>
            <a:ext cx="2141538" cy="1182687"/>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smtClean="0"/>
          </a:p>
        </p:txBody>
      </p:sp>
      <p:sp>
        <p:nvSpPr>
          <p:cNvPr id="64515" name="Rectangle 3"/>
          <p:cNvSpPr>
            <a:spLocks noGrp="1" noChangeArrowheads="1"/>
          </p:cNvSpPr>
          <p:nvPr>
            <p:ph type="body" idx="1"/>
          </p:nvPr>
        </p:nvSpPr>
        <p:spPr/>
        <p:txBody>
          <a:bodyPr/>
          <a:lstStyle/>
          <a:p>
            <a:pPr eaLnBrk="1" hangingPunct="1"/>
            <a:endParaRPr lang="en-US" smtClean="0"/>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17" name="Oval 6"/>
          <p:cNvSpPr>
            <a:spLocks noChangeArrowheads="1"/>
          </p:cNvSpPr>
          <p:nvPr/>
        </p:nvSpPr>
        <p:spPr bwMode="auto">
          <a:xfrm>
            <a:off x="0" y="381000"/>
            <a:ext cx="533400" cy="482600"/>
          </a:xfrm>
          <a:prstGeom prst="ellipse">
            <a:avLst/>
          </a:prstGeom>
          <a:noFill/>
          <a:ln w="190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18" name="TextBox 7"/>
          <p:cNvSpPr txBox="1">
            <a:spLocks noChangeArrowheads="1"/>
          </p:cNvSpPr>
          <p:nvPr/>
        </p:nvSpPr>
        <p:spPr bwMode="auto">
          <a:xfrm>
            <a:off x="2590800" y="3657600"/>
            <a:ext cx="40132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Click on Add (Toolbar) to add a medication </a:t>
            </a:r>
          </a:p>
        </p:txBody>
      </p:sp>
      <p:cxnSp>
        <p:nvCxnSpPr>
          <p:cNvPr id="64519" name="Straight Arrow Connector 9"/>
          <p:cNvCxnSpPr>
            <a:cxnSpLocks noChangeShapeType="1"/>
          </p:cNvCxnSpPr>
          <p:nvPr/>
        </p:nvCxnSpPr>
        <p:spPr bwMode="auto">
          <a:xfrm rot="16200000" flipV="1">
            <a:off x="50800" y="1143000"/>
            <a:ext cx="2895600" cy="21844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64520" name="Oval 7"/>
          <p:cNvSpPr>
            <a:spLocks noChangeArrowheads="1"/>
          </p:cNvSpPr>
          <p:nvPr/>
        </p:nvSpPr>
        <p:spPr bwMode="auto">
          <a:xfrm>
            <a:off x="3128963" y="1239838"/>
            <a:ext cx="1912937" cy="457200"/>
          </a:xfrm>
          <a:prstGeom prst="ellipse">
            <a:avLst/>
          </a:prstGeom>
          <a:noFill/>
          <a:ln w="254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1" name="TextBox 8"/>
          <p:cNvSpPr txBox="1">
            <a:spLocks noChangeArrowheads="1"/>
          </p:cNvSpPr>
          <p:nvPr/>
        </p:nvSpPr>
        <p:spPr bwMode="auto">
          <a:xfrm>
            <a:off x="5402263" y="300038"/>
            <a:ext cx="3405187" cy="5857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600" b="1"/>
              <a:t>Recommend “All Outpatient” vice “Outpatient Current”</a:t>
            </a:r>
          </a:p>
        </p:txBody>
      </p:sp>
      <p:cxnSp>
        <p:nvCxnSpPr>
          <p:cNvPr id="64522" name="Straight Arrow Connector 10"/>
          <p:cNvCxnSpPr>
            <a:cxnSpLocks noChangeShapeType="1"/>
            <a:stCxn id="64521" idx="1"/>
          </p:cNvCxnSpPr>
          <p:nvPr/>
        </p:nvCxnSpPr>
        <p:spPr bwMode="auto">
          <a:xfrm rot="10800000" flipV="1">
            <a:off x="4619625" y="593725"/>
            <a:ext cx="782638" cy="620713"/>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smtClean="0"/>
          </a:p>
        </p:txBody>
      </p:sp>
      <p:sp>
        <p:nvSpPr>
          <p:cNvPr id="65539" name="Rectangle 3"/>
          <p:cNvSpPr>
            <a:spLocks noGrp="1" noChangeArrowheads="1"/>
          </p:cNvSpPr>
          <p:nvPr>
            <p:ph type="body" idx="1"/>
          </p:nvPr>
        </p:nvSpPr>
        <p:spPr/>
        <p:txBody>
          <a:bodyPr/>
          <a:lstStyle/>
          <a:p>
            <a:pPr eaLnBrk="1" hangingPunct="1"/>
            <a:endParaRPr lang="en-US" smtClean="0"/>
          </a:p>
        </p:txBody>
      </p:sp>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5541" name="TextBox 6"/>
          <p:cNvSpPr txBox="1">
            <a:spLocks noChangeArrowheads="1"/>
          </p:cNvSpPr>
          <p:nvPr/>
        </p:nvSpPr>
        <p:spPr bwMode="auto">
          <a:xfrm>
            <a:off x="2806700" y="4521200"/>
            <a:ext cx="55118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This option box pops up to allow you to order new meds or add OTC/outside meds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887413"/>
            <a:ext cx="7816850"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Oval 4"/>
          <p:cNvSpPr>
            <a:spLocks noChangeArrowheads="1"/>
          </p:cNvSpPr>
          <p:nvPr/>
        </p:nvSpPr>
        <p:spPr bwMode="auto">
          <a:xfrm>
            <a:off x="1384300" y="2406650"/>
            <a:ext cx="1046163" cy="312738"/>
          </a:xfrm>
          <a:prstGeom prst="ellipse">
            <a:avLst/>
          </a:prstGeom>
          <a:noFill/>
          <a:ln w="254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4" name="Rectangle 5"/>
          <p:cNvSpPr>
            <a:spLocks noChangeArrowheads="1"/>
          </p:cNvSpPr>
          <p:nvPr/>
        </p:nvSpPr>
        <p:spPr bwMode="auto">
          <a:xfrm>
            <a:off x="3922713" y="3886200"/>
            <a:ext cx="4679950" cy="1179513"/>
          </a:xfrm>
          <a:prstGeom prst="rect">
            <a:avLst/>
          </a:prstGeom>
          <a:solidFill>
            <a:srgbClr val="FFC000"/>
          </a:solidFill>
          <a:ln w="9525" algn="ctr">
            <a:solidFill>
              <a:schemeClr val="tx1"/>
            </a:solidFill>
            <a:miter lim="800000"/>
            <a:headEnd/>
            <a:tailEnd/>
          </a:ln>
        </p:spPr>
        <p:txBody>
          <a:bodyPr/>
          <a:lstStyle/>
          <a:p>
            <a:r>
              <a:rPr lang="en-US" sz="1800" b="1"/>
              <a:t>The Taking Module is useful to communicate desires and requirements for action items to HM’s/MA’s, Nurses and other providers.</a:t>
            </a:r>
          </a:p>
        </p:txBody>
      </p:sp>
      <p:cxnSp>
        <p:nvCxnSpPr>
          <p:cNvPr id="66565" name="Straight Arrow Connector 7"/>
          <p:cNvCxnSpPr>
            <a:cxnSpLocks noChangeShapeType="1"/>
          </p:cNvCxnSpPr>
          <p:nvPr/>
        </p:nvCxnSpPr>
        <p:spPr bwMode="auto">
          <a:xfrm rot="10800000">
            <a:off x="2322513" y="2695575"/>
            <a:ext cx="1600200" cy="1177925"/>
          </a:xfrm>
          <a:prstGeom prst="straightConnector1">
            <a:avLst/>
          </a:prstGeom>
          <a:noFill/>
          <a:ln w="2540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66566" name="Rectangle 5"/>
          <p:cNvSpPr>
            <a:spLocks noChangeArrowheads="1"/>
          </p:cNvSpPr>
          <p:nvPr/>
        </p:nvSpPr>
        <p:spPr bwMode="auto">
          <a:xfrm>
            <a:off x="1684338" y="144463"/>
            <a:ext cx="7165975" cy="461962"/>
          </a:xfrm>
          <a:prstGeom prst="rect">
            <a:avLst/>
          </a:prstGeom>
          <a:solidFill>
            <a:srgbClr val="FFC000"/>
          </a:solidFill>
          <a:ln w="9525" algn="ctr">
            <a:solidFill>
              <a:schemeClr val="tx1"/>
            </a:solidFill>
            <a:miter lim="800000"/>
            <a:headEnd/>
            <a:tailEnd/>
          </a:ln>
        </p:spPr>
        <p:txBody>
          <a:bodyPr>
            <a:spAutoFit/>
          </a:bodyPr>
          <a:lstStyle/>
          <a:p>
            <a:r>
              <a:rPr lang="en-US" b="1"/>
              <a:t>Paperless Communication with Tasking Module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200" smtClean="0"/>
              <a:t>Communications (Tasking cont)</a:t>
            </a:r>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Oval 5"/>
          <p:cNvSpPr>
            <a:spLocks noChangeArrowheads="1"/>
          </p:cNvSpPr>
          <p:nvPr/>
        </p:nvSpPr>
        <p:spPr bwMode="auto">
          <a:xfrm>
            <a:off x="203200" y="2324100"/>
            <a:ext cx="762000" cy="228600"/>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0" name="Oval 6"/>
          <p:cNvSpPr>
            <a:spLocks noChangeArrowheads="1"/>
          </p:cNvSpPr>
          <p:nvPr/>
        </p:nvSpPr>
        <p:spPr bwMode="auto">
          <a:xfrm>
            <a:off x="1651000" y="1257300"/>
            <a:ext cx="533400" cy="304800"/>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1" name="Oval 7"/>
          <p:cNvSpPr>
            <a:spLocks noChangeArrowheads="1"/>
          </p:cNvSpPr>
          <p:nvPr/>
        </p:nvSpPr>
        <p:spPr bwMode="auto">
          <a:xfrm>
            <a:off x="3073400" y="1257300"/>
            <a:ext cx="381000" cy="304800"/>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2" name="TextBox 9"/>
          <p:cNvSpPr txBox="1">
            <a:spLocks noChangeArrowheads="1"/>
          </p:cNvSpPr>
          <p:nvPr/>
        </p:nvSpPr>
        <p:spPr bwMode="auto">
          <a:xfrm>
            <a:off x="4711700" y="5219700"/>
            <a:ext cx="4432300" cy="13239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The tasking module allows communication and an audit trail among the team, members. That is the important thing to remember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5549900" y="5130800"/>
            <a:ext cx="3289300" cy="1323975"/>
          </a:xfrm>
          <a:prstGeom prst="rect">
            <a:avLst/>
          </a:prstGeom>
          <a:solidFill>
            <a:srgbClr val="FFC000"/>
          </a:solidFill>
          <a:ln w="19050" algn="ctr">
            <a:solidFill>
              <a:srgbClr val="0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rPr>
              <a:t>Tasking Search Selections under the Options Icon (previous slide). Can set as Default.</a:t>
            </a:r>
          </a:p>
        </p:txBody>
      </p:sp>
      <p:sp>
        <p:nvSpPr>
          <p:cNvPr id="68612" name="Text Box 4"/>
          <p:cNvSpPr txBox="1">
            <a:spLocks noChangeArrowheads="1"/>
          </p:cNvSpPr>
          <p:nvPr/>
        </p:nvSpPr>
        <p:spPr bwMode="auto">
          <a:xfrm>
            <a:off x="304800" y="3810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a:t>Communications (Tasking)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763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p:cNvSpPr txBox="1">
            <a:spLocks noChangeArrowheads="1"/>
          </p:cNvSpPr>
          <p:nvPr/>
        </p:nvSpPr>
        <p:spPr bwMode="auto">
          <a:xfrm>
            <a:off x="1905000" y="1143000"/>
            <a:ext cx="2400300" cy="400050"/>
          </a:xfrm>
          <a:prstGeom prst="rect">
            <a:avLst/>
          </a:prstGeom>
          <a:solidFill>
            <a:srgbClr val="FFC000"/>
          </a:solidFill>
          <a:ln w="19050" algn="ctr">
            <a:solidFill>
              <a:srgbClr val="0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rPr>
              <a:t>New Task Window</a:t>
            </a:r>
          </a:p>
        </p:txBody>
      </p:sp>
      <p:sp>
        <p:nvSpPr>
          <p:cNvPr id="69636" name="Text Box 4"/>
          <p:cNvSpPr txBox="1">
            <a:spLocks noChangeArrowheads="1"/>
          </p:cNvSpPr>
          <p:nvPr/>
        </p:nvSpPr>
        <p:spPr bwMode="auto">
          <a:xfrm>
            <a:off x="5486400" y="5029200"/>
            <a:ext cx="2971800" cy="1323975"/>
          </a:xfrm>
          <a:prstGeom prst="rect">
            <a:avLst/>
          </a:prstGeom>
          <a:solidFill>
            <a:srgbClr val="FFC000"/>
          </a:solidFill>
          <a:ln w="19050" algn="ctr">
            <a:solidFill>
              <a:srgbClr val="0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rPr>
              <a:t>If task is marked as Private, task will only display on the submitter and assignee’s Task list.</a:t>
            </a:r>
          </a:p>
        </p:txBody>
      </p:sp>
      <p:sp>
        <p:nvSpPr>
          <p:cNvPr id="69637" name="Line 5"/>
          <p:cNvSpPr>
            <a:spLocks noChangeShapeType="1"/>
          </p:cNvSpPr>
          <p:nvPr/>
        </p:nvSpPr>
        <p:spPr bwMode="auto">
          <a:xfrm flipV="1">
            <a:off x="5715000" y="3352800"/>
            <a:ext cx="762000" cy="1676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8" name="Text Box 6"/>
          <p:cNvSpPr txBox="1">
            <a:spLocks noChangeArrowheads="1"/>
          </p:cNvSpPr>
          <p:nvPr/>
        </p:nvSpPr>
        <p:spPr bwMode="auto">
          <a:xfrm>
            <a:off x="228600" y="4800600"/>
            <a:ext cx="3248025" cy="1330325"/>
          </a:xfrm>
          <a:prstGeom prst="rect">
            <a:avLst/>
          </a:prstGeom>
          <a:solidFill>
            <a:srgbClr val="FFC000"/>
          </a:solidFill>
          <a:ln w="19050" algn="ctr">
            <a:solidFill>
              <a:srgbClr val="0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rPr>
              <a:t>If Append this Note is selected, note will appear in the Add Note section of the encounter.</a:t>
            </a:r>
          </a:p>
        </p:txBody>
      </p:sp>
      <p:sp>
        <p:nvSpPr>
          <p:cNvPr id="69639" name="Line 7"/>
          <p:cNvSpPr>
            <a:spLocks noChangeShapeType="1"/>
          </p:cNvSpPr>
          <p:nvPr/>
        </p:nvSpPr>
        <p:spPr bwMode="auto">
          <a:xfrm flipV="1">
            <a:off x="1676400" y="4191000"/>
            <a:ext cx="3810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0" name="Text Box 8"/>
          <p:cNvSpPr txBox="1">
            <a:spLocks noChangeArrowheads="1"/>
          </p:cNvSpPr>
          <p:nvPr/>
        </p:nvSpPr>
        <p:spPr bwMode="auto">
          <a:xfrm>
            <a:off x="304800" y="2286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a:t>Communications (Tasking)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Gathering Data</a:t>
            </a:r>
          </a:p>
        </p:txBody>
      </p:sp>
      <p:sp>
        <p:nvSpPr>
          <p:cNvPr id="70659" name="Rectangle 3"/>
          <p:cNvSpPr>
            <a:spLocks noGrp="1" noChangeArrowheads="1"/>
          </p:cNvSpPr>
          <p:nvPr>
            <p:ph type="body" idx="1"/>
          </p:nvPr>
        </p:nvSpPr>
        <p:spPr/>
        <p:txBody>
          <a:bodyPr/>
          <a:lstStyle/>
          <a:p>
            <a:pPr eaLnBrk="1" hangingPunct="1">
              <a:lnSpc>
                <a:spcPct val="80000"/>
              </a:lnSpc>
              <a:buFontTx/>
              <a:buNone/>
            </a:pPr>
            <a:endParaRPr lang="en-US" sz="2800" smtClean="0"/>
          </a:p>
          <a:p>
            <a:pPr eaLnBrk="1" hangingPunct="1">
              <a:lnSpc>
                <a:spcPct val="80000"/>
              </a:lnSpc>
            </a:pPr>
            <a:r>
              <a:rPr lang="en-US" sz="2800" smtClean="0"/>
              <a:t>Verify demographics and Non-DEERS info</a:t>
            </a:r>
          </a:p>
          <a:p>
            <a:pPr lvl="1" eaLnBrk="1" hangingPunct="1">
              <a:lnSpc>
                <a:spcPct val="80000"/>
              </a:lnSpc>
            </a:pPr>
            <a:r>
              <a:rPr lang="en-US" sz="2400" smtClean="0"/>
              <a:t>Cell phone number</a:t>
            </a:r>
          </a:p>
          <a:p>
            <a:pPr lvl="1" eaLnBrk="1" hangingPunct="1">
              <a:lnSpc>
                <a:spcPct val="80000"/>
              </a:lnSpc>
            </a:pPr>
            <a:r>
              <a:rPr lang="en-US" sz="2400" smtClean="0"/>
              <a:t>E-mail address</a:t>
            </a:r>
          </a:p>
          <a:p>
            <a:pPr eaLnBrk="1" hangingPunct="1">
              <a:lnSpc>
                <a:spcPct val="80000"/>
              </a:lnSpc>
            </a:pPr>
            <a:r>
              <a:rPr lang="en-US" sz="2800" smtClean="0"/>
              <a:t>Screening</a:t>
            </a:r>
          </a:p>
          <a:p>
            <a:pPr lvl="1" eaLnBrk="1" hangingPunct="1">
              <a:lnSpc>
                <a:spcPct val="80000"/>
              </a:lnSpc>
            </a:pPr>
            <a:r>
              <a:rPr lang="en-US" sz="2400" smtClean="0"/>
              <a:t>Questionnaires</a:t>
            </a:r>
          </a:p>
          <a:p>
            <a:pPr lvl="1" eaLnBrk="1" hangingPunct="1">
              <a:lnSpc>
                <a:spcPct val="80000"/>
              </a:lnSpc>
            </a:pPr>
            <a:r>
              <a:rPr lang="en-US" sz="2400" smtClean="0"/>
              <a:t>Allergies</a:t>
            </a:r>
          </a:p>
          <a:p>
            <a:pPr lvl="1" eaLnBrk="1" hangingPunct="1">
              <a:lnSpc>
                <a:spcPct val="80000"/>
              </a:lnSpc>
            </a:pPr>
            <a:r>
              <a:rPr lang="en-US" sz="2400" smtClean="0"/>
              <a:t>Problem list</a:t>
            </a:r>
          </a:p>
          <a:p>
            <a:pPr lvl="1" eaLnBrk="1" hangingPunct="1">
              <a:lnSpc>
                <a:spcPct val="80000"/>
              </a:lnSpc>
            </a:pPr>
            <a:r>
              <a:rPr lang="en-US" sz="2400" smtClean="0"/>
              <a:t>Family History/PMHx</a:t>
            </a:r>
          </a:p>
          <a:p>
            <a:pPr lvl="1" eaLnBrk="1" hangingPunct="1">
              <a:lnSpc>
                <a:spcPct val="80000"/>
              </a:lnSpc>
            </a:pPr>
            <a:r>
              <a:rPr lang="en-US" sz="2400" smtClean="0"/>
              <a:t>Wellness and Preventive Care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en-US" smtClean="0"/>
          </a:p>
        </p:txBody>
      </p:sp>
      <p:sp>
        <p:nvSpPr>
          <p:cNvPr id="71683" name="Rectangle 3"/>
          <p:cNvSpPr>
            <a:spLocks noGrp="1" noChangeArrowheads="1"/>
          </p:cNvSpPr>
          <p:nvPr>
            <p:ph type="body" idx="1"/>
          </p:nvPr>
        </p:nvSpPr>
        <p:spPr/>
        <p:txBody>
          <a:bodyPr/>
          <a:lstStyle/>
          <a:p>
            <a:pPr eaLnBrk="1" hangingPunct="1"/>
            <a:endParaRPr lang="en-US" smtClean="0"/>
          </a:p>
        </p:txBody>
      </p:sp>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5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685" name="Oval 5"/>
          <p:cNvSpPr>
            <a:spLocks noChangeArrowheads="1"/>
          </p:cNvSpPr>
          <p:nvPr/>
        </p:nvSpPr>
        <p:spPr bwMode="auto">
          <a:xfrm>
            <a:off x="5626100" y="2730500"/>
            <a:ext cx="2449513" cy="919163"/>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6" name="TextBox 7"/>
          <p:cNvSpPr txBox="1">
            <a:spLocks noChangeArrowheads="1"/>
          </p:cNvSpPr>
          <p:nvPr/>
        </p:nvSpPr>
        <p:spPr bwMode="auto">
          <a:xfrm>
            <a:off x="5308600" y="3810000"/>
            <a:ext cx="3797300" cy="101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This Local info/Comments box allows you to add cell phone numbers and email addresses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smtClean="0"/>
          </a:p>
        </p:txBody>
      </p:sp>
      <p:sp>
        <p:nvSpPr>
          <p:cNvPr id="72707" name="Rectangle 3"/>
          <p:cNvSpPr>
            <a:spLocks noGrp="1" noChangeArrowheads="1"/>
          </p:cNvSpPr>
          <p:nvPr>
            <p:ph type="body" idx="1"/>
          </p:nvPr>
        </p:nvSpPr>
        <p:spPr/>
        <p:txBody>
          <a:bodyPr/>
          <a:lstStyle/>
          <a:p>
            <a:pPr eaLnBrk="1" hangingPunct="1"/>
            <a:endParaRPr lang="en-US" smtClean="0"/>
          </a:p>
        </p:txBody>
      </p:sp>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709" name="TextBox 4"/>
          <p:cNvSpPr txBox="1">
            <a:spLocks noChangeArrowheads="1"/>
          </p:cNvSpPr>
          <p:nvPr/>
        </p:nvSpPr>
        <p:spPr bwMode="auto">
          <a:xfrm>
            <a:off x="5318125" y="685800"/>
            <a:ext cx="2898775" cy="830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600" b="1"/>
              <a:t>Accessing Questionnaires as part of your check-in processes.</a:t>
            </a:r>
          </a:p>
        </p:txBody>
      </p:sp>
      <p:cxnSp>
        <p:nvCxnSpPr>
          <p:cNvPr id="72710" name="Straight Arrow Connector 6"/>
          <p:cNvCxnSpPr>
            <a:cxnSpLocks noChangeShapeType="1"/>
            <a:stCxn id="72709" idx="1"/>
          </p:cNvCxnSpPr>
          <p:nvPr/>
        </p:nvCxnSpPr>
        <p:spPr bwMode="auto">
          <a:xfrm rot="10800000" flipV="1">
            <a:off x="3079750" y="1101725"/>
            <a:ext cx="2238375" cy="1846263"/>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Objectives:</a:t>
            </a:r>
          </a:p>
        </p:txBody>
      </p:sp>
      <p:sp>
        <p:nvSpPr>
          <p:cNvPr id="55299" name="Rectangle 3"/>
          <p:cNvSpPr>
            <a:spLocks noGrp="1" noChangeArrowheads="1"/>
          </p:cNvSpPr>
          <p:nvPr>
            <p:ph type="body" idx="1"/>
          </p:nvPr>
        </p:nvSpPr>
        <p:spPr>
          <a:xfrm>
            <a:off x="736600" y="1739900"/>
            <a:ext cx="8229600" cy="4754563"/>
          </a:xfrm>
        </p:spPr>
        <p:txBody>
          <a:bodyPr/>
          <a:lstStyle/>
          <a:p>
            <a:pPr eaLnBrk="1" hangingPunct="1"/>
            <a:r>
              <a:rPr lang="en-US" smtClean="0"/>
              <a:t>AHLTA centric workflow</a:t>
            </a:r>
          </a:p>
          <a:p>
            <a:pPr eaLnBrk="1" hangingPunct="1"/>
            <a:r>
              <a:rPr lang="en-US" smtClean="0"/>
              <a:t>Documentation efficiency</a:t>
            </a:r>
          </a:p>
          <a:p>
            <a:pPr eaLnBrk="1" hangingPunct="1"/>
            <a:r>
              <a:rPr lang="en-US" smtClean="0"/>
              <a:t>Tips and Tricks for better care</a:t>
            </a:r>
          </a:p>
          <a:p>
            <a:pPr eaLnBrk="1" hangingPunct="1"/>
            <a:r>
              <a:rPr lang="en-US" smtClean="0"/>
              <a:t>Getting paid for what you do…regardless of specialty </a:t>
            </a:r>
          </a:p>
          <a:p>
            <a:pPr eaLnBrk="1" hangingPunct="1"/>
            <a:r>
              <a:rPr lang="en-US" smtClean="0"/>
              <a:t>Resources you can use</a:t>
            </a:r>
          </a:p>
          <a:p>
            <a:pPr eaLnBrk="1" hangingPunct="1">
              <a:buFontTx/>
              <a:buNone/>
            </a:pPr>
            <a:endParaRPr lang="en-US" smtClean="0"/>
          </a:p>
          <a:p>
            <a:pPr eaLnBrk="1" hangingPunct="1"/>
            <a:endParaRPr lang="en-US" sz="1800" smtClean="0"/>
          </a:p>
          <a:p>
            <a:pPr lvl="1" eaLnBrk="1" hangingPunct="1"/>
            <a:endParaRPr 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24400" y="1143000"/>
            <a:ext cx="4114800" cy="1200150"/>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Accessing questionnaires, especially Enterprise Questionnaires, requires that you click on “Questionnaire Setup” in the Folder List to open this screen.</a:t>
            </a:r>
            <a:endParaRPr lang="en-US" sz="1800" b="1" dirty="0">
              <a:solidFill>
                <a:prstClr val="black"/>
              </a:solidFill>
              <a:latin typeface="Calibri"/>
              <a:ea typeface="+mn-ea"/>
            </a:endParaRPr>
          </a:p>
        </p:txBody>
      </p:sp>
      <p:cxnSp>
        <p:nvCxnSpPr>
          <p:cNvPr id="5" name="Straight Arrow Connector 4"/>
          <p:cNvCxnSpPr/>
          <p:nvPr/>
        </p:nvCxnSpPr>
        <p:spPr>
          <a:xfrm rot="10800000" flipV="1">
            <a:off x="1447800" y="1752600"/>
            <a:ext cx="3276600" cy="12287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28600" y="1600200"/>
            <a:ext cx="11430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Box 3"/>
          <p:cNvSpPr txBox="1"/>
          <p:nvPr/>
        </p:nvSpPr>
        <p:spPr>
          <a:xfrm>
            <a:off x="5715000" y="1143000"/>
            <a:ext cx="3124200" cy="2308225"/>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Here is the Questionnaire dialog box for finding or creating a questionnaire. See the blank fields.</a:t>
            </a:r>
          </a:p>
          <a:p>
            <a:pPr eaLnBrk="1" fontAlgn="auto" hangingPunct="1">
              <a:spcBef>
                <a:spcPts val="0"/>
              </a:spcBef>
              <a:spcAft>
                <a:spcPts val="0"/>
              </a:spcAft>
              <a:defRPr/>
            </a:pPr>
            <a:endParaRPr lang="en-US" sz="1800" b="1" dirty="0">
              <a:solidFill>
                <a:prstClr val="black"/>
              </a:solidFill>
              <a:latin typeface="Calibri"/>
              <a:ea typeface="+mn-ea"/>
            </a:endParaRPr>
          </a:p>
          <a:p>
            <a:pPr eaLnBrk="1" fontAlgn="auto" hangingPunct="1">
              <a:spcBef>
                <a:spcPts val="0"/>
              </a:spcBef>
              <a:spcAft>
                <a:spcPts val="0"/>
              </a:spcAft>
              <a:defRPr/>
            </a:pPr>
            <a:r>
              <a:rPr lang="en-US" sz="1800" b="1" dirty="0">
                <a:solidFill>
                  <a:prstClr val="black"/>
                </a:solidFill>
                <a:latin typeface="Calibri"/>
                <a:ea typeface="+mn-ea"/>
              </a:rPr>
              <a:t>The questionnaires can be filed as Enterprise, MTF, Clinic, Personal and Unassigned.</a:t>
            </a:r>
            <a:endParaRPr lang="en-US" sz="1800" b="1" dirty="0">
              <a:solidFill>
                <a:prstClr val="black"/>
              </a:solidFill>
              <a:latin typeface="Calibri"/>
              <a:ea typeface="+mn-ea"/>
            </a:endParaRPr>
          </a:p>
        </p:txBody>
      </p:sp>
      <p:cxnSp>
        <p:nvCxnSpPr>
          <p:cNvPr id="6" name="Straight Arrow Connector 5"/>
          <p:cNvCxnSpPr>
            <a:stCxn id="4" idx="1"/>
          </p:cNvCxnSpPr>
          <p:nvPr/>
        </p:nvCxnSpPr>
        <p:spPr>
          <a:xfrm rot="10800000">
            <a:off x="1447800" y="1905000"/>
            <a:ext cx="4267200" cy="3921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Clinic Teamwork</a:t>
            </a:r>
          </a:p>
        </p:txBody>
      </p:sp>
      <p:sp>
        <p:nvSpPr>
          <p:cNvPr id="75779" name="Rectangle 3"/>
          <p:cNvSpPr>
            <a:spLocks noGrp="1" noChangeArrowheads="1"/>
          </p:cNvSpPr>
          <p:nvPr>
            <p:ph type="body" idx="1"/>
          </p:nvPr>
        </p:nvSpPr>
        <p:spPr>
          <a:xfrm>
            <a:off x="1524000" y="1238250"/>
            <a:ext cx="7248525" cy="4754563"/>
          </a:xfrm>
        </p:spPr>
        <p:txBody>
          <a:bodyPr/>
          <a:lstStyle/>
          <a:p>
            <a:pPr eaLnBrk="1" hangingPunct="1"/>
            <a:r>
              <a:rPr lang="en-US" sz="2800" smtClean="0"/>
              <a:t>Team members</a:t>
            </a:r>
          </a:p>
          <a:p>
            <a:pPr lvl="1" eaLnBrk="1" hangingPunct="1"/>
            <a:r>
              <a:rPr lang="en-US" sz="2400" smtClean="0"/>
              <a:t>Clinic staff</a:t>
            </a:r>
          </a:p>
          <a:p>
            <a:pPr lvl="1" eaLnBrk="1" hangingPunct="1"/>
            <a:r>
              <a:rPr lang="en-US" sz="2400" smtClean="0"/>
              <a:t>Sustainment trainer</a:t>
            </a:r>
          </a:p>
          <a:p>
            <a:pPr lvl="1" eaLnBrk="1" hangingPunct="1"/>
            <a:r>
              <a:rPr lang="en-US" sz="2400" smtClean="0"/>
              <a:t>AHLTA Champions</a:t>
            </a:r>
          </a:p>
          <a:p>
            <a:pPr lvl="1" eaLnBrk="1" hangingPunct="1"/>
            <a:r>
              <a:rPr lang="en-US" sz="2400" smtClean="0"/>
              <a:t>Coder</a:t>
            </a:r>
          </a:p>
          <a:p>
            <a:pPr lvl="1" eaLnBrk="1" hangingPunct="1"/>
            <a:r>
              <a:rPr lang="en-US" sz="2400" smtClean="0"/>
              <a:t>MID</a:t>
            </a:r>
          </a:p>
          <a:p>
            <a:pPr eaLnBrk="1" hangingPunct="1"/>
            <a:r>
              <a:rPr lang="en-US" sz="2800" smtClean="0"/>
              <a:t>Team documentation</a:t>
            </a:r>
          </a:p>
          <a:p>
            <a:pPr lvl="1" eaLnBrk="1" hangingPunct="1"/>
            <a:r>
              <a:rPr lang="en-US" sz="2400" smtClean="0"/>
              <a:t>HM/MA entry (speeds encounters)</a:t>
            </a:r>
          </a:p>
          <a:p>
            <a:pPr lvl="1" eaLnBrk="1" hangingPunct="1"/>
            <a:r>
              <a:rPr lang="en-US" sz="2400" smtClean="0"/>
              <a:t>Standardized templates</a:t>
            </a:r>
          </a:p>
          <a:p>
            <a:pPr lvl="1" eaLnBrk="1" hangingPunct="1"/>
            <a:r>
              <a:rPr lang="en-US" sz="2400" smtClean="0"/>
              <a:t>Clinic procedures</a:t>
            </a:r>
          </a:p>
        </p:txBody>
      </p:sp>
      <p:sp>
        <p:nvSpPr>
          <p:cNvPr id="75780" name="Rectangle 3"/>
          <p:cNvSpPr>
            <a:spLocks noChangeArrowheads="1"/>
          </p:cNvSpPr>
          <p:nvPr/>
        </p:nvSpPr>
        <p:spPr bwMode="auto">
          <a:xfrm>
            <a:off x="1809750" y="2219325"/>
            <a:ext cx="3371850" cy="1295400"/>
          </a:xfrm>
          <a:prstGeom prst="rect">
            <a:avLst/>
          </a:prstGeom>
          <a:noFill/>
          <a:ln w="254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1" name="Rounded Rectangular Callout 4"/>
          <p:cNvSpPr>
            <a:spLocks noChangeArrowheads="1"/>
          </p:cNvSpPr>
          <p:nvPr/>
        </p:nvSpPr>
        <p:spPr bwMode="auto">
          <a:xfrm>
            <a:off x="5781675" y="1181100"/>
            <a:ext cx="3133725" cy="2200275"/>
          </a:xfrm>
          <a:prstGeom prst="wedgeRoundRectCallout">
            <a:avLst>
              <a:gd name="adj1" fmla="val -69241"/>
              <a:gd name="adj2" fmla="val 21093"/>
              <a:gd name="adj3" fmla="val 16667"/>
            </a:avLst>
          </a:prstGeom>
          <a:solidFill>
            <a:srgbClr val="FFC000"/>
          </a:solidFill>
          <a:ln w="9525" algn="ctr">
            <a:solidFill>
              <a:schemeClr val="tx1"/>
            </a:solidFill>
            <a:miter lim="800000"/>
            <a:headEnd/>
            <a:tailEnd/>
          </a:ln>
        </p:spPr>
        <p:txBody>
          <a:bodyPr/>
          <a:lstStyle/>
          <a:p>
            <a:r>
              <a:rPr lang="en-US" sz="1600" b="1"/>
              <a:t>These three need to visit every clinic and provide advice and training to all end users. Need time and buy-in from the Command and the Department Heads…aka “The Bowes Method”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Team Documentation</a:t>
            </a:r>
          </a:p>
        </p:txBody>
      </p:sp>
      <p:sp>
        <p:nvSpPr>
          <p:cNvPr id="76803" name="Content Placeholder 2"/>
          <p:cNvSpPr>
            <a:spLocks noGrp="1"/>
          </p:cNvSpPr>
          <p:nvPr>
            <p:ph idx="1"/>
          </p:nvPr>
        </p:nvSpPr>
        <p:spPr/>
        <p:txBody>
          <a:bodyPr/>
          <a:lstStyle/>
          <a:p>
            <a:r>
              <a:rPr lang="en-US" smtClean="0"/>
              <a:t>HM/MA Documentation</a:t>
            </a:r>
          </a:p>
          <a:p>
            <a:pPr lvl="1"/>
            <a:r>
              <a:rPr lang="en-US" smtClean="0"/>
              <a:t>In addition to vital signs, the HM/MA can do the following team documentation</a:t>
            </a:r>
          </a:p>
          <a:p>
            <a:pPr lvl="2"/>
            <a:r>
              <a:rPr lang="en-US" smtClean="0"/>
              <a:t>Chief Complaint</a:t>
            </a:r>
          </a:p>
          <a:p>
            <a:pPr lvl="2"/>
            <a:r>
              <a:rPr lang="en-US" smtClean="0"/>
              <a:t>Medication reconciliation</a:t>
            </a:r>
          </a:p>
          <a:p>
            <a:pPr lvl="2"/>
            <a:r>
              <a:rPr lang="en-US" smtClean="0"/>
              <a:t>Subjective (as much as possible)</a:t>
            </a:r>
          </a:p>
          <a:p>
            <a:pPr lvl="2"/>
            <a:r>
              <a:rPr lang="en-US" smtClean="0"/>
              <a:t>Past History/Family History/Prev Med topics</a:t>
            </a:r>
          </a:p>
          <a:p>
            <a:pPr lvl="2"/>
            <a:r>
              <a:rPr lang="en-US" smtClean="0"/>
              <a:t>Even the A/P module for diagnoses and procedures</a:t>
            </a:r>
          </a:p>
          <a:p>
            <a:pPr lvl="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Building Teamwork</a:t>
            </a:r>
          </a:p>
        </p:txBody>
      </p:sp>
      <p:sp>
        <p:nvSpPr>
          <p:cNvPr id="77827" name="Content Placeholder 2"/>
          <p:cNvSpPr>
            <a:spLocks noGrp="1"/>
          </p:cNvSpPr>
          <p:nvPr>
            <p:ph idx="1"/>
          </p:nvPr>
        </p:nvSpPr>
        <p:spPr/>
        <p:txBody>
          <a:bodyPr/>
          <a:lstStyle/>
          <a:p>
            <a:r>
              <a:rPr lang="en-US" smtClean="0"/>
              <a:t>Empowering support staff to be more than vitals techs</a:t>
            </a:r>
          </a:p>
          <a:p>
            <a:r>
              <a:rPr lang="en-US" smtClean="0"/>
              <a:t>Saving time with the use of copy forward and favorite lists</a:t>
            </a:r>
          </a:p>
          <a:p>
            <a:r>
              <a:rPr lang="en-US" smtClean="0"/>
              <a:t>Requires education and training of the HMs/MAs</a:t>
            </a:r>
          </a:p>
          <a:p>
            <a:endParaRPr lang="en-US" smtClean="0"/>
          </a:p>
          <a:p>
            <a:r>
              <a:rPr lang="en-US" smtClean="0"/>
              <a:t>Teams need to be STABLE!</a:t>
            </a:r>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90875"/>
            <a:ext cx="6948488" cy="3552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1" name="Rectangle 3"/>
          <p:cNvSpPr>
            <a:spLocks noGrp="1" noChangeArrowheads="1"/>
          </p:cNvSpPr>
          <p:nvPr>
            <p:ph type="body" idx="1"/>
          </p:nvPr>
        </p:nvSpPr>
        <p:spPr>
          <a:xfrm>
            <a:off x="609600" y="1314450"/>
            <a:ext cx="8229600" cy="1295400"/>
          </a:xfrm>
        </p:spPr>
        <p:txBody>
          <a:bodyPr/>
          <a:lstStyle/>
          <a:p>
            <a:pPr eaLnBrk="1" hangingPunct="1">
              <a:lnSpc>
                <a:spcPct val="90000"/>
              </a:lnSpc>
              <a:buFontTx/>
              <a:buNone/>
            </a:pPr>
            <a:r>
              <a:rPr lang="en-US" sz="2400" b="1" smtClean="0"/>
              <a:t>Single Order set for Support Staff</a:t>
            </a:r>
          </a:p>
          <a:p>
            <a:pPr eaLnBrk="1" hangingPunct="1">
              <a:lnSpc>
                <a:spcPct val="90000"/>
              </a:lnSpc>
            </a:pPr>
            <a:r>
              <a:rPr lang="en-US" sz="2400" smtClean="0"/>
              <a:t>PAP, KOH, Wet Prep, GC/CT, Rapid Strep, Throat Cx, UA, etc. </a:t>
            </a:r>
          </a:p>
          <a:p>
            <a:pPr eaLnBrk="1" hangingPunct="1">
              <a:lnSpc>
                <a:spcPct val="90000"/>
              </a:lnSpc>
            </a:pPr>
            <a:r>
              <a:rPr lang="en-US" sz="2400" smtClean="0"/>
              <a:t>They may be able to order these in AHLTA as standing orders</a:t>
            </a:r>
          </a:p>
          <a:p>
            <a:pPr eaLnBrk="1" hangingPunct="1">
              <a:lnSpc>
                <a:spcPct val="90000"/>
              </a:lnSpc>
            </a:pPr>
            <a:endParaRPr lang="en-US" sz="2400" smtClean="0"/>
          </a:p>
        </p:txBody>
      </p:sp>
      <p:sp>
        <p:nvSpPr>
          <p:cNvPr id="78852" name="Text Box 4"/>
          <p:cNvSpPr txBox="1">
            <a:spLocks noChangeArrowheads="1"/>
          </p:cNvSpPr>
          <p:nvPr/>
        </p:nvSpPr>
        <p:spPr bwMode="auto">
          <a:xfrm>
            <a:off x="3810000" y="61722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a:solidFill>
                  <a:srgbClr val="FF0000"/>
                </a:solidFill>
                <a:latin typeface="Verdana" pitchFamily="34" charset="0"/>
              </a:rPr>
              <a:t>EXAMPLE ONLY</a:t>
            </a:r>
          </a:p>
        </p:txBody>
      </p:sp>
      <p:sp>
        <p:nvSpPr>
          <p:cNvPr id="78853" name="Rectangle 5"/>
          <p:cNvSpPr>
            <a:spLocks noChangeArrowheads="1"/>
          </p:cNvSpPr>
          <p:nvPr/>
        </p:nvSpPr>
        <p:spPr bwMode="auto">
          <a:xfrm>
            <a:off x="2895600" y="5410200"/>
            <a:ext cx="1295400" cy="304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54" name="AutoShape 6"/>
          <p:cNvSpPr>
            <a:spLocks noChangeArrowheads="1"/>
          </p:cNvSpPr>
          <p:nvPr/>
        </p:nvSpPr>
        <p:spPr bwMode="auto">
          <a:xfrm>
            <a:off x="431800" y="3324225"/>
            <a:ext cx="1905000" cy="1054100"/>
          </a:xfrm>
          <a:prstGeom prst="wedgeRectCallout">
            <a:avLst>
              <a:gd name="adj1" fmla="val 72833"/>
              <a:gd name="adj2" fmla="val 38824"/>
            </a:avLst>
          </a:prstGeom>
          <a:solidFill>
            <a:srgbClr val="FFFF99"/>
          </a:solidFill>
          <a:ln w="9525">
            <a:solidFill>
              <a:srgbClr val="FF0000"/>
            </a:solidFill>
            <a:miter lim="800000"/>
            <a:headEnd/>
            <a:tailEnd/>
          </a:ln>
        </p:spPr>
        <p:txBody>
          <a:bodyPr wrap="none" anchor="ctr"/>
          <a:lstStyle/>
          <a:p>
            <a:pPr algn="ctr"/>
            <a:endParaRPr lang="en-US" sz="1800">
              <a:latin typeface="Verdana" pitchFamily="34" charset="0"/>
            </a:endParaRPr>
          </a:p>
        </p:txBody>
      </p:sp>
      <p:sp>
        <p:nvSpPr>
          <p:cNvPr id="78855" name="Text Box 7"/>
          <p:cNvSpPr txBox="1">
            <a:spLocks noChangeArrowheads="1"/>
          </p:cNvSpPr>
          <p:nvPr/>
        </p:nvSpPr>
        <p:spPr bwMode="auto">
          <a:xfrm>
            <a:off x="403225" y="3263900"/>
            <a:ext cx="2041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400">
                <a:latin typeface="Verdana" pitchFamily="34" charset="0"/>
              </a:rPr>
              <a:t>It may be possible</a:t>
            </a:r>
          </a:p>
          <a:p>
            <a:r>
              <a:rPr lang="en-US" sz="1400">
                <a:latin typeface="Verdana" pitchFamily="34" charset="0"/>
              </a:rPr>
              <a:t>for your support </a:t>
            </a:r>
          </a:p>
          <a:p>
            <a:r>
              <a:rPr lang="en-US" sz="1400">
                <a:latin typeface="Verdana" pitchFamily="34" charset="0"/>
              </a:rPr>
              <a:t>staff to complete all </a:t>
            </a:r>
          </a:p>
          <a:p>
            <a:r>
              <a:rPr lang="en-US" sz="1400">
                <a:latin typeface="Verdana" pitchFamily="34" charset="0"/>
              </a:rPr>
              <a:t>of this for you</a:t>
            </a:r>
          </a:p>
        </p:txBody>
      </p:sp>
      <p:sp>
        <p:nvSpPr>
          <p:cNvPr id="78856" name="Rectangle 8"/>
          <p:cNvSpPr>
            <a:spLocks noGrp="1" noChangeArrowheads="1"/>
          </p:cNvSpPr>
          <p:nvPr>
            <p:ph type="title"/>
          </p:nvPr>
        </p:nvSpPr>
        <p:spPr>
          <a:xfrm>
            <a:off x="1524000" y="138113"/>
            <a:ext cx="7162800" cy="1020762"/>
          </a:xfrm>
          <a:noFill/>
        </p:spPr>
        <p:txBody>
          <a:bodyPr/>
          <a:lstStyle/>
          <a:p>
            <a:pPr eaLnBrk="1" hangingPunct="1"/>
            <a:r>
              <a:rPr lang="en-US" smtClean="0"/>
              <a:t>Team Documentation: Clinic Procedures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609600" y="1524000"/>
            <a:ext cx="8229600" cy="1828800"/>
          </a:xfrm>
        </p:spPr>
        <p:txBody>
          <a:bodyPr/>
          <a:lstStyle/>
          <a:p>
            <a:pPr eaLnBrk="1" hangingPunct="1">
              <a:lnSpc>
                <a:spcPct val="90000"/>
              </a:lnSpc>
              <a:buFontTx/>
              <a:buNone/>
            </a:pPr>
            <a:r>
              <a:rPr lang="en-US" sz="2400" b="1" smtClean="0"/>
              <a:t>Use of Clinic Favorites</a:t>
            </a:r>
          </a:p>
          <a:p>
            <a:pPr eaLnBrk="1" hangingPunct="1">
              <a:lnSpc>
                <a:spcPct val="90000"/>
              </a:lnSpc>
            </a:pPr>
            <a:r>
              <a:rPr lang="en-US" sz="2400" smtClean="0"/>
              <a:t>Most common list of Diagnoses (ex. Normal Pelvic Exam…)</a:t>
            </a:r>
          </a:p>
          <a:p>
            <a:pPr lvl="1" eaLnBrk="1" hangingPunct="1">
              <a:lnSpc>
                <a:spcPct val="90000"/>
              </a:lnSpc>
            </a:pPr>
            <a:r>
              <a:rPr lang="en-US" sz="2000" smtClean="0"/>
              <a:t>Use them to add </a:t>
            </a:r>
            <a:r>
              <a:rPr lang="en-US" sz="2000" b="1" smtClean="0"/>
              <a:t>Agreed Upon Routine Visits</a:t>
            </a:r>
            <a:r>
              <a:rPr lang="en-US" sz="2000" smtClean="0"/>
              <a:t> as a verbal order</a:t>
            </a:r>
          </a:p>
          <a:p>
            <a:pPr eaLnBrk="1" hangingPunct="1">
              <a:lnSpc>
                <a:spcPct val="90000"/>
              </a:lnSpc>
            </a:pPr>
            <a:r>
              <a:rPr lang="en-US" sz="2400" smtClean="0"/>
              <a:t>Most common list of Procedures (Think RVU’s)</a:t>
            </a:r>
          </a:p>
        </p:txBody>
      </p:sp>
      <p:pic>
        <p:nvPicPr>
          <p:cNvPr id="79875" name="Picture 3"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0125"/>
            <a:ext cx="4705350" cy="258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descr="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960813"/>
            <a:ext cx="4572000" cy="2516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9877" name="Picture 5"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503738"/>
            <a:ext cx="4267200" cy="2354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8" name="Rectangle 6"/>
          <p:cNvSpPr>
            <a:spLocks noChangeArrowheads="1"/>
          </p:cNvSpPr>
          <p:nvPr/>
        </p:nvSpPr>
        <p:spPr bwMode="auto">
          <a:xfrm>
            <a:off x="0" y="3549650"/>
            <a:ext cx="5334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79" name="Rectangle 7"/>
          <p:cNvSpPr>
            <a:spLocks noChangeArrowheads="1"/>
          </p:cNvSpPr>
          <p:nvPr/>
        </p:nvSpPr>
        <p:spPr bwMode="auto">
          <a:xfrm>
            <a:off x="3505200" y="3962400"/>
            <a:ext cx="5334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0" name="Rectangle 8"/>
          <p:cNvSpPr>
            <a:spLocks noChangeArrowheads="1"/>
          </p:cNvSpPr>
          <p:nvPr/>
        </p:nvSpPr>
        <p:spPr bwMode="auto">
          <a:xfrm>
            <a:off x="5715000" y="4495800"/>
            <a:ext cx="5334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1" name="Rectangle 9"/>
          <p:cNvSpPr>
            <a:spLocks noChangeArrowheads="1"/>
          </p:cNvSpPr>
          <p:nvPr/>
        </p:nvSpPr>
        <p:spPr bwMode="auto">
          <a:xfrm>
            <a:off x="5181600" y="5791200"/>
            <a:ext cx="23622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2" name="Rectangle 10"/>
          <p:cNvSpPr>
            <a:spLocks noChangeArrowheads="1"/>
          </p:cNvSpPr>
          <p:nvPr/>
        </p:nvSpPr>
        <p:spPr bwMode="auto">
          <a:xfrm>
            <a:off x="5029200" y="5257800"/>
            <a:ext cx="6858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3" name="Rectangle 11"/>
          <p:cNvSpPr>
            <a:spLocks noChangeArrowheads="1"/>
          </p:cNvSpPr>
          <p:nvPr/>
        </p:nvSpPr>
        <p:spPr bwMode="auto">
          <a:xfrm>
            <a:off x="8229600" y="6629400"/>
            <a:ext cx="6858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4" name="Rectangle 12"/>
          <p:cNvSpPr>
            <a:spLocks noGrp="1" noChangeArrowheads="1"/>
          </p:cNvSpPr>
          <p:nvPr>
            <p:ph type="title"/>
          </p:nvPr>
        </p:nvSpPr>
        <p:spPr>
          <a:noFill/>
        </p:spPr>
        <p:txBody>
          <a:bodyPr/>
          <a:lstStyle/>
          <a:p>
            <a:pPr eaLnBrk="1" hangingPunct="1"/>
            <a:r>
              <a:rPr lang="en-US" smtClean="0"/>
              <a:t>Clinic &amp; Personal Favorites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en-US" smtClean="0"/>
          </a:p>
        </p:txBody>
      </p:sp>
      <p:sp>
        <p:nvSpPr>
          <p:cNvPr id="80899" name="Rectangle 3"/>
          <p:cNvSpPr>
            <a:spLocks noGrp="1" noChangeArrowheads="1"/>
          </p:cNvSpPr>
          <p:nvPr>
            <p:ph type="body" idx="1"/>
          </p:nvPr>
        </p:nvSpPr>
        <p:spPr/>
        <p:txBody>
          <a:bodyPr/>
          <a:lstStyle/>
          <a:p>
            <a:pPr eaLnBrk="1" hangingPunct="1"/>
            <a:endParaRPr lang="en-US" smtClean="0"/>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0901" name="TextBox 6"/>
          <p:cNvSpPr txBox="1">
            <a:spLocks noChangeArrowheads="1"/>
          </p:cNvSpPr>
          <p:nvPr/>
        </p:nvSpPr>
        <p:spPr bwMode="auto">
          <a:xfrm>
            <a:off x="4356100" y="4381500"/>
            <a:ext cx="4292600" cy="1631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Team members can add items to the Favorites lists right from this module. Anyone (providers, nurses, MA’s, HM’s)  with the correct privileges can do so. </a:t>
            </a:r>
          </a:p>
        </p:txBody>
      </p:sp>
      <p:cxnSp>
        <p:nvCxnSpPr>
          <p:cNvPr id="80902" name="Straight Arrow Connector 8"/>
          <p:cNvCxnSpPr>
            <a:cxnSpLocks noChangeShapeType="1"/>
          </p:cNvCxnSpPr>
          <p:nvPr/>
        </p:nvCxnSpPr>
        <p:spPr bwMode="auto">
          <a:xfrm rot="10800000">
            <a:off x="381000" y="762000"/>
            <a:ext cx="4000500" cy="36449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29400" y="1036638"/>
            <a:ext cx="2209800" cy="1477962"/>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Once you click on the “Add” button in the upper left corner, this dialog box appears.</a:t>
            </a:r>
          </a:p>
        </p:txBody>
      </p:sp>
      <p:cxnSp>
        <p:nvCxnSpPr>
          <p:cNvPr id="7" name="Straight Arrow Connector 6"/>
          <p:cNvCxnSpPr>
            <a:stCxn id="5" idx="0"/>
          </p:cNvCxnSpPr>
          <p:nvPr/>
        </p:nvCxnSpPr>
        <p:spPr>
          <a:xfrm rot="16200000" flipV="1">
            <a:off x="3844131" y="-2853531"/>
            <a:ext cx="350838" cy="7429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0" y="1524000"/>
            <a:ext cx="1981200" cy="1754188"/>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Search for the diagnosis by spelling all or part of the item desired and hit the “Search” button.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Objectives (cont)</a:t>
            </a:r>
          </a:p>
        </p:txBody>
      </p:sp>
      <p:sp>
        <p:nvSpPr>
          <p:cNvPr id="56323" name="Rectangle 3"/>
          <p:cNvSpPr>
            <a:spLocks noGrp="1" noChangeArrowheads="1"/>
          </p:cNvSpPr>
          <p:nvPr>
            <p:ph type="body" idx="1"/>
          </p:nvPr>
        </p:nvSpPr>
        <p:spPr>
          <a:xfrm>
            <a:off x="623888" y="1811338"/>
            <a:ext cx="8229600" cy="4754562"/>
          </a:xfrm>
        </p:spPr>
        <p:txBody>
          <a:bodyPr/>
          <a:lstStyle/>
          <a:p>
            <a:pPr eaLnBrk="1" hangingPunct="1"/>
            <a:r>
              <a:rPr lang="en-US" smtClean="0"/>
              <a:t>Breakout sessions (AHLTA / Coding combined):</a:t>
            </a:r>
          </a:p>
          <a:p>
            <a:pPr lvl="1" eaLnBrk="1" hangingPunct="1"/>
            <a:r>
              <a:rPr lang="en-US" smtClean="0"/>
              <a:t>Nurses/Support staff: team documentation, Joint Commission, PHA, open to questions</a:t>
            </a:r>
          </a:p>
          <a:p>
            <a:pPr lvl="1" eaLnBrk="1" hangingPunct="1"/>
            <a:r>
              <a:rPr lang="en-US" smtClean="0"/>
              <a:t>Providers: documentation efficiency, “Keys for clinicians,” open to questions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53200" y="1447800"/>
            <a:ext cx="2362200" cy="3416300"/>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Alternatively, if you know the ICD-9 or CPT codes, you can enter then and hit the “Search” button…as shown.</a:t>
            </a:r>
          </a:p>
          <a:p>
            <a:pPr eaLnBrk="1" fontAlgn="auto" hangingPunct="1">
              <a:spcBef>
                <a:spcPts val="0"/>
              </a:spcBef>
              <a:spcAft>
                <a:spcPts val="0"/>
              </a:spcAft>
              <a:defRPr/>
            </a:pPr>
            <a:endParaRPr lang="en-US" sz="1800" b="1" dirty="0">
              <a:solidFill>
                <a:prstClr val="black"/>
              </a:solidFill>
              <a:latin typeface="Calibri"/>
              <a:ea typeface="+mn-ea"/>
            </a:endParaRPr>
          </a:p>
          <a:p>
            <a:pPr eaLnBrk="1" fontAlgn="auto" hangingPunct="1">
              <a:spcBef>
                <a:spcPts val="0"/>
              </a:spcBef>
              <a:spcAft>
                <a:spcPts val="0"/>
              </a:spcAft>
              <a:defRPr/>
            </a:pPr>
            <a:r>
              <a:rPr lang="en-US" sz="1800" b="1" dirty="0">
                <a:solidFill>
                  <a:prstClr val="black"/>
                </a:solidFill>
                <a:latin typeface="Calibri"/>
                <a:ea typeface="+mn-ea"/>
              </a:rPr>
              <a:t>Once the item has been identified, highlight it and hit “OK” to add it to your list.</a:t>
            </a:r>
          </a:p>
        </p:txBody>
      </p:sp>
      <p:cxnSp>
        <p:nvCxnSpPr>
          <p:cNvPr id="5" name="Straight Arrow Connector 4"/>
          <p:cNvCxnSpPr>
            <a:stCxn id="3" idx="1"/>
          </p:cNvCxnSpPr>
          <p:nvPr/>
        </p:nvCxnSpPr>
        <p:spPr>
          <a:xfrm rot="10800000">
            <a:off x="3276600" y="2209800"/>
            <a:ext cx="3276600" cy="9461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24600" y="1447800"/>
            <a:ext cx="2514600" cy="2586038"/>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To reorder or move the items in the list, you must use the “Move Down” and “Move Up” icons in the menu list. </a:t>
            </a:r>
          </a:p>
          <a:p>
            <a:pPr eaLnBrk="1" fontAlgn="auto" hangingPunct="1">
              <a:spcBef>
                <a:spcPts val="0"/>
              </a:spcBef>
              <a:spcAft>
                <a:spcPts val="0"/>
              </a:spcAft>
              <a:defRPr/>
            </a:pPr>
            <a:endParaRPr lang="en-US" sz="1800" b="1" dirty="0">
              <a:solidFill>
                <a:prstClr val="black"/>
              </a:solidFill>
              <a:latin typeface="Calibri"/>
              <a:ea typeface="+mn-ea"/>
            </a:endParaRPr>
          </a:p>
          <a:p>
            <a:pPr eaLnBrk="1" fontAlgn="auto" hangingPunct="1">
              <a:spcBef>
                <a:spcPts val="0"/>
              </a:spcBef>
              <a:spcAft>
                <a:spcPts val="0"/>
              </a:spcAft>
              <a:defRPr/>
            </a:pPr>
            <a:r>
              <a:rPr lang="en-US" sz="1800" b="1" dirty="0">
                <a:solidFill>
                  <a:prstClr val="black"/>
                </a:solidFill>
                <a:latin typeface="Calibri"/>
                <a:ea typeface="+mn-ea"/>
              </a:rPr>
              <a:t>The diagnosis has now been added to the My Diagnoses list. </a:t>
            </a:r>
          </a:p>
        </p:txBody>
      </p:sp>
      <p:cxnSp>
        <p:nvCxnSpPr>
          <p:cNvPr id="5" name="Straight Arrow Connector 4"/>
          <p:cNvCxnSpPr>
            <a:stCxn id="3" idx="0"/>
          </p:cNvCxnSpPr>
          <p:nvPr/>
        </p:nvCxnSpPr>
        <p:spPr>
          <a:xfrm rot="16200000" flipV="1">
            <a:off x="4248150" y="-1885950"/>
            <a:ext cx="609600" cy="6057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533400" y="381000"/>
            <a:ext cx="1143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8" name="Straight Arrow Connector 7"/>
          <p:cNvCxnSpPr>
            <a:stCxn id="3" idx="1"/>
          </p:cNvCxnSpPr>
          <p:nvPr/>
        </p:nvCxnSpPr>
        <p:spPr>
          <a:xfrm rot="10800000">
            <a:off x="2667000" y="2667000"/>
            <a:ext cx="3657600" cy="730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781800" y="1600200"/>
            <a:ext cx="1981200" cy="1200150"/>
          </a:xfrm>
          <a:prstGeom prst="rect">
            <a:avLst/>
          </a:prstGeom>
          <a:solidFill>
            <a:srgbClr val="FFC000"/>
          </a:solidFill>
        </p:spPr>
        <p:txBody>
          <a:bodyPr>
            <a:spAutoFit/>
          </a:bodyPr>
          <a:lstStyle/>
          <a:p>
            <a:pPr eaLnBrk="1" fontAlgn="auto" hangingPunct="1">
              <a:spcBef>
                <a:spcPts val="0"/>
              </a:spcBef>
              <a:spcAft>
                <a:spcPts val="0"/>
              </a:spcAft>
              <a:defRPr/>
            </a:pPr>
            <a:r>
              <a:rPr lang="en-US" sz="1800" dirty="0">
                <a:solidFill>
                  <a:prstClr val="black"/>
                </a:solidFill>
                <a:latin typeface="Calibri"/>
                <a:ea typeface="+mn-ea"/>
              </a:rPr>
              <a:t>Here is the found item to add to the “My Favorite Procedures” list.</a:t>
            </a:r>
          </a:p>
        </p:txBody>
      </p:sp>
      <p:cxnSp>
        <p:nvCxnSpPr>
          <p:cNvPr id="5" name="Straight Arrow Connector 4"/>
          <p:cNvCxnSpPr>
            <a:stCxn id="3" idx="1"/>
          </p:cNvCxnSpPr>
          <p:nvPr/>
        </p:nvCxnSpPr>
        <p:spPr>
          <a:xfrm rot="10800000" flipV="1">
            <a:off x="4191000" y="2200275"/>
            <a:ext cx="2590800" cy="1152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0" y="1371600"/>
            <a:ext cx="2514600" cy="4800600"/>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This shows the added procedure under the “My Procedures” heading. Put YOUR favorite procedures here that are not the Clinic’s most common procedures. Put those under “Clinic Favorites” for everyone. This also gives you twice the number of Favorites to choose from and customizes  your AHLTA. Another reason is for those items that are excruciating to find.</a:t>
            </a:r>
          </a:p>
        </p:txBody>
      </p:sp>
      <p:cxnSp>
        <p:nvCxnSpPr>
          <p:cNvPr id="5" name="Straight Arrow Connector 4"/>
          <p:cNvCxnSpPr>
            <a:stCxn id="3" idx="1"/>
          </p:cNvCxnSpPr>
          <p:nvPr/>
        </p:nvCxnSpPr>
        <p:spPr>
          <a:xfrm rot="10800000">
            <a:off x="2971800" y="3657600"/>
            <a:ext cx="3124200" cy="114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00800" y="1600200"/>
            <a:ext cx="2514600" cy="2308225"/>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To add Clinic Favorites, highlight the item to have added items…Diagnoses, Procedures or Complaints…and hit the Add button on the upper left.</a:t>
            </a:r>
          </a:p>
        </p:txBody>
      </p:sp>
      <p:cxnSp>
        <p:nvCxnSpPr>
          <p:cNvPr id="5" name="Straight Arrow Connector 4"/>
          <p:cNvCxnSpPr>
            <a:stCxn id="3" idx="0"/>
          </p:cNvCxnSpPr>
          <p:nvPr/>
        </p:nvCxnSpPr>
        <p:spPr>
          <a:xfrm rot="16200000" flipV="1">
            <a:off x="3829050" y="-2228850"/>
            <a:ext cx="685800" cy="6972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1"/>
          </p:cNvCxnSpPr>
          <p:nvPr/>
        </p:nvCxnSpPr>
        <p:spPr>
          <a:xfrm rot="10800000" flipV="1">
            <a:off x="2590800" y="2754313"/>
            <a:ext cx="3810000" cy="10556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781800" y="1524000"/>
            <a:ext cx="2057400" cy="2032000"/>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Can use partial words to do the search and hit the button. Click on the item you desire and hit “OK” to add it to the list.</a:t>
            </a:r>
          </a:p>
        </p:txBody>
      </p:sp>
      <p:cxnSp>
        <p:nvCxnSpPr>
          <p:cNvPr id="5" name="Straight Arrow Connector 4"/>
          <p:cNvCxnSpPr>
            <a:stCxn id="3" idx="1"/>
          </p:cNvCxnSpPr>
          <p:nvPr/>
        </p:nvCxnSpPr>
        <p:spPr>
          <a:xfrm rot="10800000" flipV="1">
            <a:off x="5181600" y="2540000"/>
            <a:ext cx="1600200" cy="180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600200" y="2743200"/>
            <a:ext cx="4343400" cy="2667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Box 3"/>
          <p:cNvSpPr txBox="1"/>
          <p:nvPr/>
        </p:nvSpPr>
        <p:spPr>
          <a:xfrm>
            <a:off x="6629400" y="1524000"/>
            <a:ext cx="2286000" cy="2862263"/>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Here is the completed list of Clinic Favorites. Very easy to do. Best to use the most common diagnoses, procedures and complaints based on report from  MCSC or CHCS at the clinic level. </a:t>
            </a:r>
          </a:p>
        </p:txBody>
      </p:sp>
      <p:cxnSp>
        <p:nvCxnSpPr>
          <p:cNvPr id="6" name="Straight Arrow Connector 5"/>
          <p:cNvCxnSpPr/>
          <p:nvPr/>
        </p:nvCxnSpPr>
        <p:spPr>
          <a:xfrm rot="10800000" flipV="1">
            <a:off x="3124200" y="2971800"/>
            <a:ext cx="35052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Documentation Efficiency</a:t>
            </a:r>
          </a:p>
        </p:txBody>
      </p:sp>
      <p:sp>
        <p:nvSpPr>
          <p:cNvPr id="91139" name="Rectangle 3"/>
          <p:cNvSpPr>
            <a:spLocks noGrp="1" noChangeArrowheads="1"/>
          </p:cNvSpPr>
          <p:nvPr>
            <p:ph type="body" idx="1"/>
          </p:nvPr>
        </p:nvSpPr>
        <p:spPr>
          <a:xfrm>
            <a:off x="1276350" y="1695450"/>
            <a:ext cx="7867650" cy="4754563"/>
          </a:xfrm>
        </p:spPr>
        <p:txBody>
          <a:bodyPr/>
          <a:lstStyle/>
          <a:p>
            <a:pPr eaLnBrk="1" hangingPunct="1"/>
            <a:r>
              <a:rPr lang="en-US" smtClean="0"/>
              <a:t>Provider desktop enhancements </a:t>
            </a:r>
          </a:p>
          <a:p>
            <a:pPr eaLnBrk="1" hangingPunct="1"/>
            <a:r>
              <a:rPr lang="en-US" smtClean="0"/>
              <a:t>Template efficiency</a:t>
            </a:r>
          </a:p>
          <a:p>
            <a:pPr eaLnBrk="1" hangingPunct="1"/>
            <a:r>
              <a:rPr lang="en-US" smtClean="0"/>
              <a:t>Efficiency tools</a:t>
            </a:r>
          </a:p>
          <a:p>
            <a:pPr lvl="1" eaLnBrk="1" hangingPunct="1"/>
            <a:r>
              <a:rPr lang="en-US" smtClean="0"/>
              <a:t>Dragon Naturally Speaking</a:t>
            </a:r>
          </a:p>
          <a:p>
            <a:pPr lvl="1" eaLnBrk="1" hangingPunct="1"/>
            <a:r>
              <a:rPr lang="en-US" smtClean="0"/>
              <a:t>AsUType</a:t>
            </a:r>
          </a:p>
          <a:p>
            <a:pPr lvl="1" eaLnBrk="1" hangingPunct="1"/>
            <a:r>
              <a:rPr lang="en-US" smtClean="0"/>
              <a:t>Copy Forward</a:t>
            </a:r>
          </a:p>
          <a:p>
            <a:pPr lvl="1" eaLnBrk="1" hangingPunct="1"/>
            <a:r>
              <a:rPr lang="en-US" smtClean="0"/>
              <a:t>Usability AIM form</a:t>
            </a:r>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smtClean="0"/>
          </a:p>
        </p:txBody>
      </p:sp>
      <p:pic>
        <p:nvPicPr>
          <p:cNvPr id="9216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8" y="12700"/>
            <a:ext cx="9142412" cy="6872288"/>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3200" smtClean="0"/>
              <a:t>Health History Module</a:t>
            </a:r>
          </a:p>
        </p:txBody>
      </p:sp>
      <p:sp>
        <p:nvSpPr>
          <p:cNvPr id="93187" name="Rectangle 3"/>
          <p:cNvSpPr>
            <a:spLocks noGrp="1" noChangeArrowheads="1"/>
          </p:cNvSpPr>
          <p:nvPr>
            <p:ph type="body" idx="1"/>
          </p:nvPr>
        </p:nvSpPr>
        <p:spPr/>
        <p:txBody>
          <a:bodyPr/>
          <a:lstStyle/>
          <a:p>
            <a:pPr eaLnBrk="1" hangingPunct="1"/>
            <a:endParaRPr lang="en-US" smtClean="0"/>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 Box 5"/>
          <p:cNvSpPr txBox="1">
            <a:spLocks noChangeArrowheads="1"/>
          </p:cNvSpPr>
          <p:nvPr/>
        </p:nvSpPr>
        <p:spPr bwMode="auto">
          <a:xfrm>
            <a:off x="1371600" y="2514600"/>
            <a:ext cx="4699000" cy="13239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000">
                <a:solidFill>
                  <a:srgbClr val="000000"/>
                </a:solidFill>
              </a:rPr>
              <a:t>Health history can be tabbed at the bottom for configurable snapshot view…similar in content and presentation to ICDB. </a:t>
            </a:r>
          </a:p>
        </p:txBody>
      </p:sp>
      <p:sp>
        <p:nvSpPr>
          <p:cNvPr id="93190" name="Line 6"/>
          <p:cNvSpPr>
            <a:spLocks noChangeShapeType="1"/>
          </p:cNvSpPr>
          <p:nvPr/>
        </p:nvSpPr>
        <p:spPr bwMode="auto">
          <a:xfrm flipH="1">
            <a:off x="609600" y="3797300"/>
            <a:ext cx="2349500" cy="26797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r>
              <a:rPr lang="en-US" smtClean="0"/>
              <a:t>Using IM/IT to Improve Efficiency</a:t>
            </a:r>
          </a:p>
        </p:txBody>
      </p:sp>
      <p:sp>
        <p:nvSpPr>
          <p:cNvPr id="57347" name="Rectangle 3"/>
          <p:cNvSpPr>
            <a:spLocks noGrp="1" noRot="1" noChangeArrowheads="1"/>
          </p:cNvSpPr>
          <p:nvPr>
            <p:ph type="body" idx="1"/>
          </p:nvPr>
        </p:nvSpPr>
        <p:spPr/>
        <p:txBody>
          <a:bodyPr/>
          <a:lstStyle/>
          <a:p>
            <a:r>
              <a:rPr lang="en-US" smtClean="0"/>
              <a:t>Well thought out and implemented information management/technology measure can enhance clinic efficiency</a:t>
            </a:r>
          </a:p>
          <a:p>
            <a:r>
              <a:rPr lang="en-US" smtClean="0"/>
              <a:t> IM/IT does not take the place of good planning – well planned &amp; implemented  IM/IT cannot make a poor practice good</a:t>
            </a:r>
          </a:p>
          <a:p>
            <a:r>
              <a:rPr lang="en-US" smtClean="0"/>
              <a:t>Poorly planned &amp; implemented  IM/IT can do great damage to a well run practice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endParaRPr lang="en-US" smtClean="0"/>
          </a:p>
        </p:txBody>
      </p:sp>
      <p:sp>
        <p:nvSpPr>
          <p:cNvPr id="94211" name="Content Placeholder 2"/>
          <p:cNvSpPr>
            <a:spLocks noGrp="1"/>
          </p:cNvSpPr>
          <p:nvPr>
            <p:ph idx="1"/>
          </p:nvPr>
        </p:nvSpPr>
        <p:spPr/>
        <p:txBody>
          <a:bodyPr/>
          <a:lstStyle/>
          <a:p>
            <a:endParaRPr lang="en-US" smtClean="0"/>
          </a:p>
        </p:txBody>
      </p:sp>
      <p:pic>
        <p:nvPicPr>
          <p:cNvPr id="942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Template Management </a:t>
            </a:r>
          </a:p>
        </p:txBody>
      </p:sp>
      <p:sp>
        <p:nvSpPr>
          <p:cNvPr id="95235" name="Rectangle 3"/>
          <p:cNvSpPr>
            <a:spLocks noGrp="1" noChangeArrowheads="1"/>
          </p:cNvSpPr>
          <p:nvPr>
            <p:ph type="body" idx="1"/>
          </p:nvPr>
        </p:nvSpPr>
        <p:spPr>
          <a:xfrm>
            <a:off x="1600200" y="2103438"/>
            <a:ext cx="7154863" cy="4384675"/>
          </a:xfrm>
        </p:spPr>
        <p:txBody>
          <a:bodyPr/>
          <a:lstStyle/>
          <a:p>
            <a:pPr eaLnBrk="1" hangingPunct="1"/>
            <a:r>
              <a:rPr lang="en-US" smtClean="0"/>
              <a:t>Enterprise folders</a:t>
            </a:r>
          </a:p>
          <a:p>
            <a:pPr eaLnBrk="1" hangingPunct="1"/>
            <a:r>
              <a:rPr lang="en-US" smtClean="0"/>
              <a:t>Default template </a:t>
            </a:r>
          </a:p>
          <a:p>
            <a:pPr eaLnBrk="1" hangingPunct="1"/>
            <a:r>
              <a:rPr lang="en-US" smtClean="0"/>
              <a:t>Order Sets</a:t>
            </a:r>
          </a:p>
          <a:p>
            <a:pPr eaLnBrk="1" hangingPunct="1"/>
            <a:r>
              <a:rPr lang="en-US" smtClean="0"/>
              <a:t>Editing/Merging templates – in the breakout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Oval 3"/>
          <p:cNvSpPr>
            <a:spLocks noChangeArrowheads="1"/>
          </p:cNvSpPr>
          <p:nvPr/>
        </p:nvSpPr>
        <p:spPr bwMode="auto">
          <a:xfrm>
            <a:off x="165100" y="2597150"/>
            <a:ext cx="1790700" cy="40005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0" name="Text Box 4"/>
          <p:cNvSpPr txBox="1">
            <a:spLocks noChangeArrowheads="1"/>
          </p:cNvSpPr>
          <p:nvPr/>
        </p:nvSpPr>
        <p:spPr bwMode="auto">
          <a:xfrm>
            <a:off x="3284538" y="3821113"/>
            <a:ext cx="5573712" cy="1631950"/>
          </a:xfrm>
          <a:prstGeom prst="rect">
            <a:avLst/>
          </a:prstGeom>
          <a:solidFill>
            <a:srgbClr val="FFC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2000"/>
              <a:t>Template Management Tool to find all types</a:t>
            </a:r>
          </a:p>
          <a:p>
            <a:pPr eaLnBrk="1" hangingPunct="1"/>
            <a:r>
              <a:rPr lang="en-US" sz="2000"/>
              <a:t> of pre-positioned templates. (AIM + MEDCIN)</a:t>
            </a:r>
          </a:p>
          <a:p>
            <a:pPr eaLnBrk="1" hangingPunct="1"/>
            <a:endParaRPr lang="en-US" sz="2000"/>
          </a:p>
          <a:p>
            <a:pPr eaLnBrk="1" hangingPunct="1"/>
            <a:r>
              <a:rPr lang="en-US" sz="2000"/>
              <a:t>AHLTA 3.3 makes template management much easier. Details in the breakout section.</a:t>
            </a:r>
          </a:p>
        </p:txBody>
      </p:sp>
      <p:sp>
        <p:nvSpPr>
          <p:cNvPr id="96261" name="Oval 5"/>
          <p:cNvSpPr>
            <a:spLocks noChangeArrowheads="1"/>
          </p:cNvSpPr>
          <p:nvPr/>
        </p:nvSpPr>
        <p:spPr bwMode="auto">
          <a:xfrm>
            <a:off x="3644900" y="982663"/>
            <a:ext cx="1790700" cy="40005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2" name="AutoShape 6">
            <a:hlinkClick r:id="rId4" action="ppaction://hlinksldjump" highlightClick="1"/>
          </p:cNvPr>
          <p:cNvSpPr>
            <a:spLocks noChangeArrowheads="1"/>
          </p:cNvSpPr>
          <p:nvPr/>
        </p:nvSpPr>
        <p:spPr bwMode="auto">
          <a:xfrm>
            <a:off x="8321675" y="5976938"/>
            <a:ext cx="660400" cy="741362"/>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l="-73" t="12381" r="40741" b="18095"/>
          <a:stretch>
            <a:fillRect/>
          </a:stretch>
        </p:blipFill>
        <p:spPr bwMode="auto">
          <a:xfrm>
            <a:off x="0" y="0"/>
            <a:ext cx="7100888" cy="6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3" name="Text Box 3"/>
          <p:cNvSpPr txBox="1">
            <a:spLocks noChangeArrowheads="1"/>
          </p:cNvSpPr>
          <p:nvPr/>
        </p:nvSpPr>
        <p:spPr bwMode="auto">
          <a:xfrm>
            <a:off x="4683125" y="1995488"/>
            <a:ext cx="4249738" cy="1187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Enterprise Folder with approved, selected templates arranged by specialty.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03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Oval 3"/>
          <p:cNvSpPr>
            <a:spLocks noChangeArrowheads="1"/>
          </p:cNvSpPr>
          <p:nvPr/>
        </p:nvSpPr>
        <p:spPr bwMode="auto">
          <a:xfrm>
            <a:off x="2452688" y="2908300"/>
            <a:ext cx="942975" cy="376238"/>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56" name="Text Box 4"/>
          <p:cNvSpPr txBox="1">
            <a:spLocks noChangeArrowheads="1"/>
          </p:cNvSpPr>
          <p:nvPr/>
        </p:nvSpPr>
        <p:spPr bwMode="auto">
          <a:xfrm>
            <a:off x="4860925" y="5268913"/>
            <a:ext cx="2239963"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latin typeface="Tahoma" pitchFamily="34" charset="0"/>
              </a:rPr>
              <a:t>Default Order Set.</a:t>
            </a:r>
          </a:p>
        </p:txBody>
      </p:sp>
      <p:sp>
        <p:nvSpPr>
          <p:cNvPr id="100357" name="AutoShape 5">
            <a:hlinkClick r:id="rId4" action="ppaction://hlinksldjump" highlightClick="1"/>
          </p:cNvPr>
          <p:cNvSpPr>
            <a:spLocks noChangeArrowheads="1"/>
          </p:cNvSpPr>
          <p:nvPr/>
        </p:nvSpPr>
        <p:spPr bwMode="auto">
          <a:xfrm>
            <a:off x="8321675" y="5976938"/>
            <a:ext cx="660400" cy="741362"/>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0358" name="Oval 6"/>
          <p:cNvSpPr>
            <a:spLocks noChangeArrowheads="1"/>
          </p:cNvSpPr>
          <p:nvPr/>
        </p:nvSpPr>
        <p:spPr bwMode="auto">
          <a:xfrm>
            <a:off x="7180263" y="5776913"/>
            <a:ext cx="1339850" cy="423862"/>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en-US" smtClean="0"/>
              <a:t>Common Problems</a:t>
            </a:r>
          </a:p>
        </p:txBody>
      </p:sp>
      <p:sp>
        <p:nvSpPr>
          <p:cNvPr id="58371" name="Rectangle 3"/>
          <p:cNvSpPr>
            <a:spLocks noGrp="1" noRot="1" noChangeArrowheads="1"/>
          </p:cNvSpPr>
          <p:nvPr>
            <p:ph type="body" idx="1"/>
          </p:nvPr>
        </p:nvSpPr>
        <p:spPr/>
        <p:txBody>
          <a:bodyPr/>
          <a:lstStyle/>
          <a:p>
            <a:r>
              <a:rPr lang="en-US" smtClean="0"/>
              <a:t>Takes too long to check patients in.</a:t>
            </a:r>
          </a:p>
          <a:p>
            <a:r>
              <a:rPr lang="en-US" smtClean="0"/>
              <a:t>Don’t have time to complete patient notes and use check-out feature.</a:t>
            </a:r>
          </a:p>
          <a:p>
            <a:r>
              <a:rPr lang="en-US" smtClean="0"/>
              <a:t>Cannot easily accomplish medication reconciliation.</a:t>
            </a:r>
          </a:p>
          <a:p>
            <a:r>
              <a:rPr lang="en-US" smtClean="0"/>
              <a:t>No subjective or patient questionnaire work is done before the provider walks into the room.</a:t>
            </a:r>
          </a:p>
          <a:p>
            <a:r>
              <a:rPr lang="en-US" smtClean="0"/>
              <a:t>Make sure you are documenting in the right clinic.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Dragon Use with AHLTA</a:t>
            </a:r>
          </a:p>
        </p:txBody>
      </p:sp>
      <p:pic>
        <p:nvPicPr>
          <p:cNvPr id="6" name="AHLTAdemo.avi">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993900" y="1117600"/>
            <a:ext cx="59182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asutype-at-wor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443038"/>
            <a:ext cx="5370512"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9288" y="1757363"/>
            <a:ext cx="3171825" cy="3786187"/>
          </a:xfrm>
          <a:prstGeom prst="rect">
            <a:avLst/>
          </a:prstGeom>
          <a:noFill/>
        </p:spPr>
        <p:txBody>
          <a:bodyPr>
            <a:spAutoFit/>
          </a:bodyPr>
          <a:lstStyle/>
          <a:p>
            <a:pPr>
              <a:defRPr/>
            </a:pPr>
            <a:r>
              <a:rPr lang="en-US" dirty="0"/>
              <a:t>Keys to </a:t>
            </a:r>
            <a:r>
              <a:rPr lang="en-US" dirty="0" err="1"/>
              <a:t>AsUType</a:t>
            </a:r>
            <a:r>
              <a:rPr lang="en-US" dirty="0"/>
              <a:t> Use</a:t>
            </a:r>
          </a:p>
          <a:p>
            <a:pPr marL="342900" indent="-342900">
              <a:buFont typeface="Arial" pitchFamily="34" charset="0"/>
              <a:buChar char="•"/>
              <a:defRPr/>
            </a:pPr>
            <a:r>
              <a:rPr lang="en-US" dirty="0"/>
              <a:t>Medical dictionary</a:t>
            </a:r>
          </a:p>
          <a:p>
            <a:pPr marL="342900" indent="-342900">
              <a:buFont typeface="Arial" pitchFamily="34" charset="0"/>
              <a:buChar char="•"/>
              <a:defRPr/>
            </a:pPr>
            <a:r>
              <a:rPr lang="en-US" dirty="0"/>
              <a:t>Turn on/off spell check as desired</a:t>
            </a:r>
          </a:p>
          <a:p>
            <a:pPr marL="342900" indent="-342900">
              <a:buFont typeface="Arial" pitchFamily="34" charset="0"/>
              <a:buChar char="•"/>
              <a:defRPr/>
            </a:pPr>
            <a:r>
              <a:rPr lang="en-US" dirty="0"/>
              <a:t>Use Macros</a:t>
            </a:r>
          </a:p>
          <a:p>
            <a:pPr marL="342900" indent="-342900">
              <a:buFont typeface="Arial" pitchFamily="34" charset="0"/>
              <a:buChar char="•"/>
              <a:defRPr/>
            </a:pPr>
            <a:r>
              <a:rPr lang="en-US" dirty="0"/>
              <a:t>Macro library at USAFP site</a:t>
            </a:r>
          </a:p>
          <a:p>
            <a:pPr marL="342900" indent="-342900">
              <a:buFont typeface="Arial" pitchFamily="34" charset="0"/>
              <a:buChar char="•"/>
              <a:defRPr/>
            </a:pPr>
            <a:r>
              <a:rPr lang="en-US" dirty="0"/>
              <a:t>Use your own – almost everyone has them</a:t>
            </a:r>
          </a:p>
        </p:txBody>
      </p:sp>
      <p:sp>
        <p:nvSpPr>
          <p:cNvPr id="105476" name="Title 2"/>
          <p:cNvSpPr>
            <a:spLocks noGrp="1"/>
          </p:cNvSpPr>
          <p:nvPr>
            <p:ph type="title"/>
          </p:nvPr>
        </p:nvSpPr>
        <p:spPr/>
        <p:txBody>
          <a:bodyPr/>
          <a:lstStyle/>
          <a:p>
            <a:r>
              <a:rPr lang="en-US" smtClean="0"/>
              <a:t>Use of AsUType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endParaRPr lang="en-US" smtClean="0"/>
          </a:p>
        </p:txBody>
      </p:sp>
      <p:sp>
        <p:nvSpPr>
          <p:cNvPr id="106499" name="Rectangle 3"/>
          <p:cNvSpPr>
            <a:spLocks noGrp="1" noChangeArrowheads="1"/>
          </p:cNvSpPr>
          <p:nvPr>
            <p:ph type="body" idx="1"/>
          </p:nvPr>
        </p:nvSpPr>
        <p:spPr/>
        <p:txBody>
          <a:bodyPr/>
          <a:lstStyle/>
          <a:p>
            <a:pPr eaLnBrk="1" hangingPunct="1"/>
            <a:endParaRPr lang="en-US" smtClean="0"/>
          </a:p>
        </p:txBody>
      </p:sp>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Oval 5"/>
          <p:cNvSpPr>
            <a:spLocks noChangeArrowheads="1"/>
          </p:cNvSpPr>
          <p:nvPr/>
        </p:nvSpPr>
        <p:spPr bwMode="auto">
          <a:xfrm>
            <a:off x="2895600" y="152400"/>
            <a:ext cx="990600" cy="6096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2" name="Text Box 6"/>
          <p:cNvSpPr txBox="1">
            <a:spLocks noChangeArrowheads="1"/>
          </p:cNvSpPr>
          <p:nvPr/>
        </p:nvSpPr>
        <p:spPr bwMode="auto">
          <a:xfrm>
            <a:off x="5605463" y="3284538"/>
            <a:ext cx="2733675"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latin typeface="Tahoma" pitchFamily="34" charset="0"/>
              </a:rPr>
              <a:t>Copy Forward function</a:t>
            </a:r>
          </a:p>
        </p:txBody>
      </p:sp>
      <p:sp>
        <p:nvSpPr>
          <p:cNvPr id="106503" name="Line 7"/>
          <p:cNvSpPr>
            <a:spLocks noChangeShapeType="1"/>
          </p:cNvSpPr>
          <p:nvPr/>
        </p:nvSpPr>
        <p:spPr bwMode="auto">
          <a:xfrm flipH="1" flipV="1">
            <a:off x="4133850" y="876300"/>
            <a:ext cx="2438400" cy="2400300"/>
          </a:xfrm>
          <a:prstGeom prst="line">
            <a:avLst/>
          </a:prstGeom>
          <a:noFill/>
          <a:ln w="22225">
            <a:solidFill>
              <a:schemeClr val="tx1"/>
            </a:solidFill>
            <a:miter lim="800000"/>
            <a:headEnd/>
            <a:tailEnd type="stealth"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endParaRPr lang="en-US" smtClean="0"/>
          </a:p>
        </p:txBody>
      </p:sp>
      <p:sp>
        <p:nvSpPr>
          <p:cNvPr id="107523" name="Rectangle 3"/>
          <p:cNvSpPr>
            <a:spLocks noGrp="1" noChangeArrowheads="1"/>
          </p:cNvSpPr>
          <p:nvPr>
            <p:ph type="body" idx="1"/>
          </p:nvPr>
        </p:nvSpPr>
        <p:spPr/>
        <p:txBody>
          <a:bodyPr/>
          <a:lstStyle/>
          <a:p>
            <a:pPr eaLnBrk="1" hangingPunct="1"/>
            <a:endParaRPr lang="en-US" smtClean="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73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Oval 6"/>
          <p:cNvSpPr>
            <a:spLocks noChangeArrowheads="1"/>
          </p:cNvSpPr>
          <p:nvPr/>
        </p:nvSpPr>
        <p:spPr bwMode="auto">
          <a:xfrm>
            <a:off x="2230438" y="769938"/>
            <a:ext cx="1103312" cy="401637"/>
          </a:xfrm>
          <a:prstGeom prst="ellipse">
            <a:avLst/>
          </a:prstGeom>
          <a:solidFill>
            <a:srgbClr val="FFFF00">
              <a:alpha val="21176"/>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6" name="Text Box 7"/>
          <p:cNvSpPr txBox="1">
            <a:spLocks noChangeArrowheads="1"/>
          </p:cNvSpPr>
          <p:nvPr/>
        </p:nvSpPr>
        <p:spPr bwMode="auto">
          <a:xfrm>
            <a:off x="2676525" y="1382713"/>
            <a:ext cx="4705350" cy="1187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Single click AutoEnter to carry over all yellow highlighted terms into the note.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65150" y="1454150"/>
            <a:ext cx="7904163" cy="3459163"/>
          </a:xfrm>
        </p:spPr>
        <p:txBody>
          <a:bodyPr/>
          <a:lstStyle/>
          <a:p>
            <a:pPr eaLnBrk="1" hangingPunct="1"/>
            <a:r>
              <a:rPr lang="en-US" sz="8000" smtClean="0"/>
              <a:t>Usability AIM Form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308100" y="246063"/>
            <a:ext cx="7835900" cy="1020762"/>
          </a:xfrm>
        </p:spPr>
        <p:txBody>
          <a:bodyPr/>
          <a:lstStyle/>
          <a:p>
            <a:r>
              <a:rPr lang="en-US" smtClean="0"/>
              <a:t>Finding Usability AIM Forms</a:t>
            </a:r>
          </a:p>
        </p:txBody>
      </p:sp>
      <p:pic>
        <p:nvPicPr>
          <p:cNvPr id="109571"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12763" y="1244600"/>
            <a:ext cx="8059737" cy="56134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AutoShape 4"/>
          <p:cNvSpPr>
            <a:spLocks/>
          </p:cNvSpPr>
          <p:nvPr/>
        </p:nvSpPr>
        <p:spPr bwMode="auto">
          <a:xfrm>
            <a:off x="2400300" y="2374900"/>
            <a:ext cx="5105400" cy="1219200"/>
          </a:xfrm>
          <a:prstGeom prst="borderCallout1">
            <a:avLst>
              <a:gd name="adj1" fmla="val 9375"/>
              <a:gd name="adj2" fmla="val -1491"/>
              <a:gd name="adj3" fmla="val -46356"/>
              <a:gd name="adj4" fmla="val -23537"/>
            </a:avLst>
          </a:prstGeom>
          <a:solidFill>
            <a:srgbClr val="FFFF99"/>
          </a:solidFill>
          <a:ln w="15875">
            <a:solidFill>
              <a:srgbClr val="FF0000"/>
            </a:solidFill>
            <a:miter lim="800000"/>
            <a:headEnd/>
            <a:tailEnd type="triangle" w="med" len="med"/>
          </a:ln>
        </p:spPr>
        <p:txBody>
          <a:bodyPr/>
          <a:lstStyle/>
          <a:p>
            <a:r>
              <a:rPr lang="en-US"/>
              <a:t>Use the HPI/Screening Tab for Chief Complaint and past history, family history, and social history</a:t>
            </a:r>
          </a:p>
        </p:txBody>
      </p:sp>
      <p:pic>
        <p:nvPicPr>
          <p:cNvPr id="1105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3886200"/>
            <a:ext cx="1809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4876800"/>
            <a:ext cx="1809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AutoShape 7"/>
          <p:cNvSpPr>
            <a:spLocks noChangeArrowheads="1"/>
          </p:cNvSpPr>
          <p:nvPr/>
        </p:nvSpPr>
        <p:spPr bwMode="auto">
          <a:xfrm>
            <a:off x="215900" y="1460500"/>
            <a:ext cx="990600" cy="3048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AutoShape 3"/>
          <p:cNvSpPr>
            <a:spLocks/>
          </p:cNvSpPr>
          <p:nvPr/>
        </p:nvSpPr>
        <p:spPr bwMode="auto">
          <a:xfrm>
            <a:off x="2209800" y="2705100"/>
            <a:ext cx="6400800" cy="2819400"/>
          </a:xfrm>
          <a:prstGeom prst="borderCallout2">
            <a:avLst>
              <a:gd name="adj1" fmla="val 4056"/>
              <a:gd name="adj2" fmla="val -1190"/>
              <a:gd name="adj3" fmla="val 4056"/>
              <a:gd name="adj4" fmla="val -2801"/>
              <a:gd name="adj5" fmla="val -17398"/>
              <a:gd name="adj6" fmla="val -4417"/>
            </a:avLst>
          </a:prstGeom>
          <a:solidFill>
            <a:srgbClr val="FFFF99"/>
          </a:solidFill>
          <a:ln w="15875">
            <a:solidFill>
              <a:srgbClr val="FF0000"/>
            </a:solidFill>
            <a:miter lim="800000"/>
            <a:headEnd/>
            <a:tailEnd type="triangle" w="med" len="med"/>
          </a:ln>
        </p:spPr>
        <p:txBody>
          <a:bodyPr/>
          <a:lstStyle/>
          <a:p>
            <a:r>
              <a:rPr lang="en-US"/>
              <a:t>Coding rules are listed at the top. </a:t>
            </a:r>
          </a:p>
          <a:p>
            <a:endParaRPr lang="en-US"/>
          </a:p>
          <a:p>
            <a:r>
              <a:rPr lang="en-US"/>
              <a:t>1 for Problem Pertinent.  2 -9 ROS must be covered for a 99214 (Extended level ROS) from 2 or more different organ systems, etc.</a:t>
            </a:r>
          </a:p>
          <a:p>
            <a:endParaRPr lang="en-US"/>
          </a:p>
          <a:p>
            <a:r>
              <a:rPr lang="en-US"/>
              <a:t>Must be clinically important to get credit!</a:t>
            </a:r>
          </a:p>
        </p:txBody>
      </p:sp>
      <p:sp>
        <p:nvSpPr>
          <p:cNvPr id="111620" name="AutoShape 4"/>
          <p:cNvSpPr>
            <a:spLocks noChangeArrowheads="1"/>
          </p:cNvSpPr>
          <p:nvPr/>
        </p:nvSpPr>
        <p:spPr bwMode="auto">
          <a:xfrm>
            <a:off x="228600" y="1739900"/>
            <a:ext cx="7848600" cy="4572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124825" cy="4719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43" name="Text Box 3"/>
          <p:cNvSpPr txBox="1">
            <a:spLocks noChangeArrowheads="1"/>
          </p:cNvSpPr>
          <p:nvPr/>
        </p:nvSpPr>
        <p:spPr bwMode="auto">
          <a:xfrm>
            <a:off x="914400" y="5137150"/>
            <a:ext cx="7543800" cy="1568450"/>
          </a:xfrm>
          <a:prstGeom prst="rect">
            <a:avLst/>
          </a:prstGeom>
          <a:solidFill>
            <a:srgbClr val="FFFF99"/>
          </a:solidFill>
          <a:ln w="15875">
            <a:solidFill>
              <a:srgbClr val="FF33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Additional ROS.  </a:t>
            </a:r>
          </a:p>
          <a:p>
            <a:endParaRPr lang="en-US"/>
          </a:p>
          <a:p>
            <a:r>
              <a:rPr lang="en-US"/>
              <a:t>Note: the musculoskeletal tabs on this AIM form has more comprehensive musculoskeletal ROS.</a:t>
            </a:r>
          </a:p>
        </p:txBody>
      </p:sp>
      <p:sp>
        <p:nvSpPr>
          <p:cNvPr id="112644" name="AutoShape 4"/>
          <p:cNvSpPr>
            <a:spLocks noChangeArrowheads="1"/>
          </p:cNvSpPr>
          <p:nvPr/>
        </p:nvSpPr>
        <p:spPr bwMode="auto">
          <a:xfrm>
            <a:off x="1385888" y="533400"/>
            <a:ext cx="428625" cy="3048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45" name="AutoShape 5"/>
          <p:cNvSpPr>
            <a:spLocks noChangeArrowheads="1"/>
          </p:cNvSpPr>
          <p:nvPr/>
        </p:nvSpPr>
        <p:spPr bwMode="auto">
          <a:xfrm>
            <a:off x="609600" y="1447800"/>
            <a:ext cx="7848600" cy="12954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609600" y="5791200"/>
            <a:ext cx="7924800" cy="838200"/>
          </a:xfrm>
          <a:prstGeom prst="rect">
            <a:avLst/>
          </a:prstGeom>
          <a:solidFill>
            <a:srgbClr val="FFFF99"/>
          </a:solidFill>
          <a:ln w="15875">
            <a:solidFill>
              <a:srgbClr val="FF33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Use the quick entry ‘Normal’ buttons to annotate that all findings listed to the right are normal.</a:t>
            </a:r>
          </a:p>
        </p:txBody>
      </p:sp>
      <p:pic>
        <p:nvPicPr>
          <p:cNvPr id="1136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ounded Rectangle 1"/>
          <p:cNvSpPr>
            <a:spLocks noChangeArrowheads="1"/>
          </p:cNvSpPr>
          <p:nvPr/>
        </p:nvSpPr>
        <p:spPr bwMode="auto">
          <a:xfrm>
            <a:off x="871538" y="757238"/>
            <a:ext cx="557212" cy="257175"/>
          </a:xfrm>
          <a:prstGeom prst="roundRect">
            <a:avLst>
              <a:gd name="adj" fmla="val 16667"/>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6858000" y="6324600"/>
            <a:ext cx="2286000" cy="30480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Box 3"/>
          <p:cNvSpPr txBox="1"/>
          <p:nvPr/>
        </p:nvSpPr>
        <p:spPr>
          <a:xfrm>
            <a:off x="1905000" y="4495800"/>
            <a:ext cx="4419600" cy="1200150"/>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Make sure you know what clinic you are currently documenting care in. It needs to be the correct clinic, or the clinic will get no workload credit.</a:t>
            </a:r>
          </a:p>
        </p:txBody>
      </p:sp>
      <p:cxnSp>
        <p:nvCxnSpPr>
          <p:cNvPr id="6" name="Straight Arrow Connector 5"/>
          <p:cNvCxnSpPr>
            <a:stCxn id="4" idx="3"/>
          </p:cNvCxnSpPr>
          <p:nvPr/>
        </p:nvCxnSpPr>
        <p:spPr>
          <a:xfrm>
            <a:off x="6324600" y="5095875"/>
            <a:ext cx="1295400" cy="122872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46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AutoShape 4"/>
          <p:cNvSpPr>
            <a:spLocks/>
          </p:cNvSpPr>
          <p:nvPr/>
        </p:nvSpPr>
        <p:spPr bwMode="auto">
          <a:xfrm>
            <a:off x="1460500" y="4089400"/>
            <a:ext cx="5181600" cy="1219200"/>
          </a:xfrm>
          <a:prstGeom prst="borderCallout2">
            <a:avLst>
              <a:gd name="adj1" fmla="val 9375"/>
              <a:gd name="adj2" fmla="val -1472"/>
              <a:gd name="adj3" fmla="val 9375"/>
              <a:gd name="adj4" fmla="val -3065"/>
              <a:gd name="adj5" fmla="val -29296"/>
              <a:gd name="adj6" fmla="val -4690"/>
            </a:avLst>
          </a:prstGeom>
          <a:solidFill>
            <a:srgbClr val="FFFF99"/>
          </a:solidFill>
          <a:ln w="15875">
            <a:solidFill>
              <a:srgbClr val="FF0000"/>
            </a:solidFill>
            <a:miter lim="800000"/>
            <a:headEnd/>
            <a:tailEnd type="triangle" w="med" len="med"/>
          </a:ln>
        </p:spPr>
        <p:txBody>
          <a:bodyPr/>
          <a:lstStyle/>
          <a:p>
            <a:r>
              <a:rPr lang="en-US"/>
              <a:t>The ROS here helps you document your “Red Flag” items from your low back pain evaluation.</a:t>
            </a:r>
          </a:p>
        </p:txBody>
      </p:sp>
      <p:sp>
        <p:nvSpPr>
          <p:cNvPr id="114692" name="Rounded Rectangle 4"/>
          <p:cNvSpPr>
            <a:spLocks noChangeArrowheads="1"/>
          </p:cNvSpPr>
          <p:nvPr/>
        </p:nvSpPr>
        <p:spPr bwMode="auto">
          <a:xfrm>
            <a:off x="2014538" y="971550"/>
            <a:ext cx="942975" cy="257175"/>
          </a:xfrm>
          <a:prstGeom prst="roundRect">
            <a:avLst>
              <a:gd name="adj" fmla="val 16667"/>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AutoShape 3"/>
          <p:cNvSpPr>
            <a:spLocks/>
          </p:cNvSpPr>
          <p:nvPr/>
        </p:nvSpPr>
        <p:spPr bwMode="auto">
          <a:xfrm>
            <a:off x="3771900" y="304800"/>
            <a:ext cx="4876800" cy="914400"/>
          </a:xfrm>
          <a:prstGeom prst="borderCallout2">
            <a:avLst>
              <a:gd name="adj1" fmla="val 12500"/>
              <a:gd name="adj2" fmla="val -1565"/>
              <a:gd name="adj3" fmla="val 12500"/>
              <a:gd name="adj4" fmla="val -13380"/>
              <a:gd name="adj5" fmla="val 170139"/>
              <a:gd name="adj6" fmla="val -66083"/>
            </a:avLst>
          </a:prstGeom>
          <a:solidFill>
            <a:srgbClr val="FFFF99"/>
          </a:solidFill>
          <a:ln w="15875">
            <a:solidFill>
              <a:srgbClr val="FF0000"/>
            </a:solidFill>
            <a:miter lim="800000"/>
            <a:headEnd/>
            <a:tailEnd type="triangle" w="med" len="med"/>
          </a:ln>
        </p:spPr>
        <p:txBody>
          <a:bodyPr/>
          <a:lstStyle/>
          <a:p>
            <a:r>
              <a:rPr lang="en-US"/>
              <a:t>The tab will open up into a review of systems and a physical exam.</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67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3"/>
          <p:cNvSpPr>
            <a:spLocks noChangeArrowheads="1"/>
          </p:cNvSpPr>
          <p:nvPr/>
        </p:nvSpPr>
        <p:spPr bwMode="auto">
          <a:xfrm>
            <a:off x="4406900" y="5016500"/>
            <a:ext cx="3733800" cy="685800"/>
          </a:xfrm>
          <a:prstGeom prst="rect">
            <a:avLst/>
          </a:prstGeom>
          <a:solidFill>
            <a:srgbClr val="FFFF99"/>
          </a:solidFill>
          <a:ln w="15875">
            <a:solidFill>
              <a:srgbClr val="FF0000"/>
            </a:solidFill>
            <a:miter lim="800000"/>
            <a:headEnd/>
            <a:tailEnd/>
          </a:ln>
        </p:spPr>
        <p:txBody>
          <a:bodyPr wrap="none" anchor="ctr"/>
          <a:lstStyle/>
          <a:p>
            <a:r>
              <a:rPr lang="en-US"/>
              <a:t>Well Woman Tab: History</a:t>
            </a:r>
          </a:p>
        </p:txBody>
      </p:sp>
      <p:sp>
        <p:nvSpPr>
          <p:cNvPr id="116740" name="AutoShape 4"/>
          <p:cNvSpPr>
            <a:spLocks noChangeArrowheads="1"/>
          </p:cNvSpPr>
          <p:nvPr/>
        </p:nvSpPr>
        <p:spPr bwMode="auto">
          <a:xfrm>
            <a:off x="5067300" y="1473200"/>
            <a:ext cx="749300" cy="2667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1143000"/>
            <a:ext cx="2514600" cy="4800600"/>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This shows the content under the expansion link that allows you to simply edit the existing content to have a completed procedure note in short order.</a:t>
            </a:r>
          </a:p>
          <a:p>
            <a:pPr eaLnBrk="1" fontAlgn="auto" hangingPunct="1">
              <a:spcBef>
                <a:spcPts val="0"/>
              </a:spcBef>
              <a:spcAft>
                <a:spcPts val="0"/>
              </a:spcAft>
              <a:defRPr/>
            </a:pPr>
            <a:endParaRPr lang="en-US" sz="1800" b="1" dirty="0">
              <a:solidFill>
                <a:prstClr val="black"/>
              </a:solidFill>
              <a:latin typeface="Calibri"/>
              <a:ea typeface="+mn-ea"/>
            </a:endParaRPr>
          </a:p>
          <a:p>
            <a:pPr eaLnBrk="1" fontAlgn="auto" hangingPunct="1">
              <a:spcBef>
                <a:spcPts val="0"/>
              </a:spcBef>
              <a:spcAft>
                <a:spcPts val="0"/>
              </a:spcAft>
              <a:defRPr/>
            </a:pPr>
            <a:r>
              <a:rPr lang="en-US" sz="1800" b="1" dirty="0">
                <a:solidFill>
                  <a:prstClr val="black"/>
                </a:solidFill>
                <a:latin typeface="Calibri"/>
                <a:ea typeface="+mn-ea"/>
              </a:rPr>
              <a:t>This shows the upper part of the list for the FM Usability AIM Procedure Form.</a:t>
            </a:r>
          </a:p>
          <a:p>
            <a:pPr eaLnBrk="1" fontAlgn="auto" hangingPunct="1">
              <a:spcBef>
                <a:spcPts val="0"/>
              </a:spcBef>
              <a:spcAft>
                <a:spcPts val="0"/>
              </a:spcAft>
              <a:defRPr/>
            </a:pPr>
            <a:endParaRPr lang="en-US" sz="1800" b="1" dirty="0">
              <a:solidFill>
                <a:prstClr val="black"/>
              </a:solidFill>
              <a:latin typeface="Calibri"/>
              <a:ea typeface="+mn-ea"/>
            </a:endParaRPr>
          </a:p>
          <a:p>
            <a:pPr eaLnBrk="1" fontAlgn="auto" hangingPunct="1">
              <a:spcBef>
                <a:spcPts val="0"/>
              </a:spcBef>
              <a:spcAft>
                <a:spcPts val="0"/>
              </a:spcAft>
              <a:defRPr/>
            </a:pPr>
            <a:r>
              <a:rPr lang="en-US" sz="1800" b="1" dirty="0">
                <a:solidFill>
                  <a:prstClr val="black"/>
                </a:solidFill>
                <a:latin typeface="Calibri"/>
                <a:ea typeface="+mn-ea"/>
              </a:rPr>
              <a:t>There are similar procedure content files for most Usability AIM forms.</a:t>
            </a:r>
            <a:endParaRPr lang="en-US" sz="1800" b="1" dirty="0">
              <a:solidFill>
                <a:prstClr val="black"/>
              </a:solidFill>
              <a:latin typeface="Calibri"/>
              <a:ea typeface="+mn-ea"/>
            </a:endParaRPr>
          </a:p>
        </p:txBody>
      </p:sp>
      <p:cxnSp>
        <p:nvCxnSpPr>
          <p:cNvPr id="7" name="Straight Arrow Connector 6"/>
          <p:cNvCxnSpPr>
            <a:stCxn id="5" idx="1"/>
          </p:cNvCxnSpPr>
          <p:nvPr/>
        </p:nvCxnSpPr>
        <p:spPr>
          <a:xfrm rot="10800000" flipV="1">
            <a:off x="1295400" y="3543300"/>
            <a:ext cx="4953000" cy="190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48400" y="1676400"/>
            <a:ext cx="2209800" cy="1477963"/>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This is the lower half of the available procedures on the FM Usability AIM Procedure Form.</a:t>
            </a:r>
            <a:endParaRPr lang="en-US" sz="1800" b="1" dirty="0">
              <a:solidFill>
                <a:prstClr val="black"/>
              </a:solidFill>
              <a:latin typeface="Calibri"/>
              <a:ea typeface="+mn-ea"/>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48400" y="1905000"/>
            <a:ext cx="2514600" cy="2862263"/>
          </a:xfrm>
          <a:prstGeom prst="rect">
            <a:avLst/>
          </a:prstGeom>
          <a:solidFill>
            <a:srgbClr val="FFC000"/>
          </a:solidFill>
        </p:spPr>
        <p:txBody>
          <a:bodyPr>
            <a:spAutoFit/>
          </a:bodyPr>
          <a:lstStyle/>
          <a:p>
            <a:pPr eaLnBrk="1" fontAlgn="auto" hangingPunct="1">
              <a:spcBef>
                <a:spcPts val="0"/>
              </a:spcBef>
              <a:spcAft>
                <a:spcPts val="0"/>
              </a:spcAft>
              <a:defRPr/>
            </a:pPr>
            <a:r>
              <a:rPr lang="en-US" sz="1800" b="1" dirty="0">
                <a:solidFill>
                  <a:prstClr val="black"/>
                </a:solidFill>
                <a:latin typeface="Calibri"/>
                <a:ea typeface="+mn-ea"/>
              </a:rPr>
              <a:t>Under the GXT/EKG/PFT tab will be these procedures or tests and their content. </a:t>
            </a:r>
          </a:p>
          <a:p>
            <a:pPr eaLnBrk="1" fontAlgn="auto" hangingPunct="1">
              <a:spcBef>
                <a:spcPts val="0"/>
              </a:spcBef>
              <a:spcAft>
                <a:spcPts val="0"/>
              </a:spcAft>
              <a:defRPr/>
            </a:pPr>
            <a:endParaRPr lang="en-US" sz="1800" b="1" dirty="0">
              <a:solidFill>
                <a:prstClr val="black"/>
              </a:solidFill>
              <a:latin typeface="Calibri"/>
              <a:ea typeface="+mn-ea"/>
            </a:endParaRPr>
          </a:p>
          <a:p>
            <a:pPr eaLnBrk="1" fontAlgn="auto" hangingPunct="1">
              <a:spcBef>
                <a:spcPts val="0"/>
              </a:spcBef>
              <a:spcAft>
                <a:spcPts val="0"/>
              </a:spcAft>
              <a:defRPr/>
            </a:pPr>
            <a:r>
              <a:rPr lang="en-US" sz="1800" b="1" dirty="0">
                <a:solidFill>
                  <a:prstClr val="black"/>
                </a:solidFill>
                <a:latin typeface="Calibri"/>
                <a:ea typeface="+mn-ea"/>
              </a:rPr>
              <a:t>Again, clicking on the Arrow box will expand the tab and expose the content. You only need to edit as appropriate. </a:t>
            </a:r>
            <a:endParaRPr lang="en-US" sz="1800" b="1" dirty="0">
              <a:solidFill>
                <a:prstClr val="black"/>
              </a:solidFill>
              <a:latin typeface="Calibri"/>
              <a:ea typeface="+mn-ea"/>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Getting credit for your work</a:t>
            </a:r>
          </a:p>
        </p:txBody>
      </p:sp>
      <p:sp>
        <p:nvSpPr>
          <p:cNvPr id="120835" name="Rectangle 3"/>
          <p:cNvSpPr>
            <a:spLocks noGrp="1" noChangeArrowheads="1"/>
          </p:cNvSpPr>
          <p:nvPr>
            <p:ph type="body" idx="1"/>
          </p:nvPr>
        </p:nvSpPr>
        <p:spPr>
          <a:xfrm>
            <a:off x="596900" y="1892300"/>
            <a:ext cx="8229600" cy="4754563"/>
          </a:xfrm>
        </p:spPr>
        <p:txBody>
          <a:bodyPr/>
          <a:lstStyle/>
          <a:p>
            <a:pPr eaLnBrk="1" hangingPunct="1"/>
            <a:r>
              <a:rPr lang="en-US" smtClean="0"/>
              <a:t>Specialty E&amp;M coding support</a:t>
            </a:r>
          </a:p>
          <a:p>
            <a:pPr eaLnBrk="1" hangingPunct="1"/>
            <a:r>
              <a:rPr lang="en-US" smtClean="0"/>
              <a:t>PrevMed pick over Outpatient visit</a:t>
            </a:r>
          </a:p>
          <a:p>
            <a:pPr eaLnBrk="1" hangingPunct="1"/>
            <a:r>
              <a:rPr lang="en-US" smtClean="0"/>
              <a:t>Choose New vs Existing Patient</a:t>
            </a:r>
          </a:p>
          <a:p>
            <a:pPr eaLnBrk="1" hangingPunct="1"/>
            <a:r>
              <a:rPr lang="en-US" smtClean="0"/>
              <a:t>Capture ED and inpatient consults</a:t>
            </a:r>
          </a:p>
          <a:p>
            <a:pPr eaLnBrk="1" hangingPunct="1"/>
            <a:r>
              <a:rPr lang="en-US" smtClean="0"/>
              <a:t>Procedures you do everyday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endParaRPr lang="en-US" smtClean="0"/>
          </a:p>
        </p:txBody>
      </p:sp>
      <p:sp>
        <p:nvSpPr>
          <p:cNvPr id="121859" name="Content Placeholder 2"/>
          <p:cNvSpPr>
            <a:spLocks noGrp="1"/>
          </p:cNvSpPr>
          <p:nvPr>
            <p:ph idx="1"/>
          </p:nvPr>
        </p:nvSpPr>
        <p:spPr/>
        <p:txBody>
          <a:bodyPr/>
          <a:lstStyle/>
          <a:p>
            <a:endParaRPr lang="en-US" smtClean="0"/>
          </a:p>
        </p:txBody>
      </p:sp>
      <p:pic>
        <p:nvPicPr>
          <p:cNvPr id="1218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Rounded Rectangle 4"/>
          <p:cNvSpPr>
            <a:spLocks noChangeArrowheads="1"/>
          </p:cNvSpPr>
          <p:nvPr/>
        </p:nvSpPr>
        <p:spPr bwMode="auto">
          <a:xfrm>
            <a:off x="4851400" y="2057400"/>
            <a:ext cx="4038600" cy="762000"/>
          </a:xfrm>
          <a:prstGeom prst="roundRect">
            <a:avLst>
              <a:gd name="adj" fmla="val 16667"/>
            </a:avLst>
          </a:prstGeom>
          <a:solidFill>
            <a:srgbClr val="FFFF00"/>
          </a:solidFill>
          <a:ln w="9525" algn="ctr">
            <a:solidFill>
              <a:schemeClr val="tx1"/>
            </a:solidFill>
            <a:miter lim="800000"/>
            <a:headEnd/>
            <a:tailEnd/>
          </a:ln>
        </p:spPr>
        <p:txBody>
          <a:bodyPr/>
          <a:lstStyle/>
          <a:p>
            <a:r>
              <a:rPr lang="en-US" sz="1800" b="1"/>
              <a:t>Open an encounter and click on the Options icon in the toolbar.</a:t>
            </a:r>
          </a:p>
        </p:txBody>
      </p:sp>
      <p:cxnSp>
        <p:nvCxnSpPr>
          <p:cNvPr id="121862" name="Straight Arrow Connector 6"/>
          <p:cNvCxnSpPr>
            <a:cxnSpLocks noChangeShapeType="1"/>
          </p:cNvCxnSpPr>
          <p:nvPr/>
        </p:nvCxnSpPr>
        <p:spPr bwMode="auto">
          <a:xfrm rot="5400000" flipH="1" flipV="1">
            <a:off x="4940300" y="1384300"/>
            <a:ext cx="1257300" cy="139700"/>
          </a:xfrm>
          <a:prstGeom prst="straightConnector1">
            <a:avLst/>
          </a:prstGeom>
          <a:noFill/>
          <a:ln w="22225" algn="ctr">
            <a:solidFill>
              <a:srgbClr val="C00000"/>
            </a:solidFill>
            <a:miter lim="800000"/>
            <a:headEnd/>
            <a:tailEnd type="arrow" w="med" len="med"/>
          </a:ln>
          <a:extLst>
            <a:ext uri="{909E8E84-426E-40DD-AFC4-6F175D3DCCD1}">
              <a14:hiddenFill xmlns:a14="http://schemas.microsoft.com/office/drawing/2010/main">
                <a:noFill/>
              </a14:hiddenFill>
            </a:ext>
          </a:extLst>
        </p:spPr>
      </p:cxnSp>
      <p:sp>
        <p:nvSpPr>
          <p:cNvPr id="121863" name="Rounded Rectangle 8"/>
          <p:cNvSpPr>
            <a:spLocks noChangeArrowheads="1"/>
          </p:cNvSpPr>
          <p:nvPr/>
        </p:nvSpPr>
        <p:spPr bwMode="auto">
          <a:xfrm>
            <a:off x="1612900" y="5207000"/>
            <a:ext cx="3708400" cy="520700"/>
          </a:xfrm>
          <a:prstGeom prst="roundRect">
            <a:avLst>
              <a:gd name="adj" fmla="val 16667"/>
            </a:avLst>
          </a:prstGeom>
          <a:solidFill>
            <a:srgbClr val="FFFF00"/>
          </a:solidFill>
          <a:ln w="9525" algn="ctr">
            <a:solidFill>
              <a:schemeClr val="tx1"/>
            </a:solidFill>
            <a:miter lim="800000"/>
            <a:headEnd/>
            <a:tailEnd/>
          </a:ln>
        </p:spPr>
        <p:txBody>
          <a:bodyPr/>
          <a:lstStyle/>
          <a:p>
            <a:r>
              <a:rPr lang="en-US"/>
              <a:t>Specialty Coding Support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endParaRPr lang="en-US" smtClean="0"/>
          </a:p>
        </p:txBody>
      </p:sp>
      <p:sp>
        <p:nvSpPr>
          <p:cNvPr id="122883" name="Content Placeholder 2"/>
          <p:cNvSpPr>
            <a:spLocks noGrp="1"/>
          </p:cNvSpPr>
          <p:nvPr>
            <p:ph idx="1"/>
          </p:nvPr>
        </p:nvSpPr>
        <p:spPr/>
        <p:txBody>
          <a:bodyPr/>
          <a:lstStyle/>
          <a:p>
            <a:endParaRPr lang="en-US" smtClean="0"/>
          </a:p>
        </p:txBody>
      </p:sp>
      <p:pic>
        <p:nvPicPr>
          <p:cNvPr id="1228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Rounded Rectangle 4"/>
          <p:cNvSpPr>
            <a:spLocks noChangeArrowheads="1"/>
          </p:cNvSpPr>
          <p:nvPr/>
        </p:nvSpPr>
        <p:spPr bwMode="auto">
          <a:xfrm>
            <a:off x="6578600" y="3835400"/>
            <a:ext cx="2413000" cy="2324100"/>
          </a:xfrm>
          <a:prstGeom prst="roundRect">
            <a:avLst>
              <a:gd name="adj" fmla="val 16667"/>
            </a:avLst>
          </a:prstGeom>
          <a:solidFill>
            <a:srgbClr val="FFFF00"/>
          </a:solidFill>
          <a:ln w="9525" algn="ctr">
            <a:solidFill>
              <a:schemeClr val="tx1"/>
            </a:solidFill>
            <a:miter lim="800000"/>
            <a:headEnd/>
            <a:tailEnd/>
          </a:ln>
        </p:spPr>
        <p:txBody>
          <a:bodyPr/>
          <a:lstStyle/>
          <a:p>
            <a:r>
              <a:rPr lang="en-US" sz="1800" b="1"/>
              <a:t>This dialog box opens. Go to the “Exam Type” drop-down and click on the correct type for your specialty.</a:t>
            </a:r>
          </a:p>
        </p:txBody>
      </p:sp>
      <p:cxnSp>
        <p:nvCxnSpPr>
          <p:cNvPr id="122886" name="Straight Arrow Connector 6"/>
          <p:cNvCxnSpPr>
            <a:cxnSpLocks noChangeShapeType="1"/>
            <a:stCxn id="122885" idx="1"/>
          </p:cNvCxnSpPr>
          <p:nvPr/>
        </p:nvCxnSpPr>
        <p:spPr bwMode="auto">
          <a:xfrm rot="10800000" flipV="1">
            <a:off x="5854700" y="4997450"/>
            <a:ext cx="723900" cy="336550"/>
          </a:xfrm>
          <a:prstGeom prst="straightConnector1">
            <a:avLst/>
          </a:prstGeom>
          <a:noFill/>
          <a:ln w="22225" algn="ctr">
            <a:solidFill>
              <a:srgbClr val="C0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endParaRPr lang="en-US" smtClean="0"/>
          </a:p>
        </p:txBody>
      </p:sp>
      <p:sp>
        <p:nvSpPr>
          <p:cNvPr id="123907" name="Content Placeholder 2"/>
          <p:cNvSpPr>
            <a:spLocks noGrp="1"/>
          </p:cNvSpPr>
          <p:nvPr>
            <p:ph idx="1"/>
          </p:nvPr>
        </p:nvSpPr>
        <p:spPr/>
        <p:txBody>
          <a:bodyPr/>
          <a:lstStyle/>
          <a:p>
            <a:endParaRPr lang="en-US" smtClean="0"/>
          </a:p>
        </p:txBody>
      </p:sp>
      <p:pic>
        <p:nvPicPr>
          <p:cNvPr id="1239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Rounded Rectangle 4"/>
          <p:cNvSpPr>
            <a:spLocks noChangeArrowheads="1"/>
          </p:cNvSpPr>
          <p:nvPr/>
        </p:nvSpPr>
        <p:spPr bwMode="auto">
          <a:xfrm>
            <a:off x="1625600" y="5562600"/>
            <a:ext cx="4686300" cy="368300"/>
          </a:xfrm>
          <a:prstGeom prst="roundRect">
            <a:avLst>
              <a:gd name="adj" fmla="val 16667"/>
            </a:avLst>
          </a:prstGeom>
          <a:noFill/>
          <a:ln w="22225"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10" name="Rounded Rectangle 5"/>
          <p:cNvSpPr>
            <a:spLocks noChangeArrowheads="1"/>
          </p:cNvSpPr>
          <p:nvPr/>
        </p:nvSpPr>
        <p:spPr bwMode="auto">
          <a:xfrm>
            <a:off x="6807200" y="2019300"/>
            <a:ext cx="2133600" cy="3048000"/>
          </a:xfrm>
          <a:prstGeom prst="roundRect">
            <a:avLst>
              <a:gd name="adj" fmla="val 16667"/>
            </a:avLst>
          </a:prstGeom>
          <a:solidFill>
            <a:srgbClr val="FFFF00"/>
          </a:solidFill>
          <a:ln w="9525" algn="ctr">
            <a:solidFill>
              <a:schemeClr val="tx1"/>
            </a:solidFill>
            <a:miter lim="800000"/>
            <a:headEnd/>
            <a:tailEnd/>
          </a:ln>
        </p:spPr>
        <p:txBody>
          <a:bodyPr/>
          <a:lstStyle/>
          <a:p>
            <a:r>
              <a:rPr lang="en-US" sz="1800" b="1"/>
              <a:t>When you get to the disposition page, the E&amp;M code will reflect the specialty (“Exam Type”) you chose in the Options dialog box.</a:t>
            </a:r>
          </a:p>
        </p:txBody>
      </p:sp>
      <p:cxnSp>
        <p:nvCxnSpPr>
          <p:cNvPr id="123911" name="Straight Arrow Connector 7"/>
          <p:cNvCxnSpPr>
            <a:cxnSpLocks noChangeShapeType="1"/>
            <a:stCxn id="123910" idx="1"/>
          </p:cNvCxnSpPr>
          <p:nvPr/>
        </p:nvCxnSpPr>
        <p:spPr bwMode="auto">
          <a:xfrm rot="10800000" flipV="1">
            <a:off x="4787900" y="3543300"/>
            <a:ext cx="2019300" cy="1968500"/>
          </a:xfrm>
          <a:prstGeom prst="straightConnector1">
            <a:avLst/>
          </a:prstGeom>
          <a:noFill/>
          <a:ln w="19050" algn="ctr">
            <a:solidFill>
              <a:srgbClr val="C0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AHLTA Centric Workflow</a:t>
            </a:r>
          </a:p>
        </p:txBody>
      </p:sp>
      <p:sp>
        <p:nvSpPr>
          <p:cNvPr id="60419" name="Rectangle 3"/>
          <p:cNvSpPr>
            <a:spLocks noGrp="1" noChangeArrowheads="1"/>
          </p:cNvSpPr>
          <p:nvPr>
            <p:ph type="body" idx="1"/>
          </p:nvPr>
        </p:nvSpPr>
        <p:spPr>
          <a:xfrm>
            <a:off x="741363" y="1631950"/>
            <a:ext cx="8229600" cy="4754563"/>
          </a:xfrm>
        </p:spPr>
        <p:txBody>
          <a:bodyPr/>
          <a:lstStyle/>
          <a:p>
            <a:pPr eaLnBrk="1" hangingPunct="1"/>
            <a:r>
              <a:rPr lang="en-US" smtClean="0"/>
              <a:t>Flowsheets</a:t>
            </a:r>
          </a:p>
          <a:p>
            <a:pPr eaLnBrk="1" hangingPunct="1"/>
            <a:r>
              <a:rPr lang="en-US" smtClean="0"/>
              <a:t>Med management</a:t>
            </a:r>
          </a:p>
          <a:p>
            <a:pPr eaLnBrk="1" hangingPunct="1"/>
            <a:r>
              <a:rPr lang="en-US" smtClean="0"/>
              <a:t>Paperless communication – Tasking module</a:t>
            </a:r>
          </a:p>
          <a:p>
            <a:pPr eaLnBrk="1" hangingPunct="1"/>
            <a:r>
              <a:rPr lang="en-US" smtClean="0"/>
              <a:t>Gathering Data</a:t>
            </a:r>
          </a:p>
          <a:p>
            <a:pPr eaLnBrk="1" hangingPunct="1"/>
            <a:r>
              <a:rPr lang="en-US" smtClean="0"/>
              <a:t>Teamwork</a:t>
            </a:r>
          </a:p>
          <a:p>
            <a:pPr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p:cNvSpPr>
            <a:spLocks noChangeArrowheads="1"/>
          </p:cNvSpPr>
          <p:nvPr/>
        </p:nvSpPr>
        <p:spPr bwMode="auto">
          <a:xfrm>
            <a:off x="2308225" y="4479925"/>
            <a:ext cx="2452688" cy="276225"/>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2" name="Rectangle 4"/>
          <p:cNvSpPr>
            <a:spLocks noChangeArrowheads="1"/>
          </p:cNvSpPr>
          <p:nvPr/>
        </p:nvSpPr>
        <p:spPr bwMode="auto">
          <a:xfrm>
            <a:off x="1846263" y="5584825"/>
            <a:ext cx="5980112" cy="30480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3" name="Text Box 5"/>
          <p:cNvSpPr txBox="1">
            <a:spLocks noChangeArrowheads="1"/>
          </p:cNvSpPr>
          <p:nvPr/>
        </p:nvSpPr>
        <p:spPr bwMode="auto">
          <a:xfrm>
            <a:off x="2960688" y="6045200"/>
            <a:ext cx="4468812" cy="3079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400" b="1">
                <a:solidFill>
                  <a:srgbClr val="000000"/>
                </a:solidFill>
                <a:latin typeface="Tahoma" pitchFamily="34" charset="0"/>
              </a:rPr>
              <a:t>99213 = 0.92 RVUs; 99391-7 = 1.02-1.71 RVUs</a:t>
            </a:r>
          </a:p>
        </p:txBody>
      </p:sp>
      <p:sp>
        <p:nvSpPr>
          <p:cNvPr id="124934" name="AutoShape 6">
            <a:hlinkClick r:id="rId4" action="ppaction://hlinksldjump" highlightClick="1"/>
          </p:cNvPr>
          <p:cNvSpPr>
            <a:spLocks noChangeArrowheads="1"/>
          </p:cNvSpPr>
          <p:nvPr/>
        </p:nvSpPr>
        <p:spPr bwMode="auto">
          <a:xfrm>
            <a:off x="8321675" y="5976938"/>
            <a:ext cx="660400" cy="741362"/>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4935" name="TextBox 6"/>
          <p:cNvSpPr txBox="1">
            <a:spLocks noChangeArrowheads="1"/>
          </p:cNvSpPr>
          <p:nvPr/>
        </p:nvSpPr>
        <p:spPr bwMode="auto">
          <a:xfrm>
            <a:off x="3441700" y="1323975"/>
            <a:ext cx="5341938" cy="1477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800" b="1"/>
              <a:t>Appointments booked in AHLTA as a Wellness visit will default to Preventive Medicine E&amp;M codes. Need to make the wellness component as the primary diagnosis for coding audit purposes.</a:t>
            </a:r>
          </a:p>
        </p:txBody>
      </p:sp>
      <p:cxnSp>
        <p:nvCxnSpPr>
          <p:cNvPr id="124936" name="Straight Arrow Connector 8"/>
          <p:cNvCxnSpPr>
            <a:cxnSpLocks noChangeShapeType="1"/>
            <a:stCxn id="124935" idx="2"/>
          </p:cNvCxnSpPr>
          <p:nvPr/>
        </p:nvCxnSpPr>
        <p:spPr bwMode="auto">
          <a:xfrm rot="5400000">
            <a:off x="3994150" y="2344738"/>
            <a:ext cx="1660525" cy="257492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24937" name="Rounded Rectangle 8"/>
          <p:cNvSpPr>
            <a:spLocks noChangeArrowheads="1"/>
          </p:cNvSpPr>
          <p:nvPr/>
        </p:nvSpPr>
        <p:spPr bwMode="auto">
          <a:xfrm>
            <a:off x="1651000" y="0"/>
            <a:ext cx="6540500" cy="508000"/>
          </a:xfrm>
          <a:prstGeom prst="roundRect">
            <a:avLst>
              <a:gd name="adj" fmla="val 16667"/>
            </a:avLst>
          </a:prstGeom>
          <a:solidFill>
            <a:srgbClr val="FFFF00"/>
          </a:solidFill>
          <a:ln w="9525" algn="ctr">
            <a:solidFill>
              <a:schemeClr val="tx1"/>
            </a:solidFill>
            <a:miter lim="800000"/>
            <a:headEnd/>
            <a:tailEnd/>
          </a:ln>
        </p:spPr>
        <p:txBody>
          <a:bodyPr/>
          <a:lstStyle/>
          <a:p>
            <a:r>
              <a:rPr lang="en-US"/>
              <a:t>Prev Med Coding versus standard encounters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ChangeArrowheads="1"/>
          </p:cNvSpPr>
          <p:nvPr/>
        </p:nvSpPr>
        <p:spPr bwMode="auto">
          <a:xfrm>
            <a:off x="2170113" y="4073525"/>
            <a:ext cx="2497137" cy="26035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56" name="Rectangle 4"/>
          <p:cNvSpPr>
            <a:spLocks noChangeArrowheads="1"/>
          </p:cNvSpPr>
          <p:nvPr/>
        </p:nvSpPr>
        <p:spPr bwMode="auto">
          <a:xfrm>
            <a:off x="2127250" y="4500563"/>
            <a:ext cx="2497138" cy="26035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57" name="Rectangle 5"/>
          <p:cNvSpPr>
            <a:spLocks noChangeArrowheads="1"/>
          </p:cNvSpPr>
          <p:nvPr/>
        </p:nvSpPr>
        <p:spPr bwMode="auto">
          <a:xfrm>
            <a:off x="1954213" y="5614988"/>
            <a:ext cx="5951537" cy="246062"/>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58" name="AutoShape 6">
            <a:hlinkClick r:id="rId4" action="ppaction://hlinksldjump" highlightClick="1"/>
          </p:cNvPr>
          <p:cNvSpPr>
            <a:spLocks noChangeArrowheads="1"/>
          </p:cNvSpPr>
          <p:nvPr/>
        </p:nvSpPr>
        <p:spPr bwMode="auto">
          <a:xfrm>
            <a:off x="8321675" y="5976938"/>
            <a:ext cx="660400" cy="741362"/>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ChangeArrowheads="1"/>
          </p:cNvSpPr>
          <p:nvPr/>
        </p:nvSpPr>
        <p:spPr bwMode="auto">
          <a:xfrm>
            <a:off x="2085975" y="4064000"/>
            <a:ext cx="2554288" cy="24606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80" name="Rectangle 4"/>
          <p:cNvSpPr>
            <a:spLocks noChangeArrowheads="1"/>
          </p:cNvSpPr>
          <p:nvPr/>
        </p:nvSpPr>
        <p:spPr bwMode="auto">
          <a:xfrm>
            <a:off x="1936750" y="5629275"/>
            <a:ext cx="6240463" cy="217488"/>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81" name="Text Box 5"/>
          <p:cNvSpPr txBox="1">
            <a:spLocks noChangeArrowheads="1"/>
          </p:cNvSpPr>
          <p:nvPr/>
        </p:nvSpPr>
        <p:spPr bwMode="auto">
          <a:xfrm>
            <a:off x="3281363" y="5991225"/>
            <a:ext cx="3768725" cy="304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400" b="1">
                <a:solidFill>
                  <a:srgbClr val="000000"/>
                </a:solidFill>
                <a:latin typeface="Tahoma" pitchFamily="34" charset="0"/>
              </a:rPr>
              <a:t>99213 = 0.92 RVUs; 99202 = 0.88 RVUs</a:t>
            </a:r>
          </a:p>
        </p:txBody>
      </p:sp>
      <p:sp>
        <p:nvSpPr>
          <p:cNvPr id="126982" name="AutoShape 6">
            <a:hlinkClick r:id="rId4" action="ppaction://hlinksldjump" highlightClick="1"/>
          </p:cNvPr>
          <p:cNvSpPr>
            <a:spLocks noChangeArrowheads="1"/>
          </p:cNvSpPr>
          <p:nvPr/>
        </p:nvSpPr>
        <p:spPr bwMode="auto">
          <a:xfrm>
            <a:off x="8321675" y="5976938"/>
            <a:ext cx="660400" cy="741362"/>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6983" name="TextBox 6"/>
          <p:cNvSpPr txBox="1">
            <a:spLocks noChangeArrowheads="1"/>
          </p:cNvSpPr>
          <p:nvPr/>
        </p:nvSpPr>
        <p:spPr bwMode="auto">
          <a:xfrm>
            <a:off x="4548188" y="325438"/>
            <a:ext cx="4198937" cy="12001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800" b="1"/>
              <a:t>The business rules state that a patient is new only if they have not been seen within the MEPRS code during the past three years.</a:t>
            </a:r>
          </a:p>
        </p:txBody>
      </p:sp>
      <p:cxnSp>
        <p:nvCxnSpPr>
          <p:cNvPr id="126984" name="Straight Arrow Connector 8"/>
          <p:cNvCxnSpPr>
            <a:cxnSpLocks noChangeShapeType="1"/>
            <a:stCxn id="126983" idx="1"/>
          </p:cNvCxnSpPr>
          <p:nvPr/>
        </p:nvCxnSpPr>
        <p:spPr bwMode="auto">
          <a:xfrm rot="10800000" flipV="1">
            <a:off x="3032125" y="925513"/>
            <a:ext cx="1516063" cy="304482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Coding Procedures</a:t>
            </a:r>
          </a:p>
        </p:txBody>
      </p:sp>
      <p:sp>
        <p:nvSpPr>
          <p:cNvPr id="128003" name="Rectangle 3"/>
          <p:cNvSpPr>
            <a:spLocks noGrp="1" noChangeArrowheads="1"/>
          </p:cNvSpPr>
          <p:nvPr>
            <p:ph type="body" idx="1"/>
          </p:nvPr>
        </p:nvSpPr>
        <p:spPr/>
        <p:txBody>
          <a:bodyPr/>
          <a:lstStyle/>
          <a:p>
            <a:pPr eaLnBrk="1" hangingPunct="1">
              <a:buFontTx/>
              <a:buNone/>
            </a:pPr>
            <a:r>
              <a:rPr lang="en-US" i="1" smtClean="0"/>
              <a:t>Don’t Forget</a:t>
            </a:r>
            <a:r>
              <a:rPr lang="en-US" smtClean="0"/>
              <a:t>:</a:t>
            </a:r>
          </a:p>
          <a:p>
            <a:pPr eaLnBrk="1" hangingPunct="1"/>
            <a:r>
              <a:rPr lang="en-US" smtClean="0"/>
              <a:t>PAP Smear (Q0091 – HCPCS)</a:t>
            </a:r>
          </a:p>
          <a:p>
            <a:pPr eaLnBrk="1" hangingPunct="1"/>
            <a:r>
              <a:rPr lang="en-US" smtClean="0"/>
              <a:t>Clinic lab tests (collection coding)</a:t>
            </a:r>
          </a:p>
          <a:p>
            <a:pPr lvl="1" eaLnBrk="1" hangingPunct="1"/>
            <a:r>
              <a:rPr lang="en-US" smtClean="0"/>
              <a:t>hCG, rapid strep, injections, vaccinations, biopsy (physician supervised specimen handling – 99000 = 0.05 RVU)</a:t>
            </a:r>
          </a:p>
          <a:p>
            <a:pPr eaLnBrk="1" hangingPunct="1"/>
            <a:r>
              <a:rPr lang="en-US" smtClean="0"/>
              <a:t>Clinic procedures </a:t>
            </a:r>
          </a:p>
          <a:p>
            <a:pPr lvl="1" eaLnBrk="1" hangingPunct="1"/>
            <a:r>
              <a:rPr lang="en-US" smtClean="0"/>
              <a:t>ECGs, cryo, cerumen impaction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Tips and Tricks</a:t>
            </a:r>
          </a:p>
        </p:txBody>
      </p:sp>
      <p:pic>
        <p:nvPicPr>
          <p:cNvPr id="129027" name="Content Placeholder 3" descr="AH-1Z - Super Cobra-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0913" y="1384300"/>
            <a:ext cx="7354887" cy="52324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endParaRPr lang="en-US" smtClean="0"/>
          </a:p>
        </p:txBody>
      </p:sp>
      <p:sp>
        <p:nvSpPr>
          <p:cNvPr id="130051" name="Content Placeholder 2"/>
          <p:cNvSpPr>
            <a:spLocks noGrp="1"/>
          </p:cNvSpPr>
          <p:nvPr>
            <p:ph idx="1"/>
          </p:nvPr>
        </p:nvSpPr>
        <p:spPr/>
        <p:txBody>
          <a:bodyPr/>
          <a:lstStyle/>
          <a:p>
            <a:endParaRPr lang="en-US" smtClean="0"/>
          </a:p>
        </p:txBody>
      </p:sp>
      <p:pic>
        <p:nvPicPr>
          <p:cNvPr id="130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endParaRPr lang="en-US" smtClean="0"/>
          </a:p>
        </p:txBody>
      </p:sp>
      <p:sp>
        <p:nvSpPr>
          <p:cNvPr id="131075" name="Content Placeholder 2"/>
          <p:cNvSpPr>
            <a:spLocks noGrp="1"/>
          </p:cNvSpPr>
          <p:nvPr>
            <p:ph idx="1"/>
          </p:nvPr>
        </p:nvSpPr>
        <p:spPr/>
        <p:txBody>
          <a:bodyPr/>
          <a:lstStyle/>
          <a:p>
            <a:endParaRPr lang="en-US" smtClean="0"/>
          </a:p>
        </p:txBody>
      </p:sp>
      <p:pic>
        <p:nvPicPr>
          <p:cNvPr id="131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endParaRPr lang="en-US" smtClean="0"/>
          </a:p>
        </p:txBody>
      </p:sp>
      <p:sp>
        <p:nvSpPr>
          <p:cNvPr id="132099" name="Content Placeholder 2"/>
          <p:cNvSpPr>
            <a:spLocks noGrp="1"/>
          </p:cNvSpPr>
          <p:nvPr>
            <p:ph idx="1"/>
          </p:nvPr>
        </p:nvSpPr>
        <p:spPr/>
        <p:txBody>
          <a:bodyPr/>
          <a:lstStyle/>
          <a:p>
            <a:endParaRPr lang="en-US" smtClean="0"/>
          </a:p>
        </p:txBody>
      </p:sp>
      <p:pic>
        <p:nvPicPr>
          <p:cNvPr id="132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endParaRPr lang="en-US" smtClean="0"/>
          </a:p>
        </p:txBody>
      </p:sp>
      <p:sp>
        <p:nvSpPr>
          <p:cNvPr id="133123" name="Content Placeholder 2"/>
          <p:cNvSpPr>
            <a:spLocks noGrp="1"/>
          </p:cNvSpPr>
          <p:nvPr>
            <p:ph idx="1"/>
          </p:nvPr>
        </p:nvSpPr>
        <p:spPr/>
        <p:txBody>
          <a:bodyPr/>
          <a:lstStyle/>
          <a:p>
            <a:endParaRPr lang="en-US" smtClean="0"/>
          </a:p>
        </p:txBody>
      </p:sp>
      <p:pic>
        <p:nvPicPr>
          <p:cNvPr id="133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endParaRPr lang="en-US" smtClean="0"/>
          </a:p>
        </p:txBody>
      </p:sp>
      <p:sp>
        <p:nvSpPr>
          <p:cNvPr id="134147" name="Content Placeholder 2"/>
          <p:cNvSpPr>
            <a:spLocks noGrp="1"/>
          </p:cNvSpPr>
          <p:nvPr>
            <p:ph idx="1"/>
          </p:nvPr>
        </p:nvSpPr>
        <p:spPr/>
        <p:txBody>
          <a:bodyPr/>
          <a:lstStyle/>
          <a:p>
            <a:endParaRPr lang="en-US" smtClean="0"/>
          </a:p>
        </p:txBody>
      </p:sp>
      <p:pic>
        <p:nvPicPr>
          <p:cNvPr id="134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Oval 4"/>
          <p:cNvSpPr>
            <a:spLocks noChangeArrowheads="1"/>
          </p:cNvSpPr>
          <p:nvPr/>
        </p:nvSpPr>
        <p:spPr bwMode="auto">
          <a:xfrm>
            <a:off x="190500" y="4152900"/>
            <a:ext cx="1219200" cy="457200"/>
          </a:xfrm>
          <a:prstGeom prst="ellipse">
            <a:avLst/>
          </a:prstGeom>
          <a:noFill/>
          <a:ln w="190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44" name="TextBox 5"/>
          <p:cNvSpPr txBox="1">
            <a:spLocks noChangeArrowheads="1"/>
          </p:cNvSpPr>
          <p:nvPr/>
        </p:nvSpPr>
        <p:spPr bwMode="auto">
          <a:xfrm>
            <a:off x="2184400" y="2654300"/>
            <a:ext cx="4406900" cy="101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From the Flowsheet Module, click on the dropdown list to show the Medication Flowsheet.</a:t>
            </a:r>
          </a:p>
        </p:txBody>
      </p:sp>
      <p:cxnSp>
        <p:nvCxnSpPr>
          <p:cNvPr id="61445" name="Straight Arrow Connector 7"/>
          <p:cNvCxnSpPr>
            <a:cxnSpLocks noChangeShapeType="1"/>
          </p:cNvCxnSpPr>
          <p:nvPr/>
        </p:nvCxnSpPr>
        <p:spPr bwMode="auto">
          <a:xfrm rot="16200000" flipV="1">
            <a:off x="990600" y="1282700"/>
            <a:ext cx="1587500" cy="11303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61446" name="Text Box 7"/>
          <p:cNvSpPr txBox="1">
            <a:spLocks noChangeArrowheads="1"/>
          </p:cNvSpPr>
          <p:nvPr/>
        </p:nvSpPr>
        <p:spPr bwMode="auto">
          <a:xfrm>
            <a:off x="2493963" y="423863"/>
            <a:ext cx="4164012"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latin typeface="Tahoma" pitchFamily="34" charset="0"/>
              </a:rPr>
              <a:t>How to print labs, meds, vital signs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endParaRPr lang="en-US" smtClean="0"/>
          </a:p>
        </p:txBody>
      </p:sp>
      <p:sp>
        <p:nvSpPr>
          <p:cNvPr id="135171" name="Content Placeholder 2"/>
          <p:cNvSpPr>
            <a:spLocks noGrp="1"/>
          </p:cNvSpPr>
          <p:nvPr>
            <p:ph idx="1"/>
          </p:nvPr>
        </p:nvSpPr>
        <p:spPr/>
        <p:txBody>
          <a:bodyPr/>
          <a:lstStyle/>
          <a:p>
            <a:endParaRPr lang="en-US" smtClean="0"/>
          </a:p>
        </p:txBody>
      </p:sp>
      <p:pic>
        <p:nvPicPr>
          <p:cNvPr id="135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endParaRPr lang="en-US" smtClean="0"/>
          </a:p>
        </p:txBody>
      </p:sp>
      <p:sp>
        <p:nvSpPr>
          <p:cNvPr id="136195" name="Content Placeholder 2"/>
          <p:cNvSpPr>
            <a:spLocks noGrp="1"/>
          </p:cNvSpPr>
          <p:nvPr>
            <p:ph idx="1"/>
          </p:nvPr>
        </p:nvSpPr>
        <p:spPr/>
        <p:txBody>
          <a:bodyPr/>
          <a:lstStyle/>
          <a:p>
            <a:endParaRPr lang="en-US" smtClean="0"/>
          </a:p>
        </p:txBody>
      </p:sp>
      <p:pic>
        <p:nvPicPr>
          <p:cNvPr id="136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endParaRPr lang="en-US" smtClean="0"/>
          </a:p>
        </p:txBody>
      </p:sp>
      <p:sp>
        <p:nvSpPr>
          <p:cNvPr id="137219" name="Content Placeholder 2"/>
          <p:cNvSpPr>
            <a:spLocks noGrp="1"/>
          </p:cNvSpPr>
          <p:nvPr>
            <p:ph idx="1"/>
          </p:nvPr>
        </p:nvSpPr>
        <p:spPr/>
        <p:txBody>
          <a:bodyPr/>
          <a:lstStyle/>
          <a:p>
            <a:endParaRPr lang="en-US" smtClean="0"/>
          </a:p>
        </p:txBody>
      </p:sp>
      <p:pic>
        <p:nvPicPr>
          <p:cNvPr id="137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endParaRPr lang="en-US" smtClean="0"/>
          </a:p>
        </p:txBody>
      </p:sp>
      <p:sp>
        <p:nvSpPr>
          <p:cNvPr id="138243" name="Content Placeholder 2"/>
          <p:cNvSpPr>
            <a:spLocks noGrp="1"/>
          </p:cNvSpPr>
          <p:nvPr>
            <p:ph idx="1"/>
          </p:nvPr>
        </p:nvSpPr>
        <p:spPr/>
        <p:txBody>
          <a:bodyPr/>
          <a:lstStyle/>
          <a:p>
            <a:endParaRPr lang="en-US" smtClean="0"/>
          </a:p>
        </p:txBody>
      </p:sp>
      <p:pic>
        <p:nvPicPr>
          <p:cNvPr id="138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endParaRPr lang="en-US" smtClean="0"/>
          </a:p>
        </p:txBody>
      </p:sp>
      <p:sp>
        <p:nvSpPr>
          <p:cNvPr id="139267" name="Content Placeholder 2"/>
          <p:cNvSpPr>
            <a:spLocks noGrp="1"/>
          </p:cNvSpPr>
          <p:nvPr>
            <p:ph idx="1"/>
          </p:nvPr>
        </p:nvSpPr>
        <p:spPr/>
        <p:txBody>
          <a:bodyPr/>
          <a:lstStyle/>
          <a:p>
            <a:endParaRPr lang="en-US" smtClean="0"/>
          </a:p>
        </p:txBody>
      </p:sp>
      <p:pic>
        <p:nvPicPr>
          <p:cNvPr id="139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References</a:t>
            </a:r>
          </a:p>
        </p:txBody>
      </p:sp>
      <p:sp>
        <p:nvSpPr>
          <p:cNvPr id="140291" name="Rectangle 3"/>
          <p:cNvSpPr>
            <a:spLocks noGrp="1" noChangeArrowheads="1"/>
          </p:cNvSpPr>
          <p:nvPr>
            <p:ph type="body" idx="1"/>
          </p:nvPr>
        </p:nvSpPr>
        <p:spPr>
          <a:xfrm>
            <a:off x="419100" y="1154113"/>
            <a:ext cx="8229600" cy="5092700"/>
          </a:xfrm>
        </p:spPr>
        <p:txBody>
          <a:bodyPr/>
          <a:lstStyle/>
          <a:p>
            <a:pPr eaLnBrk="1" hangingPunct="1"/>
            <a:r>
              <a:rPr lang="en-US" smtClean="0">
                <a:hlinkClick r:id="rId3"/>
              </a:rPr>
              <a:t>http://www.usafp.org/AHLTA-3_3-Information-FAQs.htm</a:t>
            </a:r>
            <a:endParaRPr lang="en-US" smtClean="0"/>
          </a:p>
          <a:p>
            <a:pPr eaLnBrk="1" hangingPunct="1"/>
            <a:r>
              <a:rPr lang="en-US" smtClean="0">
                <a:hlinkClick r:id="rId4"/>
              </a:rPr>
              <a:t>http://www.usafp.org/USAFP-Main-Feed2.rss</a:t>
            </a:r>
            <a:endParaRPr lang="en-US" smtClean="0"/>
          </a:p>
          <a:p>
            <a:pPr eaLnBrk="1" hangingPunct="1"/>
            <a:r>
              <a:rPr lang="en-US" smtClean="0">
                <a:hlinkClick r:id="rId5"/>
              </a:rPr>
              <a:t>http://www.usafp.org/Dragon-Macro-Library.html</a:t>
            </a:r>
            <a:r>
              <a:rPr lang="en-US" smtClean="0"/>
              <a:t>	</a:t>
            </a:r>
          </a:p>
          <a:p>
            <a:pPr eaLnBrk="1" hangingPunct="1"/>
            <a:r>
              <a:rPr lang="en-US" smtClean="0"/>
              <a:t>Online classroom training for AHLTA 3.3 </a:t>
            </a:r>
            <a:r>
              <a:rPr lang="en-US" smtClean="0">
                <a:hlinkClick r:id="rId6"/>
              </a:rPr>
              <a:t>https://mhslearn.satx.disa.mil/ilearn/en/learner/jsp/default.htm</a:t>
            </a:r>
            <a:endParaRPr lang="en-US" smtClean="0"/>
          </a:p>
          <a:p>
            <a:pPr eaLnBrk="1" hangingPunct="1"/>
            <a:r>
              <a:rPr lang="en-US" smtClean="0">
                <a:hlinkClick r:id="rId7"/>
              </a:rPr>
              <a:t>http://www.navyahlta.com</a:t>
            </a:r>
            <a:r>
              <a:rPr lang="en-US" smtClean="0"/>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WordArt 2"/>
          <p:cNvSpPr>
            <a:spLocks noChangeArrowheads="1" noChangeShapeType="1" noTextEdit="1"/>
          </p:cNvSpPr>
          <p:nvPr/>
        </p:nvSpPr>
        <p:spPr bwMode="auto">
          <a:xfrm>
            <a:off x="677863" y="2963863"/>
            <a:ext cx="8058150" cy="1438275"/>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8000" kern="10">
                <a:ln w="9525">
                  <a:round/>
                  <a:headEnd/>
                  <a:tailEnd/>
                </a:ln>
                <a:solidFill>
                  <a:srgbClr val="D6A300"/>
                </a:solidFill>
                <a:latin typeface="Arial Black"/>
              </a:rPr>
              <a:t>Questions??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98563" y="2259013"/>
            <a:ext cx="7162800" cy="1020762"/>
          </a:xfrm>
        </p:spPr>
        <p:txBody>
          <a:bodyPr/>
          <a:lstStyle/>
          <a:p>
            <a:pPr eaLnBrk="1" hangingPunct="1">
              <a:defRPr/>
            </a:pPr>
            <a:r>
              <a:rPr lang="en-US" sz="7200" b="1" dirty="0" smtClean="0">
                <a:effectLst>
                  <a:outerShdw blurRad="38100" dist="38100" dir="2700000" algn="tl">
                    <a:srgbClr val="000000">
                      <a:alpha val="43137"/>
                    </a:srgbClr>
                  </a:outerShdw>
                </a:effectLst>
              </a:rPr>
              <a:t>Backup Slides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3"/>
          <p:cNvSpPr txBox="1">
            <a:spLocks noChangeArrowheads="1"/>
          </p:cNvSpPr>
          <p:nvPr/>
        </p:nvSpPr>
        <p:spPr bwMode="auto">
          <a:xfrm>
            <a:off x="4319588" y="4284663"/>
            <a:ext cx="2632075"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latin typeface="Tahoma" pitchFamily="34" charset="0"/>
              </a:rPr>
              <a:t>Default Diagnosis list.</a:t>
            </a:r>
          </a:p>
        </p:txBody>
      </p:sp>
      <p:sp>
        <p:nvSpPr>
          <p:cNvPr id="143364" name="Oval 4"/>
          <p:cNvSpPr>
            <a:spLocks noChangeArrowheads="1"/>
          </p:cNvSpPr>
          <p:nvPr/>
        </p:nvSpPr>
        <p:spPr bwMode="auto">
          <a:xfrm>
            <a:off x="1292225" y="2816225"/>
            <a:ext cx="942975" cy="376238"/>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65" name="AutoShape 5">
            <a:hlinkClick r:id="rId4" action="ppaction://hlinksldjump" highlightClick="1"/>
          </p:cNvPr>
          <p:cNvSpPr>
            <a:spLocks noChangeArrowheads="1"/>
          </p:cNvSpPr>
          <p:nvPr/>
        </p:nvSpPr>
        <p:spPr bwMode="auto">
          <a:xfrm>
            <a:off x="8321675" y="5976938"/>
            <a:ext cx="660400" cy="741362"/>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366" name="Oval 6"/>
          <p:cNvSpPr>
            <a:spLocks noChangeArrowheads="1"/>
          </p:cNvSpPr>
          <p:nvPr/>
        </p:nvSpPr>
        <p:spPr bwMode="auto">
          <a:xfrm>
            <a:off x="3395663" y="3243263"/>
            <a:ext cx="1731962" cy="381000"/>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67" name="Rectangle 6"/>
          <p:cNvSpPr>
            <a:spLocks noChangeArrowheads="1"/>
          </p:cNvSpPr>
          <p:nvPr/>
        </p:nvSpPr>
        <p:spPr bwMode="auto">
          <a:xfrm>
            <a:off x="3236913" y="1528763"/>
            <a:ext cx="3657600" cy="541337"/>
          </a:xfrm>
          <a:prstGeom prst="rect">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lgn="ctr">
            <a:solidFill>
              <a:schemeClr val="tx1"/>
            </a:solidFill>
            <a:miter lim="800000"/>
            <a:headEnd/>
            <a:tailEnd/>
          </a:ln>
        </p:spPr>
        <p:txBody>
          <a:bodyPr/>
          <a:lstStyle/>
          <a:p>
            <a:r>
              <a:rPr lang="en-US"/>
              <a:t>Change all these to 3.3</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3"/>
          <p:cNvSpPr txBox="1">
            <a:spLocks noChangeArrowheads="1"/>
          </p:cNvSpPr>
          <p:nvPr/>
        </p:nvSpPr>
        <p:spPr bwMode="auto">
          <a:xfrm>
            <a:off x="4914900" y="5270500"/>
            <a:ext cx="2687638"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latin typeface="Tahoma" pitchFamily="34" charset="0"/>
              </a:rPr>
              <a:t>Default Procedure list.</a:t>
            </a:r>
          </a:p>
        </p:txBody>
      </p:sp>
      <p:sp>
        <p:nvSpPr>
          <p:cNvPr id="144388" name="Oval 4"/>
          <p:cNvSpPr>
            <a:spLocks noChangeArrowheads="1"/>
          </p:cNvSpPr>
          <p:nvPr/>
        </p:nvSpPr>
        <p:spPr bwMode="auto">
          <a:xfrm>
            <a:off x="2625725" y="2860675"/>
            <a:ext cx="942975" cy="376238"/>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89" name="AutoShape 5">
            <a:hlinkClick r:id="rId4" action="ppaction://hlinksldjump" highlightClick="1"/>
          </p:cNvPr>
          <p:cNvSpPr>
            <a:spLocks noChangeArrowheads="1"/>
          </p:cNvSpPr>
          <p:nvPr/>
        </p:nvSpPr>
        <p:spPr bwMode="auto">
          <a:xfrm>
            <a:off x="8321675" y="5976938"/>
            <a:ext cx="660400" cy="741362"/>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4390" name="Oval 6"/>
          <p:cNvSpPr>
            <a:spLocks noChangeArrowheads="1"/>
          </p:cNvSpPr>
          <p:nvPr/>
        </p:nvSpPr>
        <p:spPr bwMode="auto">
          <a:xfrm>
            <a:off x="6346825" y="5834063"/>
            <a:ext cx="1468438" cy="403225"/>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Oval 2"/>
          <p:cNvSpPr>
            <a:spLocks noChangeArrowheads="1"/>
          </p:cNvSpPr>
          <p:nvPr/>
        </p:nvSpPr>
        <p:spPr bwMode="auto">
          <a:xfrm>
            <a:off x="5029200" y="5803900"/>
            <a:ext cx="2781300" cy="736600"/>
          </a:xfrm>
          <a:prstGeom prst="ellipse">
            <a:avLst/>
          </a:prstGeom>
          <a:noFill/>
          <a:ln w="190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68" name="Rectangle 3"/>
          <p:cNvSpPr>
            <a:spLocks noChangeArrowheads="1"/>
          </p:cNvSpPr>
          <p:nvPr/>
        </p:nvSpPr>
        <p:spPr bwMode="auto">
          <a:xfrm>
            <a:off x="3987800" y="1231900"/>
            <a:ext cx="3213100" cy="1041400"/>
          </a:xfrm>
          <a:prstGeom prst="rect">
            <a:avLst/>
          </a:prstGeom>
          <a:noFill/>
          <a:ln w="190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69" name="TextBox 4"/>
          <p:cNvSpPr txBox="1">
            <a:spLocks noChangeArrowheads="1"/>
          </p:cNvSpPr>
          <p:nvPr/>
        </p:nvSpPr>
        <p:spPr bwMode="auto">
          <a:xfrm>
            <a:off x="2413000" y="3136900"/>
            <a:ext cx="5930900" cy="13239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The Medication Flowsheet shows the Last Filled Date, Facility at which it was filled and the Sig. Print the entire flowsheet to give to the patient for </a:t>
            </a:r>
            <a:r>
              <a:rPr lang="en-US" sz="2000" u="sng"/>
              <a:t>medication reconciliation</a:t>
            </a:r>
            <a:r>
              <a:rPr lang="en-US" sz="2000"/>
              <a:t>. </a:t>
            </a:r>
          </a:p>
        </p:txBody>
      </p:sp>
      <p:sp>
        <p:nvSpPr>
          <p:cNvPr id="62470" name="Rectangle 5"/>
          <p:cNvSpPr>
            <a:spLocks noChangeArrowheads="1"/>
          </p:cNvSpPr>
          <p:nvPr/>
        </p:nvSpPr>
        <p:spPr bwMode="auto">
          <a:xfrm>
            <a:off x="2070100" y="222250"/>
            <a:ext cx="6929438" cy="457200"/>
          </a:xfrm>
          <a:prstGeom prst="rect">
            <a:avLst/>
          </a:prstGeom>
          <a:solidFill>
            <a:srgbClr val="FFC000"/>
          </a:solidFill>
          <a:ln w="9525" algn="ctr">
            <a:solidFill>
              <a:schemeClr val="tx1"/>
            </a:solidFill>
            <a:miter lim="800000"/>
            <a:headEnd/>
            <a:tailEnd/>
          </a:ln>
        </p:spPr>
        <p:txBody>
          <a:bodyPr/>
          <a:lstStyle/>
          <a:p>
            <a:r>
              <a:rPr lang="en-US" b="1"/>
              <a:t>Medication Reconciliation in 3.3…one method</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3"/>
          <p:cNvSpPr txBox="1">
            <a:spLocks noChangeArrowheads="1"/>
          </p:cNvSpPr>
          <p:nvPr/>
        </p:nvSpPr>
        <p:spPr bwMode="auto">
          <a:xfrm>
            <a:off x="5016500" y="5229225"/>
            <a:ext cx="2471738"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solidFill>
                  <a:srgbClr val="000000"/>
                </a:solidFill>
                <a:latin typeface="Tahoma" pitchFamily="34" charset="0"/>
              </a:rPr>
              <a:t>Default Therapy list.</a:t>
            </a:r>
          </a:p>
        </p:txBody>
      </p:sp>
      <p:sp>
        <p:nvSpPr>
          <p:cNvPr id="145412" name="Oval 4"/>
          <p:cNvSpPr>
            <a:spLocks noChangeArrowheads="1"/>
          </p:cNvSpPr>
          <p:nvPr/>
        </p:nvSpPr>
        <p:spPr bwMode="auto">
          <a:xfrm>
            <a:off x="6269038" y="2846388"/>
            <a:ext cx="942975" cy="376237"/>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13" name="AutoShape 6">
            <a:hlinkClick r:id="rId4" action="ppaction://hlinksldjump" highlightClick="1"/>
          </p:cNvPr>
          <p:cNvSpPr>
            <a:spLocks noChangeArrowheads="1"/>
          </p:cNvSpPr>
          <p:nvPr/>
        </p:nvSpPr>
        <p:spPr bwMode="auto">
          <a:xfrm>
            <a:off x="8321675" y="5976938"/>
            <a:ext cx="660400" cy="741362"/>
          </a:xfrm>
          <a:prstGeom prst="actionButtonHom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457200" y="1447800"/>
            <a:ext cx="5334000" cy="4678363"/>
          </a:xfrm>
        </p:spPr>
        <p:txBody>
          <a:bodyPr/>
          <a:lstStyle/>
          <a:p>
            <a:pPr eaLnBrk="1" hangingPunct="1">
              <a:lnSpc>
                <a:spcPct val="90000"/>
              </a:lnSpc>
              <a:buFontTx/>
              <a:buNone/>
            </a:pPr>
            <a:r>
              <a:rPr lang="en-US" sz="2400" smtClean="0"/>
              <a:t>The visit is made up of 3 components:</a:t>
            </a:r>
          </a:p>
          <a:p>
            <a:pPr eaLnBrk="1" hangingPunct="1">
              <a:lnSpc>
                <a:spcPct val="90000"/>
              </a:lnSpc>
              <a:buFontTx/>
              <a:buNone/>
            </a:pPr>
            <a:endParaRPr lang="en-US" sz="2400" smtClean="0"/>
          </a:p>
          <a:p>
            <a:pPr lvl="1" eaLnBrk="1" hangingPunct="1">
              <a:lnSpc>
                <a:spcPct val="90000"/>
              </a:lnSpc>
              <a:buFontTx/>
              <a:buNone/>
            </a:pPr>
            <a:r>
              <a:rPr lang="en-US" sz="2000" smtClean="0"/>
              <a:t>[1] </a:t>
            </a:r>
            <a:r>
              <a:rPr lang="en-US" sz="2000" b="1" i="1" u="sng" smtClean="0"/>
              <a:t>Patient History</a:t>
            </a:r>
          </a:p>
          <a:p>
            <a:pPr lvl="2" eaLnBrk="1" hangingPunct="1">
              <a:lnSpc>
                <a:spcPct val="90000"/>
              </a:lnSpc>
            </a:pPr>
            <a:r>
              <a:rPr lang="en-US" sz="2000" smtClean="0"/>
              <a:t>History of Present Illness (HPI)</a:t>
            </a:r>
          </a:p>
          <a:p>
            <a:pPr lvl="2" eaLnBrk="1" hangingPunct="1">
              <a:lnSpc>
                <a:spcPct val="90000"/>
              </a:lnSpc>
            </a:pPr>
            <a:r>
              <a:rPr lang="en-US" sz="2000" smtClean="0"/>
              <a:t>Review of Systems (ROS)</a:t>
            </a:r>
          </a:p>
          <a:p>
            <a:pPr lvl="2" eaLnBrk="1" hangingPunct="1">
              <a:lnSpc>
                <a:spcPct val="90000"/>
              </a:lnSpc>
            </a:pPr>
            <a:r>
              <a:rPr lang="en-US" sz="2000" smtClean="0"/>
              <a:t>Past Family Social History (PFSH)</a:t>
            </a:r>
          </a:p>
          <a:p>
            <a:pPr lvl="1" eaLnBrk="1" hangingPunct="1">
              <a:lnSpc>
                <a:spcPct val="90000"/>
              </a:lnSpc>
              <a:buFontTx/>
              <a:buNone/>
            </a:pPr>
            <a:r>
              <a:rPr lang="en-US" sz="2000" smtClean="0"/>
              <a:t>[2] </a:t>
            </a:r>
            <a:r>
              <a:rPr lang="en-US" sz="2000" b="1" i="1" u="sng" smtClean="0"/>
              <a:t>Physical Examination</a:t>
            </a:r>
          </a:p>
          <a:p>
            <a:pPr lvl="1" eaLnBrk="1" hangingPunct="1">
              <a:lnSpc>
                <a:spcPct val="90000"/>
              </a:lnSpc>
              <a:buFontTx/>
              <a:buNone/>
            </a:pPr>
            <a:r>
              <a:rPr lang="en-US" sz="2000" smtClean="0"/>
              <a:t>[3] </a:t>
            </a:r>
            <a:r>
              <a:rPr lang="en-US" sz="2000" b="1" i="1" u="sng" smtClean="0"/>
              <a:t>Medical Decision Making</a:t>
            </a:r>
          </a:p>
          <a:p>
            <a:pPr lvl="2" eaLnBrk="1" hangingPunct="1">
              <a:lnSpc>
                <a:spcPct val="90000"/>
              </a:lnSpc>
            </a:pPr>
            <a:r>
              <a:rPr lang="en-US" sz="2000" smtClean="0"/>
              <a:t>Diagnosis/Management Risk</a:t>
            </a:r>
          </a:p>
          <a:p>
            <a:pPr lvl="2" eaLnBrk="1" hangingPunct="1">
              <a:lnSpc>
                <a:spcPct val="90000"/>
              </a:lnSpc>
            </a:pPr>
            <a:r>
              <a:rPr lang="en-US" sz="2000" smtClean="0"/>
              <a:t>Complexity of Data</a:t>
            </a:r>
          </a:p>
          <a:p>
            <a:pPr lvl="2" eaLnBrk="1" hangingPunct="1">
              <a:lnSpc>
                <a:spcPct val="90000"/>
              </a:lnSpc>
            </a:pPr>
            <a:r>
              <a:rPr lang="en-US" sz="2000" smtClean="0"/>
              <a:t>Problem Risk</a:t>
            </a:r>
          </a:p>
          <a:p>
            <a:pPr lvl="2" eaLnBrk="1" hangingPunct="1">
              <a:lnSpc>
                <a:spcPct val="90000"/>
              </a:lnSpc>
            </a:pPr>
            <a:r>
              <a:rPr lang="en-US" sz="2000" smtClean="0"/>
              <a:t>Test Risk</a:t>
            </a:r>
          </a:p>
          <a:p>
            <a:pPr lvl="2" eaLnBrk="1" hangingPunct="1">
              <a:lnSpc>
                <a:spcPct val="90000"/>
              </a:lnSpc>
            </a:pPr>
            <a:r>
              <a:rPr lang="en-US" sz="2000" smtClean="0"/>
              <a:t>Management Risk</a:t>
            </a:r>
          </a:p>
          <a:p>
            <a:pPr lvl="1" eaLnBrk="1" hangingPunct="1">
              <a:lnSpc>
                <a:spcPct val="90000"/>
              </a:lnSpc>
              <a:buFontTx/>
              <a:buNone/>
            </a:pPr>
            <a:endParaRPr lang="en-US" sz="2000" smtClean="0"/>
          </a:p>
        </p:txBody>
      </p:sp>
      <p:sp>
        <p:nvSpPr>
          <p:cNvPr id="146435" name="Text Box 3"/>
          <p:cNvSpPr txBox="1">
            <a:spLocks noChangeArrowheads="1"/>
          </p:cNvSpPr>
          <p:nvPr/>
        </p:nvSpPr>
        <p:spPr bwMode="auto">
          <a:xfrm>
            <a:off x="6019800" y="2971800"/>
            <a:ext cx="2778125" cy="2030413"/>
          </a:xfrm>
          <a:prstGeom prst="rect">
            <a:avLst/>
          </a:prstGeom>
          <a:solidFill>
            <a:srgbClr val="FFFF99"/>
          </a:solidFill>
          <a:ln w="15875">
            <a:solidFill>
              <a:srgbClr val="FF0000"/>
            </a:solidFill>
            <a:miter lim="800000"/>
            <a:headEnd/>
            <a:tailEnd/>
          </a:ln>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800" b="1"/>
              <a:t>For Established Pts</a:t>
            </a:r>
          </a:p>
          <a:p>
            <a:pPr eaLnBrk="1" hangingPunct="1"/>
            <a:r>
              <a:rPr lang="en-US" sz="1800" b="1"/>
              <a:t>2</a:t>
            </a:r>
            <a:r>
              <a:rPr lang="en-US" sz="1800"/>
              <a:t> of 3 components are</a:t>
            </a:r>
          </a:p>
          <a:p>
            <a:pPr eaLnBrk="1" hangingPunct="1"/>
            <a:r>
              <a:rPr lang="en-US" sz="1800"/>
              <a:t>required to meet the level</a:t>
            </a:r>
          </a:p>
          <a:p>
            <a:pPr eaLnBrk="1" hangingPunct="1"/>
            <a:r>
              <a:rPr lang="en-US" sz="1800"/>
              <a:t>for that visit.</a:t>
            </a:r>
          </a:p>
          <a:p>
            <a:pPr eaLnBrk="1" hangingPunct="1"/>
            <a:endParaRPr lang="en-US" sz="1800"/>
          </a:p>
          <a:p>
            <a:pPr eaLnBrk="1" hangingPunct="1"/>
            <a:r>
              <a:rPr lang="en-US" sz="1800" b="1"/>
              <a:t>For New Pts</a:t>
            </a:r>
          </a:p>
          <a:p>
            <a:pPr eaLnBrk="1" hangingPunct="1"/>
            <a:r>
              <a:rPr lang="en-US" sz="1800"/>
              <a:t>All </a:t>
            </a:r>
            <a:r>
              <a:rPr lang="en-US" sz="1800" b="1"/>
              <a:t>3</a:t>
            </a:r>
            <a:r>
              <a:rPr lang="en-US" sz="1800"/>
              <a:t> are required</a:t>
            </a:r>
          </a:p>
        </p:txBody>
      </p:sp>
      <p:sp>
        <p:nvSpPr>
          <p:cNvPr id="146436" name="Rectangle 4"/>
          <p:cNvSpPr>
            <a:spLocks noGrp="1" noChangeArrowheads="1"/>
          </p:cNvSpPr>
          <p:nvPr>
            <p:ph type="title"/>
          </p:nvPr>
        </p:nvSpPr>
        <p:spPr>
          <a:noFill/>
        </p:spPr>
        <p:txBody>
          <a:bodyPr/>
          <a:lstStyle/>
          <a:p>
            <a:pPr eaLnBrk="1" hangingPunct="1"/>
            <a:r>
              <a:rPr lang="en-US" sz="4000" smtClean="0"/>
              <a:t>How an E&amp;M Code Is Determined </a:t>
            </a:r>
            <a:r>
              <a:rPr lang="en-US" sz="3200" smtClean="0"/>
              <a:t>Basics of an Outpatient Visit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457200" y="1852613"/>
            <a:ext cx="8153400" cy="2800350"/>
          </a:xfrm>
        </p:spPr>
        <p:txBody>
          <a:bodyPr/>
          <a:lstStyle/>
          <a:p>
            <a:pPr eaLnBrk="1" hangingPunct="1">
              <a:lnSpc>
                <a:spcPct val="90000"/>
              </a:lnSpc>
              <a:buFontTx/>
              <a:buNone/>
            </a:pPr>
            <a:r>
              <a:rPr lang="en-US" smtClean="0"/>
              <a:t>A provider’s RVUs are determined primarily by 2 components</a:t>
            </a:r>
          </a:p>
          <a:p>
            <a:pPr eaLnBrk="1" hangingPunct="1">
              <a:lnSpc>
                <a:spcPct val="90000"/>
              </a:lnSpc>
              <a:buFontTx/>
              <a:buNone/>
            </a:pPr>
            <a:endParaRPr lang="en-US" smtClean="0"/>
          </a:p>
          <a:p>
            <a:pPr lvl="1" eaLnBrk="1" hangingPunct="1">
              <a:lnSpc>
                <a:spcPct val="90000"/>
              </a:lnSpc>
            </a:pPr>
            <a:r>
              <a:rPr lang="en-US" smtClean="0"/>
              <a:t>Evaluation and Management Code (E&amp;M)</a:t>
            </a:r>
          </a:p>
          <a:p>
            <a:pPr lvl="1" eaLnBrk="1" hangingPunct="1">
              <a:lnSpc>
                <a:spcPct val="90000"/>
              </a:lnSpc>
            </a:pPr>
            <a:r>
              <a:rPr lang="en-US" smtClean="0"/>
              <a:t>Procedures (CPT and HCPCS codes)</a:t>
            </a:r>
            <a:endParaRPr lang="en-US" b="1" u="sng" smtClean="0"/>
          </a:p>
        </p:txBody>
      </p:sp>
      <p:sp>
        <p:nvSpPr>
          <p:cNvPr id="147459" name="Rectangle 3"/>
          <p:cNvSpPr>
            <a:spLocks noGrp="1" noChangeArrowheads="1"/>
          </p:cNvSpPr>
          <p:nvPr>
            <p:ph type="title"/>
          </p:nvPr>
        </p:nvSpPr>
        <p:spPr>
          <a:noFill/>
        </p:spPr>
        <p:txBody>
          <a:bodyPr/>
          <a:lstStyle/>
          <a:p>
            <a:pPr eaLnBrk="1" hangingPunct="1"/>
            <a:r>
              <a:rPr lang="en-US" smtClean="0"/>
              <a:t>How RVU’s are Determined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8392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87788"/>
            <a:ext cx="8839200" cy="2513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8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3886200"/>
            <a:ext cx="1809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4876800"/>
            <a:ext cx="1809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Rectangle 6"/>
          <p:cNvSpPr>
            <a:spLocks noChangeArrowheads="1"/>
          </p:cNvSpPr>
          <p:nvPr/>
        </p:nvSpPr>
        <p:spPr bwMode="auto">
          <a:xfrm>
            <a:off x="3200400" y="1371600"/>
            <a:ext cx="5257800" cy="1857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48487" name="AutoShape 7"/>
          <p:cNvSpPr>
            <a:spLocks/>
          </p:cNvSpPr>
          <p:nvPr/>
        </p:nvSpPr>
        <p:spPr bwMode="auto">
          <a:xfrm>
            <a:off x="990600" y="1905000"/>
            <a:ext cx="7848600" cy="762000"/>
          </a:xfrm>
          <a:prstGeom prst="borderCallout2">
            <a:avLst>
              <a:gd name="adj1" fmla="val 15000"/>
              <a:gd name="adj2" fmla="val -972"/>
              <a:gd name="adj3" fmla="val 15000"/>
              <a:gd name="adj4" fmla="val -972"/>
              <a:gd name="adj5" fmla="val -22500"/>
              <a:gd name="adj6" fmla="val -972"/>
            </a:avLst>
          </a:prstGeom>
          <a:solidFill>
            <a:srgbClr val="FFFF99"/>
          </a:solidFill>
          <a:ln w="15875">
            <a:solidFill>
              <a:srgbClr val="FF0000"/>
            </a:solidFill>
            <a:miter lim="800000"/>
            <a:headEnd/>
            <a:tailEnd type="triangle" w="med" len="med"/>
          </a:ln>
        </p:spPr>
        <p:txBody>
          <a:bodyPr/>
          <a:lstStyle/>
          <a:p>
            <a:r>
              <a:rPr lang="en-US" sz="2000"/>
              <a:t>Rules for HPI.  Up to 3 elements for a </a:t>
            </a:r>
            <a:r>
              <a:rPr lang="en-US" sz="2000" u="sng"/>
              <a:t>Brief</a:t>
            </a:r>
            <a:r>
              <a:rPr lang="en-US" sz="2000"/>
              <a:t>, and an </a:t>
            </a:r>
            <a:r>
              <a:rPr lang="en-US" sz="2000" u="sng"/>
              <a:t>Extended</a:t>
            </a:r>
            <a:r>
              <a:rPr lang="en-US" sz="2000"/>
              <a:t> HPI (99214 level) consists of at least </a:t>
            </a:r>
            <a:r>
              <a:rPr lang="en-US" sz="2000" b="1"/>
              <a:t>4</a:t>
            </a:r>
            <a:r>
              <a:rPr lang="en-US" sz="2000"/>
              <a:t> of 8 elements from the list.</a:t>
            </a:r>
          </a:p>
        </p:txBody>
      </p:sp>
      <p:sp>
        <p:nvSpPr>
          <p:cNvPr id="148488" name="Rectangle 8"/>
          <p:cNvSpPr>
            <a:spLocks noChangeArrowheads="1"/>
          </p:cNvSpPr>
          <p:nvPr/>
        </p:nvSpPr>
        <p:spPr bwMode="auto">
          <a:xfrm>
            <a:off x="2971800" y="2743200"/>
            <a:ext cx="6096000" cy="3403600"/>
          </a:xfrm>
          <a:prstGeom prst="rect">
            <a:avLst/>
          </a:prstGeom>
          <a:solidFill>
            <a:srgbClr val="CCFFFF"/>
          </a:solidFill>
          <a:ln w="15875">
            <a:solidFill>
              <a:srgbClr val="FF0000"/>
            </a:solidFill>
            <a:miter lim="800000"/>
            <a:headEnd/>
            <a:tailEnd/>
          </a:ln>
        </p:spPr>
        <p:txBody>
          <a:bodyPr>
            <a:spAutoFit/>
          </a:bodyPr>
          <a:lstStyle/>
          <a:p>
            <a:pPr eaLnBrk="1" hangingPunct="1"/>
            <a:r>
              <a:rPr lang="en-US" sz="1800"/>
              <a:t>DSMA Makes sense on </a:t>
            </a:r>
            <a:r>
              <a:rPr lang="en-US" sz="1800" u="sng"/>
              <a:t>every</a:t>
            </a:r>
            <a:r>
              <a:rPr lang="en-US" sz="1800"/>
              <a:t> patient with a chronic disease.  And easily done on all visits.</a:t>
            </a:r>
          </a:p>
          <a:p>
            <a:pPr eaLnBrk="1" hangingPunct="1"/>
            <a:endParaRPr lang="en-US" sz="1800"/>
          </a:p>
          <a:p>
            <a:pPr eaLnBrk="1" hangingPunct="1"/>
            <a:r>
              <a:rPr lang="en-US" sz="1800" b="1"/>
              <a:t>Ex1. Extended HPI:</a:t>
            </a:r>
            <a:r>
              <a:rPr lang="en-US" sz="1800"/>
              <a:t>  Diabetes for 6 years.  He is on oral medications.  He is taking his medications, exercising and watching his diet.  He has no numbness or tingling in his feet or legs.</a:t>
            </a:r>
          </a:p>
          <a:p>
            <a:pPr eaLnBrk="1" hangingPunct="1"/>
            <a:endParaRPr lang="en-US" sz="1800"/>
          </a:p>
          <a:p>
            <a:pPr eaLnBrk="1" hangingPunct="1"/>
            <a:r>
              <a:rPr lang="en-US" sz="1800" b="1"/>
              <a:t>Ex2. Extended HPI:</a:t>
            </a:r>
            <a:r>
              <a:rPr lang="en-US" sz="1800"/>
              <a:t>  Patient complains of dull ache in right ear over the past 24 hours. Patient states he went swimming two days ago. Symptoms somewhat relieved by warm compress and Tylenol.</a:t>
            </a:r>
          </a:p>
        </p:txBody>
      </p:sp>
      <p:sp>
        <p:nvSpPr>
          <p:cNvPr id="148489" name="Rectangle 9"/>
          <p:cNvSpPr>
            <a:spLocks noChangeArrowheads="1"/>
          </p:cNvSpPr>
          <p:nvPr/>
        </p:nvSpPr>
        <p:spPr bwMode="auto">
          <a:xfrm>
            <a:off x="990600" y="6399213"/>
            <a:ext cx="7467600" cy="382587"/>
          </a:xfrm>
          <a:prstGeom prst="rect">
            <a:avLst/>
          </a:prstGeom>
          <a:solidFill>
            <a:srgbClr val="FFFF99"/>
          </a:solidFill>
          <a:ln w="15875">
            <a:solidFill>
              <a:srgbClr val="FF0000"/>
            </a:solidFill>
            <a:miter lim="800000"/>
            <a:headEnd/>
            <a:tailEnd/>
          </a:ln>
        </p:spPr>
        <p:txBody>
          <a:bodyPr>
            <a:spAutoFit/>
          </a:bodyPr>
          <a:lstStyle/>
          <a:p>
            <a:pPr eaLnBrk="1" hangingPunct="1"/>
            <a:r>
              <a:rPr lang="en-US" sz="1800" b="1"/>
              <a:t>Note: 95/97 coding guidelines say your staff can enter this for you.</a:t>
            </a:r>
          </a:p>
        </p:txBody>
      </p:sp>
      <p:sp>
        <p:nvSpPr>
          <p:cNvPr id="148490" name="Text Box 10"/>
          <p:cNvSpPr txBox="1">
            <a:spLocks noChangeArrowheads="1"/>
          </p:cNvSpPr>
          <p:nvPr/>
        </p:nvSpPr>
        <p:spPr bwMode="auto">
          <a:xfrm>
            <a:off x="76200" y="2743200"/>
            <a:ext cx="2819400" cy="1893888"/>
          </a:xfrm>
          <a:prstGeom prst="rect">
            <a:avLst/>
          </a:prstGeom>
          <a:solidFill>
            <a:srgbClr val="CCFFFF"/>
          </a:solidFill>
          <a:ln w="15875" algn="ctr">
            <a:solidFill>
              <a:srgbClr val="FF33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t>Tip: </a:t>
            </a:r>
          </a:p>
          <a:p>
            <a:pPr>
              <a:spcBef>
                <a:spcPct val="50000"/>
              </a:spcBef>
            </a:pPr>
            <a:r>
              <a:rPr lang="en-US" sz="1800" b="1"/>
              <a:t>Remember </a:t>
            </a:r>
            <a:r>
              <a:rPr lang="en-US" sz="1800" b="1" u="sng"/>
              <a:t>DSMA:</a:t>
            </a:r>
            <a:r>
              <a:rPr lang="en-US" sz="1800" b="1"/>
              <a:t>        D = Duration                     S = Severity                    M = Modifying Factors   A = Associated Sx’s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762000" y="1371600"/>
            <a:ext cx="7696200" cy="4722813"/>
          </a:xfrm>
        </p:spPr>
        <p:txBody>
          <a:bodyPr/>
          <a:lstStyle/>
          <a:p>
            <a:pPr eaLnBrk="1" hangingPunct="1"/>
            <a:r>
              <a:rPr lang="en-US" sz="2800" smtClean="0"/>
              <a:t>New vs. Established (more points for new patients)</a:t>
            </a:r>
          </a:p>
          <a:p>
            <a:pPr eaLnBrk="1" hangingPunct="1"/>
            <a:r>
              <a:rPr lang="en-US" sz="2800" smtClean="0"/>
              <a:t>Primary Care and Family Medicine are DIFFERENT clinics.</a:t>
            </a:r>
          </a:p>
          <a:p>
            <a:pPr eaLnBrk="1" hangingPunct="1"/>
            <a:r>
              <a:rPr lang="en-US" sz="2800" smtClean="0"/>
              <a:t>E&amp;M Codes				 New/EST</a:t>
            </a:r>
          </a:p>
          <a:p>
            <a:pPr lvl="1" eaLnBrk="1" hangingPunct="1"/>
            <a:r>
              <a:rPr lang="en-US" sz="2400" smtClean="0"/>
              <a:t>99212 (Prob Focused)		0.45/0.45 RVU</a:t>
            </a:r>
          </a:p>
          <a:p>
            <a:pPr lvl="1" eaLnBrk="1" hangingPunct="1"/>
            <a:r>
              <a:rPr lang="en-US" sz="2400" smtClean="0"/>
              <a:t>99213 (Expanded Prob Focused)	0.88/0.67 RVU</a:t>
            </a:r>
          </a:p>
          <a:p>
            <a:pPr lvl="1" eaLnBrk="1" hangingPunct="1"/>
            <a:r>
              <a:rPr lang="en-US" sz="2400" smtClean="0"/>
              <a:t>99214 (Moderate Complexity)	1.34/1.10 RVU</a:t>
            </a:r>
          </a:p>
          <a:p>
            <a:pPr lvl="1" eaLnBrk="1" hangingPunct="1"/>
            <a:r>
              <a:rPr lang="en-US" sz="2400" smtClean="0"/>
              <a:t>99215 (High Complexity)		2.67/1.77 RVU</a:t>
            </a:r>
          </a:p>
          <a:p>
            <a:pPr lvl="1" eaLnBrk="1" hangingPunct="1"/>
            <a:endParaRPr lang="en-US" sz="2400" smtClean="0"/>
          </a:p>
        </p:txBody>
      </p:sp>
      <p:sp>
        <p:nvSpPr>
          <p:cNvPr id="149507" name="Rectangle 3"/>
          <p:cNvSpPr>
            <a:spLocks noGrp="1" noChangeArrowheads="1"/>
          </p:cNvSpPr>
          <p:nvPr>
            <p:ph type="title"/>
          </p:nvPr>
        </p:nvSpPr>
        <p:spPr>
          <a:noFill/>
        </p:spPr>
        <p:txBody>
          <a:bodyPr/>
          <a:lstStyle/>
          <a:p>
            <a:pPr eaLnBrk="1" hangingPunct="1"/>
            <a:r>
              <a:rPr lang="en-US" smtClean="0"/>
              <a:t>Sample E&amp;M RVU Numbers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r>
              <a:rPr lang="en-US" smtClean="0"/>
              <a:t>Sample E&amp;M RVU Numbers</a:t>
            </a:r>
          </a:p>
        </p:txBody>
      </p:sp>
      <p:sp>
        <p:nvSpPr>
          <p:cNvPr id="150531" name="Content Placeholder 2"/>
          <p:cNvSpPr>
            <a:spLocks noGrp="1"/>
          </p:cNvSpPr>
          <p:nvPr>
            <p:ph idx="1"/>
          </p:nvPr>
        </p:nvSpPr>
        <p:spPr>
          <a:xfrm>
            <a:off x="457200" y="1638300"/>
            <a:ext cx="8229600" cy="4754563"/>
          </a:xfrm>
        </p:spPr>
        <p:txBody>
          <a:bodyPr/>
          <a:lstStyle/>
          <a:p>
            <a:pPr eaLnBrk="1" hangingPunct="1"/>
            <a:r>
              <a:rPr lang="en-US" sz="2800" smtClean="0"/>
              <a:t>Preventive Medicine Visits               New/EST</a:t>
            </a:r>
          </a:p>
          <a:p>
            <a:pPr lvl="1" eaLnBrk="1" hangingPunct="1"/>
            <a:r>
              <a:rPr lang="en-US" sz="2400" smtClean="0"/>
              <a:t>99381/91 (Prev Med 0-1 yo)		      1.19/1.02 RVU</a:t>
            </a:r>
          </a:p>
          <a:p>
            <a:pPr lvl="1" eaLnBrk="1" hangingPunct="1"/>
            <a:r>
              <a:rPr lang="en-US" sz="2400" smtClean="0"/>
              <a:t>99382/92 (PM 1-11 yo)		      1.36/1.19 RVU</a:t>
            </a:r>
          </a:p>
          <a:p>
            <a:pPr lvl="1" eaLnBrk="1" hangingPunct="1"/>
            <a:r>
              <a:rPr lang="en-US" sz="2400" smtClean="0"/>
              <a:t>99385/95 (PM 18-39 yo)		      1.53/1.36 RVU</a:t>
            </a:r>
          </a:p>
          <a:p>
            <a:pPr lvl="1" eaLnBrk="1" hangingPunct="1"/>
            <a:r>
              <a:rPr lang="en-US" sz="2400" smtClean="0"/>
              <a:t>99386/96 (PM 40-64)			      1.88/1.53 RVU</a:t>
            </a:r>
          </a:p>
          <a:p>
            <a:pPr eaLnBrk="1" hangingPunct="1"/>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762000" y="1601788"/>
            <a:ext cx="7391400" cy="3373437"/>
          </a:xfrm>
        </p:spPr>
        <p:txBody>
          <a:bodyPr/>
          <a:lstStyle/>
          <a:p>
            <a:pPr eaLnBrk="1" hangingPunct="1">
              <a:lnSpc>
                <a:spcPct val="90000"/>
              </a:lnSpc>
            </a:pPr>
            <a:r>
              <a:rPr lang="en-US" sz="2400" smtClean="0"/>
              <a:t>Correct documentation of procedures are ESSENTIAL!</a:t>
            </a:r>
          </a:p>
          <a:p>
            <a:pPr eaLnBrk="1" hangingPunct="1">
              <a:lnSpc>
                <a:spcPct val="90000"/>
              </a:lnSpc>
            </a:pPr>
            <a:r>
              <a:rPr lang="en-US" sz="2400" smtClean="0"/>
              <a:t>Procedure RVU’s are </a:t>
            </a:r>
            <a:r>
              <a:rPr lang="en-US" sz="2400" b="1" u="sng" smtClean="0"/>
              <a:t>added</a:t>
            </a:r>
            <a:r>
              <a:rPr lang="en-US" sz="2400" smtClean="0"/>
              <a:t> to the E&amp;M code</a:t>
            </a:r>
          </a:p>
          <a:p>
            <a:pPr eaLnBrk="1" hangingPunct="1">
              <a:lnSpc>
                <a:spcPct val="90000"/>
              </a:lnSpc>
            </a:pPr>
            <a:r>
              <a:rPr lang="en-US" sz="2400" smtClean="0"/>
              <a:t>Ex: Visit for impaired hearing (E&amp;M 99213 RVU = 0.67) + ear wax removal (RVU = 0.61).  TOTAL = 1.28 RVU</a:t>
            </a:r>
          </a:p>
          <a:p>
            <a:pPr eaLnBrk="1" hangingPunct="1">
              <a:lnSpc>
                <a:spcPct val="90000"/>
              </a:lnSpc>
            </a:pPr>
            <a:r>
              <a:rPr lang="en-US" sz="2400" smtClean="0"/>
              <a:t>IMPORTANT: Providers can receive credit for procedures done by ancillary staff.</a:t>
            </a:r>
          </a:p>
          <a:p>
            <a:pPr eaLnBrk="1" hangingPunct="1">
              <a:lnSpc>
                <a:spcPct val="90000"/>
              </a:lnSpc>
              <a:buFontTx/>
              <a:buNone/>
            </a:pPr>
            <a:endParaRPr lang="en-US" sz="2400" smtClean="0"/>
          </a:p>
        </p:txBody>
      </p:sp>
      <p:sp>
        <p:nvSpPr>
          <p:cNvPr id="151555" name="Rectangle 3"/>
          <p:cNvSpPr>
            <a:spLocks noGrp="1" noChangeArrowheads="1"/>
          </p:cNvSpPr>
          <p:nvPr>
            <p:ph type="title"/>
          </p:nvPr>
        </p:nvSpPr>
        <p:spPr>
          <a:noFill/>
        </p:spPr>
        <p:txBody>
          <a:bodyPr/>
          <a:lstStyle/>
          <a:p>
            <a:pPr eaLnBrk="1" hangingPunct="1"/>
            <a:r>
              <a:rPr lang="en-US" smtClean="0"/>
              <a:t>What About Procedures?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990600" y="1371600"/>
            <a:ext cx="6858000" cy="3527425"/>
          </a:xfrm>
        </p:spPr>
        <p:txBody>
          <a:bodyPr/>
          <a:lstStyle/>
          <a:p>
            <a:pPr eaLnBrk="1" hangingPunct="1">
              <a:buFontTx/>
              <a:buNone/>
            </a:pPr>
            <a:r>
              <a:rPr lang="en-US" sz="2400" smtClean="0"/>
              <a:t>A Properly Coded Well Woman Exam can yield big RVU’s:</a:t>
            </a:r>
          </a:p>
          <a:p>
            <a:pPr eaLnBrk="1" hangingPunct="1"/>
            <a:endParaRPr lang="en-US" sz="2400" smtClean="0"/>
          </a:p>
          <a:p>
            <a:pPr lvl="1" eaLnBrk="1" hangingPunct="1"/>
            <a:r>
              <a:rPr lang="en-US" sz="2400" smtClean="0"/>
              <a:t>E&amp;M Prev Med visit (99395) = 1.36 RVU </a:t>
            </a:r>
          </a:p>
          <a:p>
            <a:pPr lvl="1" eaLnBrk="1" hangingPunct="1"/>
            <a:r>
              <a:rPr lang="en-US" sz="2400" smtClean="0"/>
              <a:t>Procedure: Screening Pap Smear (HCPCS Q0091) = 0.37 RUV, </a:t>
            </a:r>
          </a:p>
          <a:p>
            <a:pPr lvl="1" eaLnBrk="1" hangingPunct="1"/>
            <a:r>
              <a:rPr lang="en-US" sz="2400" b="1" u="sng" smtClean="0"/>
              <a:t>1.73 RVU</a:t>
            </a:r>
            <a:r>
              <a:rPr lang="en-US" sz="2400" smtClean="0"/>
              <a:t> for a 30 minute appt.</a:t>
            </a:r>
            <a:r>
              <a:rPr lang="en-US" smtClean="0"/>
              <a:t> </a:t>
            </a:r>
          </a:p>
        </p:txBody>
      </p:sp>
      <p:sp>
        <p:nvSpPr>
          <p:cNvPr id="152579" name="Rectangle 3"/>
          <p:cNvSpPr>
            <a:spLocks noGrp="1" noChangeArrowheads="1"/>
          </p:cNvSpPr>
          <p:nvPr>
            <p:ph type="title"/>
          </p:nvPr>
        </p:nvSpPr>
        <p:spPr>
          <a:noFill/>
        </p:spPr>
        <p:txBody>
          <a:bodyPr/>
          <a:lstStyle/>
          <a:p>
            <a:pPr eaLnBrk="1" hangingPunct="1"/>
            <a:r>
              <a:rPr lang="en-US" smtClean="0"/>
              <a:t>What About Procedures?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1524000" y="1525588"/>
            <a:ext cx="6172200" cy="5821362"/>
          </a:xfrm>
        </p:spPr>
        <p:txBody>
          <a:bodyPr/>
          <a:lstStyle/>
          <a:p>
            <a:pPr eaLnBrk="1" hangingPunct="1">
              <a:lnSpc>
                <a:spcPct val="80000"/>
              </a:lnSpc>
            </a:pPr>
            <a:r>
              <a:rPr lang="en-US" sz="2000" smtClean="0"/>
              <a:t>Circumcision				1.81 RVU</a:t>
            </a:r>
          </a:p>
          <a:p>
            <a:pPr eaLnBrk="1" hangingPunct="1">
              <a:lnSpc>
                <a:spcPct val="80000"/>
              </a:lnSpc>
            </a:pPr>
            <a:r>
              <a:rPr lang="en-US" sz="2000" smtClean="0"/>
              <a:t>Ear Wax Removal			0.61 RVU</a:t>
            </a:r>
          </a:p>
          <a:p>
            <a:pPr eaLnBrk="1" hangingPunct="1">
              <a:lnSpc>
                <a:spcPct val="80000"/>
              </a:lnSpc>
            </a:pPr>
            <a:r>
              <a:rPr lang="en-US" sz="2000" smtClean="0"/>
              <a:t>Excision of Skin Tags		0.77 RVU</a:t>
            </a:r>
          </a:p>
          <a:p>
            <a:pPr eaLnBrk="1" hangingPunct="1">
              <a:lnSpc>
                <a:spcPct val="80000"/>
              </a:lnSpc>
            </a:pPr>
            <a:r>
              <a:rPr lang="en-US" sz="2000" smtClean="0"/>
              <a:t>I&amp;D Abscess				1.17 RVU</a:t>
            </a:r>
          </a:p>
          <a:p>
            <a:pPr eaLnBrk="1" hangingPunct="1">
              <a:lnSpc>
                <a:spcPct val="80000"/>
              </a:lnSpc>
            </a:pPr>
            <a:r>
              <a:rPr lang="en-US" sz="2000" smtClean="0"/>
              <a:t>Punch Biopsy			0.81 RVU</a:t>
            </a:r>
          </a:p>
          <a:p>
            <a:pPr eaLnBrk="1" hangingPunct="1">
              <a:lnSpc>
                <a:spcPct val="80000"/>
              </a:lnSpc>
            </a:pPr>
            <a:r>
              <a:rPr lang="en-US" sz="2000" smtClean="0"/>
              <a:t>IV Fluid, 1 hour			0.17 RVU</a:t>
            </a:r>
          </a:p>
          <a:p>
            <a:pPr eaLnBrk="1" hangingPunct="1">
              <a:lnSpc>
                <a:spcPct val="80000"/>
              </a:lnSpc>
            </a:pPr>
            <a:r>
              <a:rPr lang="en-US" sz="2000" smtClean="0"/>
              <a:t>Nebulizer Treatment			0.32 RVU</a:t>
            </a:r>
          </a:p>
          <a:p>
            <a:pPr eaLnBrk="1" hangingPunct="1">
              <a:lnSpc>
                <a:spcPct val="80000"/>
              </a:lnSpc>
            </a:pPr>
            <a:r>
              <a:rPr lang="en-US" sz="2000" smtClean="0"/>
              <a:t>EKG Reading			0.17 RVU</a:t>
            </a:r>
          </a:p>
          <a:p>
            <a:pPr eaLnBrk="1" hangingPunct="1">
              <a:lnSpc>
                <a:spcPct val="80000"/>
              </a:lnSpc>
            </a:pPr>
            <a:r>
              <a:rPr lang="en-US" sz="2000" smtClean="0"/>
              <a:t>Cryotherapy of skin			0.76 RVU</a:t>
            </a:r>
          </a:p>
          <a:p>
            <a:pPr eaLnBrk="1" hangingPunct="1">
              <a:lnSpc>
                <a:spcPct val="80000"/>
              </a:lnSpc>
            </a:pPr>
            <a:r>
              <a:rPr lang="en-US" sz="2000" smtClean="0"/>
              <a:t>Screening Pap by Physician		0.37 RVU</a:t>
            </a:r>
          </a:p>
          <a:p>
            <a:pPr eaLnBrk="1" hangingPunct="1">
              <a:lnSpc>
                <a:spcPct val="80000"/>
              </a:lnSpc>
            </a:pPr>
            <a:r>
              <a:rPr lang="en-US" sz="2000" smtClean="0"/>
              <a:t>IM/SC Injection			0.17 RVU</a:t>
            </a:r>
          </a:p>
          <a:p>
            <a:pPr eaLnBrk="1" hangingPunct="1">
              <a:lnSpc>
                <a:spcPct val="80000"/>
              </a:lnSpc>
            </a:pPr>
            <a:r>
              <a:rPr lang="en-US" sz="2000" smtClean="0"/>
              <a:t>Oxygen Sat Reading			0.04 RVU</a:t>
            </a:r>
          </a:p>
        </p:txBody>
      </p:sp>
      <p:sp>
        <p:nvSpPr>
          <p:cNvPr id="153603" name="Rectangle 3"/>
          <p:cNvSpPr>
            <a:spLocks noGrp="1" noChangeArrowheads="1"/>
          </p:cNvSpPr>
          <p:nvPr>
            <p:ph type="title"/>
          </p:nvPr>
        </p:nvSpPr>
        <p:spPr>
          <a:noFill/>
        </p:spPr>
        <p:txBody>
          <a:bodyPr/>
          <a:lstStyle/>
          <a:p>
            <a:pPr eaLnBrk="1" hangingPunct="1"/>
            <a:r>
              <a:rPr lang="en-US" smtClean="0"/>
              <a:t>Sample Procedure RVUs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3248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AutoShape 3"/>
          <p:cNvSpPr>
            <a:spLocks noChangeArrowheads="1"/>
          </p:cNvSpPr>
          <p:nvPr/>
        </p:nvSpPr>
        <p:spPr bwMode="auto">
          <a:xfrm>
            <a:off x="3200400" y="1447800"/>
            <a:ext cx="5257800" cy="2743200"/>
          </a:xfrm>
          <a:prstGeom prst="wedgeRectCallout">
            <a:avLst>
              <a:gd name="adj1" fmla="val -51421"/>
              <a:gd name="adj2" fmla="val 105556"/>
            </a:avLst>
          </a:prstGeom>
          <a:solidFill>
            <a:srgbClr val="FFFF99"/>
          </a:solidFill>
          <a:ln w="9525">
            <a:solidFill>
              <a:srgbClr val="FF0000"/>
            </a:solidFill>
            <a:miter lim="800000"/>
            <a:headEnd/>
            <a:tailEnd/>
          </a:ln>
        </p:spPr>
        <p:txBody>
          <a:bodyPr/>
          <a:lstStyle/>
          <a:p>
            <a:pPr marL="342900" indent="-342900">
              <a:buFontTx/>
              <a:buAutoNum type="arabicParenR"/>
            </a:pPr>
            <a:r>
              <a:rPr lang="en-US" sz="1800">
                <a:solidFill>
                  <a:srgbClr val="000000"/>
                </a:solidFill>
                <a:latin typeface="Tahoma" pitchFamily="34" charset="0"/>
              </a:rPr>
              <a:t>There are different E&amp;M codes for preventive medicine visits (well woman, well child).</a:t>
            </a:r>
          </a:p>
          <a:p>
            <a:pPr marL="342900" indent="-342900">
              <a:buFontTx/>
              <a:buAutoNum type="arabicParenR"/>
            </a:pPr>
            <a:r>
              <a:rPr lang="en-US" sz="1800">
                <a:solidFill>
                  <a:srgbClr val="000000"/>
                </a:solidFill>
                <a:latin typeface="Tahoma" pitchFamily="34" charset="0"/>
              </a:rPr>
              <a:t>These visits usually result in more RVU’s and assume a comprehensive history and physical.  These are age based which CHCS II </a:t>
            </a:r>
            <a:r>
              <a:rPr lang="en-US" sz="1800" u="sng">
                <a:solidFill>
                  <a:srgbClr val="000000"/>
                </a:solidFill>
                <a:latin typeface="Tahoma" pitchFamily="34" charset="0"/>
              </a:rPr>
              <a:t>does</a:t>
            </a:r>
            <a:r>
              <a:rPr lang="en-US" sz="1800">
                <a:solidFill>
                  <a:srgbClr val="000000"/>
                </a:solidFill>
                <a:latin typeface="Tahoma" pitchFamily="34" charset="0"/>
              </a:rPr>
              <a:t> automatically calculate</a:t>
            </a:r>
          </a:p>
          <a:p>
            <a:pPr marL="342900" indent="-342900">
              <a:buFontTx/>
              <a:buAutoNum type="arabicParenR"/>
            </a:pPr>
            <a:r>
              <a:rPr lang="en-US" sz="1800">
                <a:solidFill>
                  <a:srgbClr val="000000"/>
                </a:solidFill>
                <a:latin typeface="Tahoma" pitchFamily="34" charset="0"/>
              </a:rPr>
              <a:t>Again, you have to </a:t>
            </a:r>
            <a:r>
              <a:rPr lang="en-US" sz="1800" b="1" u="sng">
                <a:solidFill>
                  <a:srgbClr val="000000"/>
                </a:solidFill>
                <a:latin typeface="Tahoma" pitchFamily="34" charset="0"/>
              </a:rPr>
              <a:t>manually</a:t>
            </a:r>
            <a:r>
              <a:rPr lang="en-US" sz="1800">
                <a:solidFill>
                  <a:srgbClr val="000000"/>
                </a:solidFill>
                <a:latin typeface="Tahoma" pitchFamily="34" charset="0"/>
              </a:rPr>
              <a:t> select this, by selecting PREV MED EVAL/MGT from drop down menu.</a:t>
            </a:r>
          </a:p>
        </p:txBody>
      </p:sp>
      <p:sp>
        <p:nvSpPr>
          <p:cNvPr id="154628" name="AutoShape 4"/>
          <p:cNvSpPr>
            <a:spLocks noChangeArrowheads="1"/>
          </p:cNvSpPr>
          <p:nvPr/>
        </p:nvSpPr>
        <p:spPr bwMode="auto">
          <a:xfrm>
            <a:off x="5562600" y="5181600"/>
            <a:ext cx="3276600" cy="1676400"/>
          </a:xfrm>
          <a:prstGeom prst="wedgeRectCallout">
            <a:avLst>
              <a:gd name="adj1" fmla="val -40699"/>
              <a:gd name="adj2" fmla="val 42139"/>
            </a:avLst>
          </a:prstGeom>
          <a:solidFill>
            <a:srgbClr val="FFFF99"/>
          </a:solidFill>
          <a:ln w="9525">
            <a:solidFill>
              <a:srgbClr val="FF0000"/>
            </a:solidFill>
            <a:miter lim="800000"/>
            <a:headEnd/>
            <a:tailEnd/>
          </a:ln>
        </p:spPr>
        <p:txBody>
          <a:bodyPr/>
          <a:lstStyle/>
          <a:p>
            <a:r>
              <a:rPr lang="en-US" sz="1800">
                <a:solidFill>
                  <a:srgbClr val="000000"/>
                </a:solidFill>
                <a:latin typeface="Tahoma" pitchFamily="34" charset="0"/>
              </a:rPr>
              <a:t>A 99214 (Outpt visit, existing patient) = 1.1 RVU</a:t>
            </a:r>
          </a:p>
          <a:p>
            <a:r>
              <a:rPr lang="en-US" sz="1800">
                <a:solidFill>
                  <a:srgbClr val="000000"/>
                </a:solidFill>
                <a:latin typeface="Tahoma" pitchFamily="34" charset="0"/>
              </a:rPr>
              <a:t>A 99395 (Prev Med visit, existing patient) = 1.36 RVU</a:t>
            </a:r>
          </a:p>
          <a:p>
            <a:r>
              <a:rPr lang="en-US" sz="1800">
                <a:solidFill>
                  <a:srgbClr val="000000"/>
                </a:solidFill>
                <a:latin typeface="Tahoma" pitchFamily="34" charset="0"/>
              </a:rPr>
              <a:t>A 26% RVU increase!!!</a:t>
            </a:r>
          </a:p>
        </p:txBody>
      </p:sp>
      <p:sp>
        <p:nvSpPr>
          <p:cNvPr id="154629" name="Rectangle 5"/>
          <p:cNvSpPr>
            <a:spLocks noGrp="1" noChangeArrowheads="1"/>
          </p:cNvSpPr>
          <p:nvPr>
            <p:ph type="title"/>
          </p:nvPr>
        </p:nvSpPr>
        <p:spPr>
          <a:noFill/>
        </p:spPr>
        <p:txBody>
          <a:bodyPr/>
          <a:lstStyle/>
          <a:p>
            <a:pPr eaLnBrk="1" hangingPunct="1"/>
            <a:r>
              <a:rPr lang="en-US" smtClean="0"/>
              <a:t>Preventive Medicine Visits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inic Management">
  <a:themeElements>
    <a:clrScheme name="Clinic Manag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inic Manag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9" charset="-128"/>
          </a:defRPr>
        </a:defPPr>
      </a:lstStyle>
    </a:spDef>
    <a:lnDef>
      <a:spPr bwMode="auto">
        <a:xfrm>
          <a:off x="0" y="0"/>
          <a:ext cx="1" cy="1"/>
        </a:xfrm>
        <a:custGeom>
          <a:avLst/>
          <a:gdLst/>
          <a:ahLst/>
          <a:cxnLst/>
          <a:rect l="0" t="0" r="0" b="0"/>
          <a:pathLst/>
        </a:cu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9" charset="-128"/>
          </a:defRPr>
        </a:defPPr>
      </a:lstStyle>
    </a:lnDef>
  </a:objectDefaults>
  <a:extraClrSchemeLst>
    <a:extraClrScheme>
      <a:clrScheme name="Clinic Manag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nic Manage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nic Manage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inic Manage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inic Manage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inic Manage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inic Manage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inic Manage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inic Manage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inic Manage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inic Manage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inic Manage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MC POD MPT&amp;E Logo">
  <a:themeElements>
    <a:clrScheme name="CMC POD MPT&amp;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MC POD MPT&amp;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9" charset="-128"/>
          </a:defRPr>
        </a:defPPr>
      </a:lstStyle>
    </a:spDef>
    <a:lnDef>
      <a:spPr bwMode="auto">
        <a:xfrm>
          <a:off x="0" y="0"/>
          <a:ext cx="1" cy="1"/>
        </a:xfrm>
        <a:custGeom>
          <a:avLst/>
          <a:gdLst/>
          <a:ahLst/>
          <a:cxnLst/>
          <a:rect l="0" t="0" r="0" b="0"/>
          <a:pathLst/>
        </a:cu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9" charset="-128"/>
          </a:defRPr>
        </a:defPPr>
      </a:lstStyle>
    </a:lnDef>
  </a:objectDefaults>
  <a:extraClrSchemeLst>
    <a:extraClrScheme>
      <a:clrScheme name="CMC POD MPT&amp;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MC POD MPT&amp;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MC POD MPT&amp;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MC POD MPT&amp;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MC POD MPT&amp;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MC POD MPT&amp;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MC POD MPT&amp;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MC POD MPT&amp;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MC POD MPT&amp;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MC POD MPT&amp;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MC POD MPT&amp;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MC POD MPT&amp;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Clinic Management Course</Template>
  <TotalTime>4896</TotalTime>
  <Words>2658</Words>
  <Application>Microsoft Office PowerPoint</Application>
  <PresentationFormat>On-screen Show (4:3)</PresentationFormat>
  <Paragraphs>383</Paragraphs>
  <Slides>99</Slides>
  <Notes>83</Notes>
  <HiddenSlides>5</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99</vt:i4>
      </vt:variant>
    </vt:vector>
  </HeadingPairs>
  <TitlesOfParts>
    <vt:vector size="110" baseType="lpstr">
      <vt:lpstr>Arial</vt:lpstr>
      <vt:lpstr>ＭＳ Ｐゴシック</vt:lpstr>
      <vt:lpstr>Calibri</vt:lpstr>
      <vt:lpstr>Tahoma</vt:lpstr>
      <vt:lpstr>Verdana</vt:lpstr>
      <vt:lpstr>Clinic Management</vt:lpstr>
      <vt:lpstr>CMC POD MPT&amp;E Logo</vt:lpstr>
      <vt:lpstr>Office Theme</vt:lpstr>
      <vt:lpstr>1_Office Theme</vt:lpstr>
      <vt:lpstr>2_Office Theme</vt:lpstr>
      <vt:lpstr>3_Office Theme</vt:lpstr>
      <vt:lpstr> Efficient use of Information Systems in Your Clinic</vt:lpstr>
      <vt:lpstr>Objectives:</vt:lpstr>
      <vt:lpstr>Objectives (cont)</vt:lpstr>
      <vt:lpstr>Using IM/IT to Improve Efficiency</vt:lpstr>
      <vt:lpstr>Common Problems</vt:lpstr>
      <vt:lpstr>PowerPoint Presentation</vt:lpstr>
      <vt:lpstr>AHLTA Centric Workflow</vt:lpstr>
      <vt:lpstr>PowerPoint Presentation</vt:lpstr>
      <vt:lpstr>PowerPoint Presentation</vt:lpstr>
      <vt:lpstr>PowerPoint Presentation</vt:lpstr>
      <vt:lpstr>PowerPoint Presentation</vt:lpstr>
      <vt:lpstr>PowerPoint Presentation</vt:lpstr>
      <vt:lpstr>PowerPoint Presentation</vt:lpstr>
      <vt:lpstr>Communications (Tasking cont)</vt:lpstr>
      <vt:lpstr>PowerPoint Presentation</vt:lpstr>
      <vt:lpstr>PowerPoint Presentation</vt:lpstr>
      <vt:lpstr>Gathering Data</vt:lpstr>
      <vt:lpstr>PowerPoint Presentation</vt:lpstr>
      <vt:lpstr>PowerPoint Presentation</vt:lpstr>
      <vt:lpstr>PowerPoint Presentation</vt:lpstr>
      <vt:lpstr>PowerPoint Presentation</vt:lpstr>
      <vt:lpstr>Clinic Teamwork</vt:lpstr>
      <vt:lpstr>Team Documentation</vt:lpstr>
      <vt:lpstr>Building Teamwork</vt:lpstr>
      <vt:lpstr>Team Documentation: Clinic Procedures</vt:lpstr>
      <vt:lpstr>Clinic &amp; Personal Favorites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Documentation Efficiency</vt:lpstr>
      <vt:lpstr>PowerPoint Presentation</vt:lpstr>
      <vt:lpstr>Health History Module</vt:lpstr>
      <vt:lpstr>PowerPoint Presentation</vt:lpstr>
      <vt:lpstr>Template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Dragon Use with AHLTA</vt:lpstr>
      <vt:lpstr>Use of AsUType</vt:lpstr>
      <vt:lpstr>PowerPoint Presentation</vt:lpstr>
      <vt:lpstr>PowerPoint Presentation</vt:lpstr>
      <vt:lpstr>Usability AIM Form</vt:lpstr>
      <vt:lpstr>Finding Usability AIM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credit for your work</vt:lpstr>
      <vt:lpstr>PowerPoint Presentation</vt:lpstr>
      <vt:lpstr>PowerPoint Presentation</vt:lpstr>
      <vt:lpstr>PowerPoint Presentation</vt:lpstr>
      <vt:lpstr>PowerPoint Presentation</vt:lpstr>
      <vt:lpstr>PowerPoint Presentation</vt:lpstr>
      <vt:lpstr>PowerPoint Presentation</vt:lpstr>
      <vt:lpstr>Coding Procedures</vt:lpstr>
      <vt:lpstr>Tips and Tricks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Backup Slides</vt:lpstr>
      <vt:lpstr>PowerPoint Presentation</vt:lpstr>
      <vt:lpstr>PowerPoint Presentation</vt:lpstr>
      <vt:lpstr>PowerPoint Presentation</vt:lpstr>
      <vt:lpstr>How an E&amp;M Code Is Determined Basics of an Outpatient Visit</vt:lpstr>
      <vt:lpstr>How RVU’s are Determined</vt:lpstr>
      <vt:lpstr>PowerPoint Presentation</vt:lpstr>
      <vt:lpstr>Sample E&amp;M RVU Numbers</vt:lpstr>
      <vt:lpstr>Sample E&amp;M RVU Numbers</vt:lpstr>
      <vt:lpstr>What About Procedures?</vt:lpstr>
      <vt:lpstr>What About Procedures?</vt:lpstr>
      <vt:lpstr>Sample Procedure RVUs</vt:lpstr>
      <vt:lpstr>Preventive Medicine Visits</vt:lpstr>
    </vt:vector>
  </TitlesOfParts>
  <Company>BUMED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Team Approach to using AHLTA for Outpatient Encounter Documentation</dc:title>
  <dc:creator>WPMccullough</dc:creator>
  <cp:lastModifiedBy>BobM</cp:lastModifiedBy>
  <cp:revision>229</cp:revision>
  <dcterms:created xsi:type="dcterms:W3CDTF">2006-01-24T13:28:27Z</dcterms:created>
  <dcterms:modified xsi:type="dcterms:W3CDTF">2010-10-22T04:03:30Z</dcterms:modified>
</cp:coreProperties>
</file>