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8"/>
  </p:notesMasterIdLst>
  <p:sldIdLst>
    <p:sldId id="256" r:id="rId3"/>
    <p:sldId id="287" r:id="rId4"/>
    <p:sldId id="272" r:id="rId5"/>
    <p:sldId id="273" r:id="rId6"/>
    <p:sldId id="274" r:id="rId7"/>
    <p:sldId id="275" r:id="rId8"/>
    <p:sldId id="276" r:id="rId9"/>
    <p:sldId id="285" r:id="rId10"/>
    <p:sldId id="286" r:id="rId11"/>
    <p:sldId id="277" r:id="rId12"/>
    <p:sldId id="278" r:id="rId13"/>
    <p:sldId id="283" r:id="rId14"/>
    <p:sldId id="279" r:id="rId15"/>
    <p:sldId id="284"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0" autoAdjust="0"/>
    <p:restoredTop sz="94660"/>
  </p:normalViewPr>
  <p:slideViewPr>
    <p:cSldViewPr>
      <p:cViewPr>
        <p:scale>
          <a:sx n="100" d="100"/>
          <a:sy n="100" d="100"/>
        </p:scale>
        <p:origin x="-1932"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744973-C40A-44FE-93FF-3643EAF82843}" type="datetimeFigureOut">
              <a:rPr lang="en-US" smtClean="0"/>
              <a:pPr/>
              <a:t>3/9/2011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6A4DD-75FF-40FD-9196-E080A511D938}" type="slidenum">
              <a:rPr lang="en-US" smtClean="0"/>
              <a:pPr/>
              <a:t>‹#›</a:t>
            </a:fld>
            <a:endParaRPr lang="en-US"/>
          </a:p>
        </p:txBody>
      </p:sp>
    </p:spTree>
    <p:extLst>
      <p:ext uri="{BB962C8B-B14F-4D97-AF65-F5344CB8AC3E}">
        <p14:creationId xmlns:p14="http://schemas.microsoft.com/office/powerpoint/2010/main" val="221079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4"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b="1" i="1">
                <a:latin typeface="Century Schoolbook"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6" name="Text Box 14"/>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600" b="1" i="1">
                <a:latin typeface="+mn-lt"/>
              </a:rPr>
              <a:t>Headquarters U.S. Air Force</a:t>
            </a:r>
          </a:p>
        </p:txBody>
      </p:sp>
      <p:pic>
        <p:nvPicPr>
          <p:cNvPr id="7" name="Picture 1037" descr="afsymbol"/>
          <p:cNvPicPr>
            <a:picLocks noChangeAspect="1" noChangeArrowheads="1"/>
          </p:cNvPicPr>
          <p:nvPr userDrawn="1"/>
        </p:nvPicPr>
        <p:blipFill>
          <a:blip r:embed="rId2" cstate="print"/>
          <a:srcRect/>
          <a:stretch>
            <a:fillRect/>
          </a:stretch>
        </p:blipFill>
        <p:spPr bwMode="auto">
          <a:xfrm>
            <a:off x="265113" y="3775075"/>
            <a:ext cx="2997200" cy="2363788"/>
          </a:xfrm>
          <a:prstGeom prst="rect">
            <a:avLst/>
          </a:prstGeom>
          <a:noFill/>
          <a:ln w="9525">
            <a:noFill/>
            <a:miter lim="800000"/>
            <a:headEnd/>
            <a:tailEnd/>
          </a:ln>
        </p:spPr>
      </p:pic>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fld id="{406DBC6D-C454-43AE-8302-333E05E59486}" type="datetime1">
              <a:rPr lang="en-US"/>
              <a:pPr>
                <a:defRPr/>
              </a:pPr>
              <a:t>3/9/2011</a:t>
            </a:fld>
            <a:endParaRPr lang="en-US"/>
          </a:p>
        </p:txBody>
      </p:sp>
      <p:sp>
        <p:nvSpPr>
          <p:cNvPr id="9" name="Rectangle 7"/>
          <p:cNvSpPr>
            <a:spLocks noGrp="1" noChangeArrowheads="1"/>
          </p:cNvSpPr>
          <p:nvPr>
            <p:ph type="sldNum" sz="quarter" idx="11"/>
          </p:nvPr>
        </p:nvSpPr>
        <p:spPr/>
        <p:txBody>
          <a:bodyPr/>
          <a:lstStyle>
            <a:lvl1pPr>
              <a:defRPr/>
            </a:lvl1pPr>
          </a:lstStyle>
          <a:p>
            <a:pPr>
              <a:defRPr/>
            </a:pPr>
            <a:fld id="{D7710555-03AC-4805-A52F-663EE1A555E2}" type="slidenum">
              <a:rPr lang="en-US"/>
              <a:pPr>
                <a:defRPr/>
              </a:pPr>
              <a:t>‹#›</a:t>
            </a:fld>
            <a:endParaRPr lang="en-US">
              <a:solidFill>
                <a:schemeClr val="bg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fld id="{48BE1230-AC89-46E7-AFA9-DBB388682735}" type="datetime1">
              <a:rPr lang="en-US"/>
              <a:pPr>
                <a:defRPr/>
              </a:pPr>
              <a:t>3/9/2011</a:t>
            </a:fld>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5C79F38B-6819-4887-B84B-8AFAB4F515A3}" type="slidenum">
              <a:rPr lang="en-US"/>
              <a:pPr>
                <a:defRPr/>
              </a:pPr>
              <a:t>‹#›</a:t>
            </a:fld>
            <a:endParaRPr lang="en-US">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fld id="{2DBD89DC-C047-4928-8B9D-1CF41F763745}" type="datetime1">
              <a:rPr lang="en-US"/>
              <a:pPr>
                <a:defRPr/>
              </a:pPr>
              <a:t>3/9/2011</a:t>
            </a:fld>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9851E021-27E1-47EC-A464-C1678F149ECF}" type="slidenum">
              <a:rPr lang="en-US"/>
              <a:pPr>
                <a:defRPr/>
              </a:pPr>
              <a:t>‹#›</a:t>
            </a:fld>
            <a:endParaRPr lang="en-US">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35C25-9B32-4890-8254-1BFA2DB98A2A}" type="datetime1">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1">
                <a:solidFill>
                  <a:srgbClr val="FF0000"/>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7895F-57F3-48D8-94A5-02CEEE4DDB3A}" type="datetime1">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C8FDE9-3319-4BF0-8D08-8B14687F8420}" type="datetime1">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F6A2B-A703-4937-BF70-61090A6370D5}" type="datetime1">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561CB6-9A2D-4814-A800-088D5622E67B}" type="datetime1">
              <a:rPr lang="en-US" smtClean="0"/>
              <a:pPr/>
              <a:t>3/9/2011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725B1E-2ACC-4D35-9A77-73198E71AE8D}" type="datetime1">
              <a:rPr lang="en-US" smtClean="0"/>
              <a:pPr/>
              <a:t>3/9/2011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04C0D-9CEB-48CA-94B7-8BCE6C94BFE2}" type="datetime1">
              <a:rPr lang="en-US" smtClean="0"/>
              <a:pPr/>
              <a:t>3/9/2011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2EBE4-D1E5-442C-9AA1-1582D3991E0E}" type="datetime1">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fld id="{8D5B7401-F4C8-4736-94E9-D2265C8A3B1E}" type="datetime1">
              <a:rPr lang="en-US"/>
              <a:pPr>
                <a:defRPr/>
              </a:pPr>
              <a:t>3/9/2011</a:t>
            </a:fld>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A41610F1-46FF-4F1C-9B04-C0A7CBC64284}" type="slidenum">
              <a:rPr lang="en-US"/>
              <a:pPr>
                <a:defRPr/>
              </a:pPr>
              <a:t>‹#›</a:t>
            </a:fld>
            <a:endParaRPr lang="en-US">
              <a:solidFill>
                <a:schemeClr val="bg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F51D4-3413-4EAC-B4F3-E2A450A1DD0D}" type="datetime1">
              <a:rPr lang="en-US" smtClean="0"/>
              <a:pPr/>
              <a:t>3/9/2011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28210-6DDF-41CC-B2BF-8DE435112A9D}" type="datetime1">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A20F6-3332-4BB2-83E6-7BCB56D817B1}" type="datetime1">
              <a:rPr lang="en-US" smtClean="0"/>
              <a:pPr/>
              <a:t>3/9/2011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fld id="{F9E31462-1A1F-4046-AB9B-D143AC58E6EA}" type="datetime1">
              <a:rPr lang="en-US"/>
              <a:pPr>
                <a:defRPr/>
              </a:pPr>
              <a:t>3/9/2011</a:t>
            </a:fld>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A696A2EE-C9F1-4B98-82AD-69E792A9F6EE}" type="slidenum">
              <a:rPr lang="en-US"/>
              <a:pPr>
                <a:defRPr/>
              </a:pPr>
              <a:t>‹#›</a:t>
            </a:fld>
            <a:endParaRPr lang="en-US">
              <a:solidFill>
                <a:schemeClr val="bg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pPr>
              <a:defRPr/>
            </a:pPr>
            <a:fld id="{3840198F-BF9F-4D55-88D6-4D1B79DDDA36}" type="datetime1">
              <a:rPr lang="en-US"/>
              <a:pPr>
                <a:defRPr/>
              </a:pPr>
              <a:t>3/9/2011</a:t>
            </a:fld>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86B8631E-BAAE-4AE6-9358-7531BF5D1592}" type="slidenum">
              <a:rPr lang="en-US"/>
              <a:pPr>
                <a:defRPr/>
              </a:pPr>
              <a:t>‹#›</a:t>
            </a:fld>
            <a:endParaRPr lang="en-US">
              <a:solidFill>
                <a:schemeClr val="bg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a:ln/>
        </p:spPr>
        <p:txBody>
          <a:bodyPr/>
          <a:lstStyle>
            <a:lvl1pPr>
              <a:defRPr/>
            </a:lvl1pPr>
          </a:lstStyle>
          <a:p>
            <a:pPr>
              <a:defRPr/>
            </a:pPr>
            <a:fld id="{9E70FAC6-7A8A-4BC2-9B4E-29BE1B222FC7}" type="datetime1">
              <a:rPr lang="en-US"/>
              <a:pPr>
                <a:defRPr/>
              </a:pPr>
              <a:t>3/9/2011</a:t>
            </a:fld>
            <a:endParaRPr lang="en-US"/>
          </a:p>
        </p:txBody>
      </p:sp>
      <p:sp>
        <p:nvSpPr>
          <p:cNvPr id="8" name="Rectangle 1028"/>
          <p:cNvSpPr>
            <a:spLocks noGrp="1" noChangeArrowheads="1"/>
          </p:cNvSpPr>
          <p:nvPr>
            <p:ph type="sldNum" sz="quarter" idx="11"/>
          </p:nvPr>
        </p:nvSpPr>
        <p:spPr>
          <a:ln/>
        </p:spPr>
        <p:txBody>
          <a:bodyPr/>
          <a:lstStyle>
            <a:lvl1pPr>
              <a:defRPr/>
            </a:lvl1pPr>
          </a:lstStyle>
          <a:p>
            <a:pPr>
              <a:defRPr/>
            </a:pPr>
            <a:fld id="{C4220AA2-F1C7-4233-920A-98E93F21786B}" type="slidenum">
              <a:rPr lang="en-US"/>
              <a:pPr>
                <a:defRPr/>
              </a:pPr>
              <a:t>‹#›</a:t>
            </a:fld>
            <a:endParaRPr lang="en-US">
              <a:solidFill>
                <a:schemeClr val="bg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ln/>
        </p:spPr>
        <p:txBody>
          <a:bodyPr/>
          <a:lstStyle>
            <a:lvl1pPr>
              <a:defRPr/>
            </a:lvl1pPr>
          </a:lstStyle>
          <a:p>
            <a:pPr>
              <a:defRPr/>
            </a:pPr>
            <a:fld id="{C38AD5AB-3CD9-4D0A-8046-EE252BC9E12D}" type="datetime1">
              <a:rPr lang="en-US"/>
              <a:pPr>
                <a:defRPr/>
              </a:pPr>
              <a:t>3/9/2011</a:t>
            </a:fld>
            <a:endParaRPr lang="en-US"/>
          </a:p>
        </p:txBody>
      </p:sp>
      <p:sp>
        <p:nvSpPr>
          <p:cNvPr id="4" name="Rectangle 1028"/>
          <p:cNvSpPr>
            <a:spLocks noGrp="1" noChangeArrowheads="1"/>
          </p:cNvSpPr>
          <p:nvPr>
            <p:ph type="sldNum" sz="quarter" idx="11"/>
          </p:nvPr>
        </p:nvSpPr>
        <p:spPr>
          <a:ln/>
        </p:spPr>
        <p:txBody>
          <a:bodyPr/>
          <a:lstStyle>
            <a:lvl1pPr>
              <a:defRPr/>
            </a:lvl1pPr>
          </a:lstStyle>
          <a:p>
            <a:pPr>
              <a:defRPr/>
            </a:pPr>
            <a:fld id="{57977EC1-B10D-415F-AE5E-228FDDC92E3A}" type="slidenum">
              <a:rPr lang="en-US"/>
              <a:pPr>
                <a:defRPr/>
              </a:pPr>
              <a:t>‹#›</a:t>
            </a:fld>
            <a:endParaRPr lang="en-US">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fld id="{45C5D753-092D-42D5-B0D9-F01446B6AF38}" type="datetime1">
              <a:rPr lang="en-US"/>
              <a:pPr>
                <a:defRPr/>
              </a:pPr>
              <a:t>3/9/2011</a:t>
            </a:fld>
            <a:endParaRPr lang="en-US"/>
          </a:p>
        </p:txBody>
      </p:sp>
      <p:sp>
        <p:nvSpPr>
          <p:cNvPr id="3" name="Rectangle 1028"/>
          <p:cNvSpPr>
            <a:spLocks noGrp="1" noChangeArrowheads="1"/>
          </p:cNvSpPr>
          <p:nvPr>
            <p:ph type="sldNum" sz="quarter" idx="11"/>
          </p:nvPr>
        </p:nvSpPr>
        <p:spPr>
          <a:ln/>
        </p:spPr>
        <p:txBody>
          <a:bodyPr/>
          <a:lstStyle>
            <a:lvl1pPr>
              <a:defRPr/>
            </a:lvl1pPr>
          </a:lstStyle>
          <a:p>
            <a:pPr>
              <a:defRPr/>
            </a:pPr>
            <a:fld id="{1EAA8729-D0C1-44F2-93A8-05B57DC74D64}" type="slidenum">
              <a:rPr lang="en-US"/>
              <a:pPr>
                <a:defRPr/>
              </a:pPr>
              <a:t>‹#›</a:t>
            </a:fld>
            <a:endParaRPr lang="en-US">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fld id="{4E503287-656F-421C-99C0-E73D7ECB2F4C}" type="datetime1">
              <a:rPr lang="en-US"/>
              <a:pPr>
                <a:defRPr/>
              </a:pPr>
              <a:t>3/9/2011</a:t>
            </a:fld>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7491E76A-5181-4ECE-82FE-F86EBDF480B8}" type="slidenum">
              <a:rPr lang="en-US"/>
              <a:pPr>
                <a:defRPr/>
              </a:pPr>
              <a:t>‹#›</a:t>
            </a:fld>
            <a:endParaRPr lang="en-US">
              <a:solidFill>
                <a:schemeClr val="bg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fld id="{D5F16A52-1DE1-4F1F-BF2E-6AA452C6A78F}" type="datetime1">
              <a:rPr lang="en-US"/>
              <a:pPr>
                <a:defRPr/>
              </a:pPr>
              <a:t>3/9/2011</a:t>
            </a:fld>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19C86037-35A8-4180-BD01-F5B5B0CA96AA}" type="slidenum">
              <a:rPr lang="en-US"/>
              <a:pPr>
                <a:defRPr/>
              </a:pPr>
              <a:t>‹#›</a:t>
            </a:fld>
            <a:endParaRPr lang="en-US">
              <a:solidFill>
                <a:schemeClr val="bg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000">
                <a:solidFill>
                  <a:srgbClr val="969696"/>
                </a:solidFill>
                <a:latin typeface="+mn-lt"/>
              </a:defRPr>
            </a:lvl1pPr>
          </a:lstStyle>
          <a:p>
            <a:pPr>
              <a:defRPr/>
            </a:pPr>
            <a:fld id="{888A5EC2-8E06-4AFA-B812-083618090F7D}" type="datetime1">
              <a:rPr lang="en-US"/>
              <a:pPr>
                <a:defRPr/>
              </a:pPr>
              <a:t>3/9/2011</a:t>
            </a:fld>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solidFill>
                  <a:srgbClr val="969696"/>
                </a:solidFill>
                <a:latin typeface="+mn-lt"/>
              </a:defRPr>
            </a:lvl1pPr>
          </a:lstStyle>
          <a:p>
            <a:pPr>
              <a:defRPr/>
            </a:pPr>
            <a:fld id="{4698B59F-D318-43CE-84A3-1498676943A2}" type="slidenum">
              <a:rPr lang="en-US"/>
              <a:pPr>
                <a:defRPr/>
              </a:pPr>
              <a:t>‹#›</a:t>
            </a:fld>
            <a:endParaRPr lang="en-US">
              <a:solidFill>
                <a:schemeClr val="bg2"/>
              </a:solidFill>
            </a:endParaRPr>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600" b="1" i="1" dirty="0">
                <a:latin typeface="Century Schoolbook" pitchFamily="18" charset="0"/>
              </a:rPr>
              <a:t>I n t e g r </a:t>
            </a:r>
            <a:r>
              <a:rPr lang="en-US" sz="1600" b="1" i="1" dirty="0" err="1">
                <a:latin typeface="Century Schoolbook" pitchFamily="18" charset="0"/>
              </a:rPr>
              <a:t>i</a:t>
            </a:r>
            <a:r>
              <a:rPr lang="en-US" sz="1600" b="1" i="1" dirty="0">
                <a:latin typeface="Century Schoolbook" pitchFamily="18" charset="0"/>
              </a:rPr>
              <a:t> t y  -  S e r v </a:t>
            </a:r>
            <a:r>
              <a:rPr lang="en-US" sz="1600" b="1" i="1" dirty="0" err="1">
                <a:latin typeface="Century Schoolbook" pitchFamily="18" charset="0"/>
              </a:rPr>
              <a:t>i</a:t>
            </a:r>
            <a:r>
              <a:rPr lang="en-US" sz="1600" b="1" i="1" dirty="0">
                <a:latin typeface="Century Schoolbook" pitchFamily="18" charset="0"/>
              </a:rPr>
              <a:t> c e  -  E x c e l </a:t>
            </a:r>
            <a:r>
              <a:rPr lang="en-US" sz="1600" b="1" i="1" dirty="0" err="1">
                <a:latin typeface="Century Schoolbook" pitchFamily="18" charset="0"/>
              </a:rPr>
              <a:t>l</a:t>
            </a:r>
            <a:r>
              <a:rPr lang="en-US" sz="1600" b="1" i="1" dirty="0">
                <a:latin typeface="Century Schoolbook" pitchFamily="18" charset="0"/>
              </a:rPr>
              <a:t> e n c e</a:t>
            </a:r>
          </a:p>
        </p:txBody>
      </p:sp>
      <p:sp>
        <p:nvSpPr>
          <p:cNvPr id="1029"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032"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pic>
        <p:nvPicPr>
          <p:cNvPr id="1033" name="Picture 1037" descr="afsymbol"/>
          <p:cNvPicPr>
            <a:picLocks noChangeAspect="1" noChangeArrowheads="1"/>
          </p:cNvPicPr>
          <p:nvPr userDrawn="1"/>
        </p:nvPicPr>
        <p:blipFill>
          <a:blip r:embed="rId13" cstate="print"/>
          <a:srcRect/>
          <a:stretch>
            <a:fillRect/>
          </a:stretch>
        </p:blipFill>
        <p:spPr bwMode="auto">
          <a:xfrm>
            <a:off x="392113" y="90488"/>
            <a:ext cx="1346200" cy="1062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898D4-B6A9-4E92-B069-A3B75A662349}" type="datetime1">
              <a:rPr lang="en-US" smtClean="0"/>
              <a:pPr/>
              <a:t>3/9/2011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rgbClr val="FF0000"/>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90600" y="1676400"/>
            <a:ext cx="7848600" cy="2057400"/>
          </a:xfrm>
        </p:spPr>
        <p:txBody>
          <a:bodyPr/>
          <a:lstStyle/>
          <a:p>
            <a:r>
              <a:rPr lang="en-US" dirty="0" smtClean="0"/>
              <a:t/>
            </a:r>
            <a:br>
              <a:rPr lang="en-US" dirty="0" smtClean="0"/>
            </a:br>
            <a:r>
              <a:rPr lang="en-US" sz="2800" dirty="0" smtClean="0"/>
              <a:t>Use of Copy Forward</a:t>
            </a:r>
            <a:br>
              <a:rPr lang="en-US" sz="2800" dirty="0" smtClean="0"/>
            </a:br>
            <a:r>
              <a:rPr lang="en-US" sz="2800" dirty="0" smtClean="0"/>
              <a:t>For Past Medical History in the </a:t>
            </a:r>
            <a:br>
              <a:rPr lang="en-US" sz="2800" dirty="0" smtClean="0"/>
            </a:br>
            <a:r>
              <a:rPr lang="en-US" sz="2800" dirty="0" smtClean="0"/>
              <a:t>Tri-Service (or COMPASS) AIM Form </a:t>
            </a:r>
            <a:r>
              <a:rPr lang="en-US" dirty="0" smtClean="0"/>
              <a:t/>
            </a:r>
            <a:br>
              <a:rPr lang="en-US" dirty="0" smtClean="0"/>
            </a:b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a:t>
            </a:fld>
            <a:endParaRPr lang="en-US"/>
          </a:p>
        </p:txBody>
      </p:sp>
      <p:sp>
        <p:nvSpPr>
          <p:cNvPr id="8" name="TextBox 7"/>
          <p:cNvSpPr txBox="1"/>
          <p:nvPr/>
        </p:nvSpPr>
        <p:spPr>
          <a:xfrm>
            <a:off x="4572000" y="4847272"/>
            <a:ext cx="4419600" cy="1477328"/>
          </a:xfrm>
          <a:prstGeom prst="rect">
            <a:avLst/>
          </a:prstGeom>
          <a:noFill/>
        </p:spPr>
        <p:txBody>
          <a:bodyPr wrap="square" rtlCol="0">
            <a:spAutoFit/>
          </a:bodyPr>
          <a:lstStyle/>
          <a:p>
            <a:pPr algn="r"/>
            <a:r>
              <a:rPr lang="en-US" b="1" dirty="0"/>
              <a:t>Workflow Integration &amp; Business Process Reengineering Division</a:t>
            </a:r>
          </a:p>
          <a:p>
            <a:pPr algn="r"/>
            <a:r>
              <a:rPr lang="en-US" b="1" dirty="0"/>
              <a:t>Office of the Chief Information Officer</a:t>
            </a:r>
          </a:p>
          <a:p>
            <a:pPr algn="r"/>
            <a:r>
              <a:rPr lang="en-US" b="1" dirty="0"/>
              <a:t>AFMSA/SG6</a:t>
            </a:r>
          </a:p>
          <a:p>
            <a:pPr algn="r"/>
            <a:r>
              <a:rPr lang="en-US" b="1" dirty="0" smtClean="0"/>
              <a:t>19 Jan 2011</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grpSp>
        <p:nvGrpSpPr>
          <p:cNvPr id="10" name="Group 9"/>
          <p:cNvGrpSpPr/>
          <p:nvPr/>
        </p:nvGrpSpPr>
        <p:grpSpPr>
          <a:xfrm>
            <a:off x="17060" y="4"/>
            <a:ext cx="9126940" cy="6857996"/>
            <a:chOff x="17060" y="4"/>
            <a:chExt cx="9144000" cy="6857996"/>
          </a:xfrm>
        </p:grpSpPr>
        <p:pic>
          <p:nvPicPr>
            <p:cNvPr id="7170" name="Picture 2"/>
            <p:cNvPicPr>
              <a:picLocks noChangeAspect="1" noChangeArrowheads="1"/>
            </p:cNvPicPr>
            <p:nvPr/>
          </p:nvPicPr>
          <p:blipFill>
            <a:blip r:embed="rId2" cstate="print"/>
            <a:srcRect/>
            <a:stretch>
              <a:fillRect/>
            </a:stretch>
          </p:blipFill>
          <p:spPr bwMode="auto">
            <a:xfrm>
              <a:off x="17060" y="4"/>
              <a:ext cx="9144000" cy="6857996"/>
            </a:xfrm>
            <a:prstGeom prst="rect">
              <a:avLst/>
            </a:prstGeom>
            <a:noFill/>
            <a:ln w="9525">
              <a:noFill/>
              <a:miter lim="800000"/>
              <a:headEnd/>
              <a:tailEnd/>
            </a:ln>
          </p:spPr>
        </p:pic>
        <p:sp>
          <p:nvSpPr>
            <p:cNvPr id="7" name="Rectangle 6"/>
            <p:cNvSpPr/>
            <p:nvPr/>
          </p:nvSpPr>
          <p:spPr>
            <a:xfrm>
              <a:off x="1684834" y="1172358"/>
              <a:ext cx="977660" cy="33656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78354" y="345458"/>
              <a:ext cx="2472906" cy="673126"/>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YOU </a:t>
              </a:r>
              <a:r>
                <a:rPr lang="en-US" b="1" u="sng" dirty="0" smtClean="0">
                  <a:solidFill>
                    <a:srgbClr val="FFFF00"/>
                  </a:solidFill>
                </a:rPr>
                <a:t>CAN</a:t>
              </a:r>
              <a:r>
                <a:rPr lang="en-US" b="1" dirty="0" smtClean="0">
                  <a:solidFill>
                    <a:srgbClr val="FFFF00"/>
                  </a:solidFill>
                </a:rPr>
                <a:t> EDIT IN THIS TEMPLATE</a:t>
              </a:r>
              <a:endParaRPr lang="en-US" b="1" dirty="0">
                <a:solidFill>
                  <a:srgbClr val="FFFF00"/>
                </a:solidFill>
              </a:endParaRPr>
            </a:p>
          </p:txBody>
        </p:sp>
        <p:sp>
          <p:nvSpPr>
            <p:cNvPr id="9" name="Rectangle 8"/>
            <p:cNvSpPr/>
            <p:nvPr/>
          </p:nvSpPr>
          <p:spPr>
            <a:xfrm>
              <a:off x="3239563" y="2760252"/>
              <a:ext cx="1667774" cy="673126"/>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MAKE EDITS IN HERE</a:t>
              </a:r>
              <a:endParaRPr lang="en-US" b="1" dirty="0">
                <a:solidFill>
                  <a:srgbClr val="FFFF00"/>
                </a:solidFill>
              </a:endParaRPr>
            </a:p>
          </p:txBody>
        </p:sp>
        <p:sp>
          <p:nvSpPr>
            <p:cNvPr id="11" name="Rectangle 10"/>
            <p:cNvSpPr/>
            <p:nvPr/>
          </p:nvSpPr>
          <p:spPr>
            <a:xfrm>
              <a:off x="6951260" y="1514534"/>
              <a:ext cx="1348596" cy="4543599"/>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Remember: You </a:t>
              </a:r>
              <a:r>
                <a:rPr lang="en-US" b="1" u="sng" dirty="0" smtClean="0">
                  <a:solidFill>
                    <a:srgbClr val="FFFF00"/>
                  </a:solidFill>
                </a:rPr>
                <a:t>MUST</a:t>
              </a:r>
              <a:r>
                <a:rPr lang="en-US" b="1" dirty="0" smtClean="0">
                  <a:solidFill>
                    <a:srgbClr val="FFFF00"/>
                  </a:solidFill>
                </a:rPr>
                <a:t> review the fields copied forward within the AIM template and update this information for today’s visit</a:t>
              </a:r>
              <a:endParaRPr lang="en-US" b="1" dirty="0">
                <a:solidFill>
                  <a:srgbClr val="FFFF00"/>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2514600"/>
            <a:ext cx="7772400" cy="1362075"/>
          </a:xfrm>
        </p:spPr>
        <p:txBody>
          <a:bodyPr>
            <a:normAutofit/>
          </a:bodyPr>
          <a:lstStyle/>
          <a:p>
            <a:pPr algn="ctr"/>
            <a:r>
              <a:rPr lang="en-US" sz="7200" dirty="0" smtClean="0"/>
              <a:t>Backup slides </a:t>
            </a:r>
            <a:endParaRPr lang="en-US" sz="72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775505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667000"/>
            <a:ext cx="7772400" cy="2209800"/>
          </a:xfrm>
        </p:spPr>
        <p:txBody>
          <a:bodyPr/>
          <a:lstStyle/>
          <a:p>
            <a:pPr algn="ctr"/>
            <a:r>
              <a:rPr lang="en-US" dirty="0" smtClean="0"/>
              <a:t>Tutorial on Copy &amp; paste in AHLTA </a:t>
            </a:r>
            <a:br>
              <a:rPr lang="en-US" dirty="0" smtClean="0"/>
            </a:br>
            <a:r>
              <a:rPr lang="en-US" sz="3200" dirty="0" smtClean="0"/>
              <a:t>(the “hard Way”)</a:t>
            </a:r>
            <a:endParaRPr lang="en-US" sz="3200" dirty="0"/>
          </a:p>
        </p:txBody>
      </p:sp>
      <p:sp>
        <p:nvSpPr>
          <p:cNvPr id="5" name="Slide Number Placeholder 4"/>
          <p:cNvSpPr>
            <a:spLocks noGrp="1"/>
          </p:cNvSpPr>
          <p:nvPr>
            <p:ph type="sldNum" sz="quarter" idx="11"/>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143715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grpSp>
        <p:nvGrpSpPr>
          <p:cNvPr id="8" name="Group 7"/>
          <p:cNvGrpSpPr/>
          <p:nvPr/>
        </p:nvGrpSpPr>
        <p:grpSpPr>
          <a:xfrm>
            <a:off x="2590800" y="1828800"/>
            <a:ext cx="4732817" cy="3460899"/>
            <a:chOff x="1763233" y="501501"/>
            <a:chExt cx="4732817" cy="346089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46672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763233" y="501501"/>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26223" y="2091068"/>
              <a:ext cx="117157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685800" y="381000"/>
            <a:ext cx="6172200" cy="1200329"/>
          </a:xfrm>
          <a:prstGeom prst="rect">
            <a:avLst/>
          </a:prstGeom>
          <a:solidFill>
            <a:srgbClr val="FF0000"/>
          </a:solidFill>
          <a:ln w="19050">
            <a:solidFill>
              <a:schemeClr val="accent1"/>
            </a:solidFill>
          </a:ln>
        </p:spPr>
        <p:txBody>
          <a:bodyPr wrap="square" rtlCol="0">
            <a:spAutoFit/>
          </a:bodyPr>
          <a:lstStyle/>
          <a:p>
            <a:r>
              <a:rPr lang="en-US" dirty="0" smtClean="0">
                <a:solidFill>
                  <a:srgbClr val="FFFF00"/>
                </a:solidFill>
              </a:rPr>
              <a:t>Step 1.  In Windows, go to “Programs”, then “Accessories” then select “Notepad”. Notepad  serves as a parking lot for multiple pastes from AHLTA so it will not be necessary to go back and forth from Previous Encounters to AHLTA</a:t>
            </a:r>
          </a:p>
        </p:txBody>
      </p:sp>
    </p:spTree>
    <p:extLst>
      <p:ext uri="{BB962C8B-B14F-4D97-AF65-F5344CB8AC3E}">
        <p14:creationId xmlns:p14="http://schemas.microsoft.com/office/powerpoint/2010/main" val="3471639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79497"/>
            <a:ext cx="23050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381000"/>
            <a:ext cx="8077200" cy="923330"/>
          </a:xfrm>
          <a:prstGeom prst="rect">
            <a:avLst/>
          </a:prstGeom>
          <a:solidFill>
            <a:srgbClr val="FF0000"/>
          </a:solidFill>
          <a:ln w="19050">
            <a:solidFill>
              <a:schemeClr val="accent1"/>
            </a:solidFill>
          </a:ln>
        </p:spPr>
        <p:txBody>
          <a:bodyPr wrap="square" rtlCol="0">
            <a:spAutoFit/>
          </a:bodyPr>
          <a:lstStyle/>
          <a:p>
            <a:r>
              <a:rPr lang="en-US" dirty="0" smtClean="0">
                <a:solidFill>
                  <a:srgbClr val="FFFF00"/>
                </a:solidFill>
              </a:rPr>
              <a:t>Step 2. Bring up the “Current Encounter” view for the patient needing the previous encounter information copied  and then Go to “Previous Encounters” folder and select the note that you want to copy from</a:t>
            </a:r>
          </a:p>
        </p:txBody>
      </p:sp>
      <p:sp>
        <p:nvSpPr>
          <p:cNvPr id="8" name="TextBox 7"/>
          <p:cNvSpPr txBox="1"/>
          <p:nvPr/>
        </p:nvSpPr>
        <p:spPr>
          <a:xfrm>
            <a:off x="609600" y="1600200"/>
            <a:ext cx="8077200" cy="2308324"/>
          </a:xfrm>
          <a:prstGeom prst="rect">
            <a:avLst/>
          </a:prstGeom>
          <a:solidFill>
            <a:srgbClr val="FF0000"/>
          </a:solidFill>
          <a:ln w="19050">
            <a:solidFill>
              <a:schemeClr val="accent1"/>
            </a:solidFill>
          </a:ln>
        </p:spPr>
        <p:txBody>
          <a:bodyPr wrap="square" rtlCol="0">
            <a:spAutoFit/>
          </a:bodyPr>
          <a:lstStyle/>
          <a:p>
            <a:r>
              <a:rPr lang="en-US" dirty="0" smtClean="0">
                <a:solidFill>
                  <a:srgbClr val="FFFF00"/>
                </a:solidFill>
              </a:rPr>
              <a:t>Step 3. Use your mouse and position the pointer at the bottom and to the right of where you want to begin copying (yes, this is opposite from the usual way to copy with a mouse- remember, it’s AHLTA!) and then drag to the left and up. Hit “Ctrl C” on your keyboard- this copies the selection. Now, select Notepad and put cursor in it and then hit “Ctrl V” on keyboard and this pastes into Notepad. Go back to the Previous Encounter and copy whatever else needing transfer to patient’s note today.  In this example, Family history was chosen next and copied in same manner and then pasted into Notepad just like above. </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95" y="4267200"/>
            <a:ext cx="34385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384157"/>
            <a:ext cx="32004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3581400" y="5184257"/>
            <a:ext cx="1219200" cy="49795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01456" y="5943600"/>
            <a:ext cx="2114550" cy="369332"/>
          </a:xfrm>
          <a:prstGeom prst="rect">
            <a:avLst/>
          </a:prstGeom>
          <a:solidFill>
            <a:srgbClr val="FF0000"/>
          </a:solidFill>
          <a:ln w="19050">
            <a:solidFill>
              <a:schemeClr val="accent1"/>
            </a:solidFill>
          </a:ln>
        </p:spPr>
        <p:txBody>
          <a:bodyPr wrap="square" rtlCol="0">
            <a:spAutoFit/>
          </a:bodyPr>
          <a:lstStyle/>
          <a:p>
            <a:pPr algn="ctr"/>
            <a:r>
              <a:rPr lang="en-US" dirty="0" smtClean="0">
                <a:solidFill>
                  <a:srgbClr val="FFFF00"/>
                </a:solidFill>
              </a:rPr>
              <a:t>Start to copy here</a:t>
            </a:r>
          </a:p>
        </p:txBody>
      </p:sp>
      <p:sp>
        <p:nvSpPr>
          <p:cNvPr id="13" name="TextBox 12"/>
          <p:cNvSpPr txBox="1"/>
          <p:nvPr/>
        </p:nvSpPr>
        <p:spPr>
          <a:xfrm>
            <a:off x="6791325" y="4648200"/>
            <a:ext cx="2114550" cy="369332"/>
          </a:xfrm>
          <a:prstGeom prst="rect">
            <a:avLst/>
          </a:prstGeom>
          <a:solidFill>
            <a:srgbClr val="FF0000"/>
          </a:solidFill>
          <a:ln w="19050">
            <a:solidFill>
              <a:schemeClr val="accent1"/>
            </a:solidFill>
          </a:ln>
        </p:spPr>
        <p:txBody>
          <a:bodyPr wrap="square" rtlCol="0">
            <a:spAutoFit/>
          </a:bodyPr>
          <a:lstStyle/>
          <a:p>
            <a:pPr algn="ctr"/>
            <a:r>
              <a:rPr lang="en-US" dirty="0" smtClean="0">
                <a:solidFill>
                  <a:srgbClr val="FFFF00"/>
                </a:solidFill>
              </a:rPr>
              <a:t>Finish copy here</a:t>
            </a:r>
          </a:p>
        </p:txBody>
      </p:sp>
    </p:spTree>
    <p:extLst>
      <p:ext uri="{BB962C8B-B14F-4D97-AF65-F5344CB8AC3E}">
        <p14:creationId xmlns:p14="http://schemas.microsoft.com/office/powerpoint/2010/main" val="1683988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5" name="TextBox 4"/>
          <p:cNvSpPr txBox="1"/>
          <p:nvPr/>
        </p:nvSpPr>
        <p:spPr>
          <a:xfrm>
            <a:off x="609600" y="381000"/>
            <a:ext cx="8077200" cy="1200329"/>
          </a:xfrm>
          <a:prstGeom prst="rect">
            <a:avLst/>
          </a:prstGeom>
          <a:solidFill>
            <a:srgbClr val="FF0000"/>
          </a:solidFill>
          <a:ln w="19050">
            <a:solidFill>
              <a:schemeClr val="accent1"/>
            </a:solidFill>
          </a:ln>
        </p:spPr>
        <p:txBody>
          <a:bodyPr wrap="square" rtlCol="0">
            <a:spAutoFit/>
          </a:bodyPr>
          <a:lstStyle/>
          <a:p>
            <a:r>
              <a:rPr lang="en-US" dirty="0" smtClean="0">
                <a:solidFill>
                  <a:srgbClr val="FFFF00"/>
                </a:solidFill>
              </a:rPr>
              <a:t>Step 4. Now several selections have been copied to Notepad which await pasting into appropriate sections of today’s AHLTA note.  Now begin selecting the various sections of the notes from Notepad and with “Ctrl C” and “Ctrl V”, place into the proper places in AHLTA</a:t>
            </a:r>
          </a:p>
        </p:txBody>
      </p:sp>
      <p:grpSp>
        <p:nvGrpSpPr>
          <p:cNvPr id="9" name="Group 8"/>
          <p:cNvGrpSpPr/>
          <p:nvPr/>
        </p:nvGrpSpPr>
        <p:grpSpPr>
          <a:xfrm>
            <a:off x="190500" y="2438400"/>
            <a:ext cx="8915400" cy="2877409"/>
            <a:chOff x="190500" y="2438400"/>
            <a:chExt cx="8915400" cy="2877409"/>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438400"/>
              <a:ext cx="8915400" cy="287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Brace 3"/>
            <p:cNvSpPr/>
            <p:nvPr/>
          </p:nvSpPr>
          <p:spPr>
            <a:xfrm>
              <a:off x="5867400" y="4495800"/>
              <a:ext cx="304800" cy="609600"/>
            </a:xfrm>
            <a:prstGeom prst="leftBrace">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H="1" flipV="1">
              <a:off x="4686300" y="3657600"/>
              <a:ext cx="1181100" cy="1143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914703" y="2438400"/>
              <a:ext cx="685800" cy="381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524000" y="4114800"/>
            <a:ext cx="1295400" cy="1169551"/>
          </a:xfrm>
          <a:prstGeom prst="rect">
            <a:avLst/>
          </a:prstGeom>
          <a:solidFill>
            <a:srgbClr val="FF0000"/>
          </a:solidFill>
          <a:ln w="19050">
            <a:solidFill>
              <a:schemeClr val="accent1"/>
            </a:solidFill>
          </a:ln>
        </p:spPr>
        <p:txBody>
          <a:bodyPr wrap="square" rtlCol="0">
            <a:spAutoFit/>
          </a:bodyPr>
          <a:lstStyle/>
          <a:p>
            <a:pPr algn="ctr"/>
            <a:r>
              <a:rPr lang="en-US" sz="1400" dirty="0" smtClean="0">
                <a:solidFill>
                  <a:srgbClr val="FFFF00"/>
                </a:solidFill>
              </a:rPr>
              <a:t>These have already been copied &amp; pasted from Notepad</a:t>
            </a:r>
          </a:p>
        </p:txBody>
      </p:sp>
      <p:cxnSp>
        <p:nvCxnSpPr>
          <p:cNvPr id="12" name="Straight Arrow Connector 11"/>
          <p:cNvCxnSpPr/>
          <p:nvPr/>
        </p:nvCxnSpPr>
        <p:spPr>
          <a:xfrm flipH="1" flipV="1">
            <a:off x="990600" y="3657600"/>
            <a:ext cx="9906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81200" y="3505200"/>
            <a:ext cx="533400" cy="609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52802" y="5105400"/>
            <a:ext cx="1886397" cy="738664"/>
          </a:xfrm>
          <a:prstGeom prst="rect">
            <a:avLst/>
          </a:prstGeom>
          <a:solidFill>
            <a:srgbClr val="FF0000"/>
          </a:solidFill>
          <a:ln w="19050">
            <a:solidFill>
              <a:schemeClr val="accent1"/>
            </a:solidFill>
          </a:ln>
        </p:spPr>
        <p:txBody>
          <a:bodyPr wrap="square" rtlCol="0">
            <a:spAutoFit/>
          </a:bodyPr>
          <a:lstStyle/>
          <a:p>
            <a:pPr algn="ctr"/>
            <a:r>
              <a:rPr lang="en-US" sz="1400" dirty="0" smtClean="0">
                <a:solidFill>
                  <a:srgbClr val="FFFF00"/>
                </a:solidFill>
              </a:rPr>
              <a:t>This demonstrates use of “Ctrl C” and then “Ctrl V”</a:t>
            </a:r>
          </a:p>
        </p:txBody>
      </p:sp>
    </p:spTree>
    <p:extLst>
      <p:ext uri="{BB962C8B-B14F-4D97-AF65-F5344CB8AC3E}">
        <p14:creationId xmlns:p14="http://schemas.microsoft.com/office/powerpoint/2010/main" val="3590584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6F15528-21DE-4FAA-801E-634DDDAF4B2B}" type="slidenum">
              <a:rPr lang="en-US" smtClean="0"/>
              <a:pPr/>
              <a:t>2</a:t>
            </a:fld>
            <a:endParaRPr lang="en-US" dirty="0"/>
          </a:p>
        </p:txBody>
      </p:sp>
      <p:sp>
        <p:nvSpPr>
          <p:cNvPr id="2" name="Title 1"/>
          <p:cNvSpPr>
            <a:spLocks noGrp="1"/>
          </p:cNvSpPr>
          <p:nvPr>
            <p:ph type="title" idx="4294967295"/>
          </p:nvPr>
        </p:nvSpPr>
        <p:spPr>
          <a:xfrm>
            <a:off x="0" y="274638"/>
            <a:ext cx="8229600" cy="1143000"/>
          </a:xfrm>
        </p:spPr>
        <p:txBody>
          <a:bodyPr/>
          <a:lstStyle/>
          <a:p>
            <a:r>
              <a:rPr lang="en-US" dirty="0" smtClean="0"/>
              <a:t>Critical Assumptions</a:t>
            </a:r>
            <a:endParaRPr lang="en-US" dirty="0"/>
          </a:p>
        </p:txBody>
      </p:sp>
      <p:sp>
        <p:nvSpPr>
          <p:cNvPr id="3" name="Content Placeholder 2"/>
          <p:cNvSpPr>
            <a:spLocks noGrp="1"/>
          </p:cNvSpPr>
          <p:nvPr>
            <p:ph idx="4294967295"/>
          </p:nvPr>
        </p:nvSpPr>
        <p:spPr>
          <a:xfrm>
            <a:off x="304800" y="1295400"/>
            <a:ext cx="8229600" cy="5029200"/>
          </a:xfrm>
        </p:spPr>
        <p:txBody>
          <a:bodyPr>
            <a:normAutofit fontScale="85000" lnSpcReduction="10000"/>
          </a:bodyPr>
          <a:lstStyle/>
          <a:p>
            <a:r>
              <a:rPr lang="en-US" dirty="0" smtClean="0"/>
              <a:t>You must Copy Forward from a compatible AIM form (same form, same version)</a:t>
            </a:r>
          </a:p>
          <a:p>
            <a:pPr lvl="1"/>
            <a:r>
              <a:rPr lang="en-US" dirty="0" smtClean="0"/>
              <a:t>For example, you started using the Tri-Service AIM form (or COMPASS Core 2.0 AIM) on 10 Jan 2011, then you can Copy Forward from previous encounters dated 10 Jan 2011 forward. 9 Jan 2011 (and prior) encounters will NOT Copy Forward correctly </a:t>
            </a:r>
          </a:p>
          <a:p>
            <a:r>
              <a:rPr lang="en-US" dirty="0" smtClean="0"/>
              <a:t>DO NOT ENTER S/O UNTIL AFTER COPYING FORWARD PRIOR ENCOUNTER </a:t>
            </a:r>
          </a:p>
          <a:p>
            <a:r>
              <a:rPr lang="en-US" dirty="0" smtClean="0"/>
              <a:t>DO NOT MAKE EDITS IN THE COPY FORWARD TEMPLATE</a:t>
            </a:r>
          </a:p>
          <a:p>
            <a:r>
              <a:rPr lang="en-US" dirty="0" smtClean="0"/>
              <a:t>DO NOT ENTER INFORMATION FROM THE MEDCIN LIST TEMPLATES AND THEN ATTEMPT TO COPY FORWARD INTO THE TRI-SERVICE AIM (or COMPASS AIM) </a:t>
            </a:r>
            <a:r>
              <a:rPr lang="en-US" dirty="0"/>
              <a:t>FORM (i.e., PFSH information must be entered into the </a:t>
            </a:r>
            <a:r>
              <a:rPr lang="en-US" dirty="0" smtClean="0"/>
              <a:t>Tri-Service AIM </a:t>
            </a:r>
            <a:r>
              <a:rPr lang="en-US" dirty="0"/>
              <a:t>form and not in the Medcin List Templates) </a:t>
            </a:r>
            <a:endParaRPr lang="en-US" dirty="0" smtClean="0"/>
          </a:p>
          <a:p>
            <a:r>
              <a:rPr lang="en-US" b="1" dirty="0" smtClean="0"/>
              <a:t>If these conditions are NOT met</a:t>
            </a:r>
            <a:r>
              <a:rPr lang="en-US" dirty="0" smtClean="0"/>
              <a:t>, then you must highlight areas with mouse in the Previous Encounter and use ‘Ctrl C’ command and then ‘Ctrl V’ to paste into the new encounter (using Notepad to park multiple pastes will save time when going back to paste into the current encounter)</a:t>
            </a:r>
            <a:endParaRPr lang="en-US" u="sng"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Tree>
    <p:extLst>
      <p:ext uri="{BB962C8B-B14F-4D97-AF65-F5344CB8AC3E}">
        <p14:creationId xmlns:p14="http://schemas.microsoft.com/office/powerpoint/2010/main" val="1148626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grpSp>
        <p:nvGrpSpPr>
          <p:cNvPr id="6" name="Group 5"/>
          <p:cNvGrpSpPr/>
          <p:nvPr/>
        </p:nvGrpSpPr>
        <p:grpSpPr>
          <a:xfrm>
            <a:off x="12405" y="-28349"/>
            <a:ext cx="9131595" cy="6886349"/>
            <a:chOff x="12405" y="-28349"/>
            <a:chExt cx="10058400" cy="6857996"/>
          </a:xfrm>
        </p:grpSpPr>
        <p:pic>
          <p:nvPicPr>
            <p:cNvPr id="1026" name="Picture 2"/>
            <p:cNvPicPr>
              <a:picLocks noChangeAspect="1" noChangeArrowheads="1"/>
            </p:cNvPicPr>
            <p:nvPr/>
          </p:nvPicPr>
          <p:blipFill>
            <a:blip r:embed="rId2" cstate="print"/>
            <a:stretch>
              <a:fillRect/>
            </a:stretch>
          </p:blipFill>
          <p:spPr bwMode="auto">
            <a:xfrm>
              <a:off x="12405" y="-28349"/>
              <a:ext cx="10058400" cy="6857996"/>
            </a:xfrm>
            <a:prstGeom prst="rect">
              <a:avLst/>
            </a:prstGeom>
            <a:noFill/>
            <a:ln w="9525">
              <a:noFill/>
              <a:miter lim="800000"/>
              <a:headEnd/>
              <a:tailEnd/>
            </a:ln>
          </p:spPr>
        </p:pic>
        <p:sp>
          <p:nvSpPr>
            <p:cNvPr id="7" name="Rectangle 6"/>
            <p:cNvSpPr/>
            <p:nvPr/>
          </p:nvSpPr>
          <p:spPr>
            <a:xfrm>
              <a:off x="4352260" y="1828800"/>
              <a:ext cx="3801140" cy="11430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Double-Click on Patient in Appt view</a:t>
              </a:r>
              <a:br>
                <a:rPr lang="en-US" b="1" dirty="0" smtClean="0">
                  <a:solidFill>
                    <a:srgbClr val="FFFF00"/>
                  </a:solidFill>
                </a:rPr>
              </a:br>
              <a:r>
                <a:rPr lang="en-US" b="1" dirty="0" smtClean="0">
                  <a:solidFill>
                    <a:srgbClr val="FFFF00"/>
                  </a:solidFill>
                </a:rPr>
                <a:t>-this takes you to the view on this slide</a:t>
              </a:r>
              <a:endParaRPr lang="en-US" b="1" dirty="0"/>
            </a:p>
          </p:txBody>
        </p:sp>
        <p:grpSp>
          <p:nvGrpSpPr>
            <p:cNvPr id="12" name="Group 11"/>
            <p:cNvGrpSpPr/>
            <p:nvPr/>
          </p:nvGrpSpPr>
          <p:grpSpPr>
            <a:xfrm>
              <a:off x="1993602" y="3262993"/>
              <a:ext cx="2743200" cy="1517726"/>
              <a:chOff x="1905000" y="3262993"/>
              <a:chExt cx="2743200" cy="1517726"/>
            </a:xfrm>
          </p:grpSpPr>
          <p:sp>
            <p:nvSpPr>
              <p:cNvPr id="9" name="Rectangle 8"/>
              <p:cNvSpPr/>
              <p:nvPr/>
            </p:nvSpPr>
            <p:spPr>
              <a:xfrm>
                <a:off x="2362201" y="3262993"/>
                <a:ext cx="2285999" cy="1517726"/>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NOTE:  DO NOT OPEN S/O UNTIL </a:t>
                </a:r>
                <a:r>
                  <a:rPr lang="en-US" b="1" u="sng" dirty="0" smtClean="0">
                    <a:solidFill>
                      <a:srgbClr val="FFFF00"/>
                    </a:solidFill>
                  </a:rPr>
                  <a:t>AFTER</a:t>
                </a:r>
                <a:r>
                  <a:rPr lang="en-US" b="1" dirty="0" smtClean="0">
                    <a:solidFill>
                      <a:srgbClr val="FFFF00"/>
                    </a:solidFill>
                  </a:rPr>
                  <a:t> COPYING FORWARD PRIOR ENCOUNTER!!</a:t>
                </a:r>
                <a:endParaRPr lang="en-US" b="1" dirty="0">
                  <a:solidFill>
                    <a:srgbClr val="FFFF00"/>
                  </a:solidFill>
                </a:endParaRPr>
              </a:p>
            </p:txBody>
          </p:sp>
          <p:sp>
            <p:nvSpPr>
              <p:cNvPr id="11" name="Down Arrow 10"/>
              <p:cNvSpPr/>
              <p:nvPr/>
            </p:nvSpPr>
            <p:spPr>
              <a:xfrm rot="16200000">
                <a:off x="1981201" y="3475957"/>
                <a:ext cx="304800" cy="457202"/>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447800" y="3552157"/>
              <a:ext cx="457200" cy="30480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
        <p:nvSpPr>
          <p:cNvPr id="7" name="Rectangle 6"/>
          <p:cNvSpPr/>
          <p:nvPr/>
        </p:nvSpPr>
        <p:spPr>
          <a:xfrm>
            <a:off x="1828800" y="457200"/>
            <a:ext cx="609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6" name="Group 5"/>
          <p:cNvGrpSpPr/>
          <p:nvPr/>
        </p:nvGrpSpPr>
        <p:grpSpPr>
          <a:xfrm>
            <a:off x="0" y="0"/>
            <a:ext cx="9144000" cy="6858000"/>
            <a:chOff x="0" y="0"/>
            <a:chExt cx="10972800" cy="6857994"/>
          </a:xfrm>
        </p:grpSpPr>
        <p:pic>
          <p:nvPicPr>
            <p:cNvPr id="2050" name="Picture 2"/>
            <p:cNvPicPr>
              <a:picLocks noChangeAspect="1" noChangeArrowheads="1"/>
            </p:cNvPicPr>
            <p:nvPr/>
          </p:nvPicPr>
          <p:blipFill>
            <a:blip r:embed="rId2" cstate="print"/>
            <a:srcRect/>
            <a:stretch>
              <a:fillRect/>
            </a:stretch>
          </p:blipFill>
          <p:spPr bwMode="auto">
            <a:xfrm>
              <a:off x="0" y="0"/>
              <a:ext cx="10972800" cy="6857994"/>
            </a:xfrm>
            <a:prstGeom prst="rect">
              <a:avLst/>
            </a:prstGeom>
            <a:noFill/>
            <a:ln w="12700">
              <a:solidFill>
                <a:srgbClr val="FFFF00"/>
              </a:solidFill>
              <a:miter lim="800000"/>
              <a:headEnd/>
              <a:tailEnd/>
            </a:ln>
            <a:effectLst>
              <a:outerShdw blurRad="50800" dist="50800" dir="5400000" algn="ctr" rotWithShape="0">
                <a:srgbClr val="FF0000"/>
              </a:outerShdw>
            </a:effectLst>
          </p:spPr>
        </p:pic>
        <p:sp>
          <p:nvSpPr>
            <p:cNvPr id="8" name="Rectangle 7"/>
            <p:cNvSpPr/>
            <p:nvPr/>
          </p:nvSpPr>
          <p:spPr>
            <a:xfrm>
              <a:off x="1752600" y="381000"/>
              <a:ext cx="762000" cy="381000"/>
            </a:xfrm>
            <a:prstGeom prst="rect">
              <a:avLst/>
            </a:prstGeom>
            <a:noFill/>
            <a:ln w="508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3048000"/>
              <a:ext cx="4114800" cy="16764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Select Previous Encounter to Copy Forward (click on previous encounters, scroll through them to find the one you want; it needs to be from your clinic), click “Copy Forward”</a:t>
              </a:r>
            </a:p>
          </p:txBody>
        </p:sp>
        <p:sp>
          <p:nvSpPr>
            <p:cNvPr id="10" name="Right Arrow 9"/>
            <p:cNvSpPr/>
            <p:nvPr/>
          </p:nvSpPr>
          <p:spPr>
            <a:xfrm rot="10800000">
              <a:off x="1371600" y="2895600"/>
              <a:ext cx="685800" cy="381000"/>
            </a:xfrm>
            <a:prstGeom prst="rightArrow">
              <a:avLst>
                <a:gd name="adj1" fmla="val 50000"/>
                <a:gd name="adj2" fmla="val 521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grpSp>
        <p:nvGrpSpPr>
          <p:cNvPr id="6" name="Group 5"/>
          <p:cNvGrpSpPr/>
          <p:nvPr/>
        </p:nvGrpSpPr>
        <p:grpSpPr>
          <a:xfrm>
            <a:off x="0" y="1"/>
            <a:ext cx="9144000" cy="6857999"/>
            <a:chOff x="0" y="0"/>
            <a:chExt cx="11582400" cy="6900865"/>
          </a:xfrm>
        </p:grpSpPr>
        <p:pic>
          <p:nvPicPr>
            <p:cNvPr id="3074" name="Picture 2"/>
            <p:cNvPicPr>
              <a:picLocks noChangeAspect="1" noChangeArrowheads="1"/>
            </p:cNvPicPr>
            <p:nvPr/>
          </p:nvPicPr>
          <p:blipFill>
            <a:blip r:embed="rId2" cstate="print"/>
            <a:srcRect/>
            <a:stretch>
              <a:fillRect/>
            </a:stretch>
          </p:blipFill>
          <p:spPr bwMode="auto">
            <a:xfrm>
              <a:off x="0" y="0"/>
              <a:ext cx="11582400" cy="6900865"/>
            </a:xfrm>
            <a:prstGeom prst="rect">
              <a:avLst/>
            </a:prstGeom>
            <a:noFill/>
            <a:ln w="9525">
              <a:noFill/>
              <a:miter lim="800000"/>
              <a:headEnd/>
              <a:tailEnd/>
            </a:ln>
          </p:spPr>
        </p:pic>
        <p:sp>
          <p:nvSpPr>
            <p:cNvPr id="8" name="Rectangle 7"/>
            <p:cNvSpPr/>
            <p:nvPr/>
          </p:nvSpPr>
          <p:spPr>
            <a:xfrm>
              <a:off x="1600200" y="3581400"/>
              <a:ext cx="685800" cy="304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0" y="3048000"/>
              <a:ext cx="3352800" cy="11430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Now click on “Copy Forward” –AHLTA returns to the screen on this slide, </a:t>
              </a:r>
              <a:r>
                <a:rPr lang="en-US" b="1" u="sng" dirty="0" smtClean="0">
                  <a:solidFill>
                    <a:srgbClr val="FFFF00"/>
                  </a:solidFill>
                </a:rPr>
                <a:t>then</a:t>
              </a:r>
              <a:r>
                <a:rPr lang="en-US" b="1" dirty="0" smtClean="0">
                  <a:solidFill>
                    <a:srgbClr val="FFFF00"/>
                  </a:solidFill>
                </a:rPr>
                <a:t> click on “S/O”</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grpSp>
        <p:nvGrpSpPr>
          <p:cNvPr id="6" name="Group 5"/>
          <p:cNvGrpSpPr/>
          <p:nvPr/>
        </p:nvGrpSpPr>
        <p:grpSpPr>
          <a:xfrm>
            <a:off x="0" y="4"/>
            <a:ext cx="9144000" cy="6857996"/>
            <a:chOff x="0" y="4"/>
            <a:chExt cx="11049000" cy="6900864"/>
          </a:xfrm>
        </p:grpSpPr>
        <p:pic>
          <p:nvPicPr>
            <p:cNvPr id="4098" name="Picture 2"/>
            <p:cNvPicPr>
              <a:picLocks noChangeAspect="1" noChangeArrowheads="1"/>
            </p:cNvPicPr>
            <p:nvPr/>
          </p:nvPicPr>
          <p:blipFill>
            <a:blip r:embed="rId2" cstate="print"/>
            <a:srcRect/>
            <a:stretch>
              <a:fillRect/>
            </a:stretch>
          </p:blipFill>
          <p:spPr bwMode="auto">
            <a:xfrm>
              <a:off x="0" y="4"/>
              <a:ext cx="11049000" cy="6900864"/>
            </a:xfrm>
            <a:prstGeom prst="rect">
              <a:avLst/>
            </a:prstGeom>
            <a:noFill/>
            <a:ln w="9525">
              <a:noFill/>
              <a:miter lim="800000"/>
              <a:headEnd/>
              <a:tailEnd/>
            </a:ln>
          </p:spPr>
        </p:pic>
        <p:sp>
          <p:nvSpPr>
            <p:cNvPr id="7" name="Rectangle 6"/>
            <p:cNvSpPr/>
            <p:nvPr/>
          </p:nvSpPr>
          <p:spPr>
            <a:xfrm>
              <a:off x="5105400" y="533400"/>
              <a:ext cx="3657600" cy="16002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Notice “Copy Forward Template" below the patient’s name as the template.</a:t>
              </a:r>
              <a:br>
                <a:rPr lang="en-US" b="1" dirty="0" smtClean="0">
                  <a:solidFill>
                    <a:srgbClr val="FFFF00"/>
                  </a:solidFill>
                </a:rPr>
              </a:br>
              <a:r>
                <a:rPr lang="en-US" b="1" dirty="0" smtClean="0">
                  <a:solidFill>
                    <a:srgbClr val="FFFF00"/>
                  </a:solidFill>
                </a:rPr>
                <a:t>Select PMH Tab, note “yellow boxes” by pertinent items</a:t>
              </a:r>
            </a:p>
          </p:txBody>
        </p:sp>
        <p:sp>
          <p:nvSpPr>
            <p:cNvPr id="8" name="Rectangle 7"/>
            <p:cNvSpPr/>
            <p:nvPr/>
          </p:nvSpPr>
          <p:spPr>
            <a:xfrm>
              <a:off x="2057400" y="1143000"/>
              <a:ext cx="1066800" cy="3810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0" y="2743200"/>
              <a:ext cx="3810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76800" y="2514600"/>
              <a:ext cx="4267200" cy="3437675"/>
            </a:xfrm>
            <a:prstGeom prst="rect">
              <a:avLst/>
            </a:prstGeom>
            <a:noFill/>
            <a:ln w="19050">
              <a:solidFill>
                <a:schemeClr val="accent1"/>
              </a:solidFill>
            </a:ln>
          </p:spPr>
          <p:txBody>
            <a:bodyPr wrap="square" rtlCol="0">
              <a:spAutoFit/>
            </a:bodyPr>
            <a:lstStyle/>
            <a:p>
              <a:pPr algn="ctr"/>
              <a:r>
                <a:rPr lang="en-US" sz="3600" b="1" dirty="0" smtClean="0"/>
                <a:t>Copy forward </a:t>
              </a:r>
              <a:r>
                <a:rPr lang="en-US" sz="3600" b="1" u="sng" dirty="0" smtClean="0"/>
                <a:t>ONLY</a:t>
              </a:r>
              <a:r>
                <a:rPr lang="en-US" sz="3600" b="1" dirty="0" smtClean="0"/>
                <a:t> from the </a:t>
              </a:r>
              <a:r>
                <a:rPr lang="en-US" sz="3600" b="1" u="sng" dirty="0" smtClean="0"/>
                <a:t>PMH</a:t>
              </a:r>
              <a:r>
                <a:rPr lang="en-US" sz="3600" b="1" dirty="0" smtClean="0"/>
                <a:t> tab unless specifically directed to do otherwise</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524999" cy="6858000"/>
          </a:xfrm>
          <a:prstGeom prst="rect">
            <a:avLst/>
          </a:prstGeom>
          <a:noFill/>
          <a:ln w="9525">
            <a:noFill/>
            <a:miter lim="800000"/>
            <a:headEnd/>
            <a:tailEnd/>
          </a:ln>
        </p:spPr>
      </p:pic>
      <p:sp>
        <p:nvSpPr>
          <p:cNvPr id="8" name="Rectangle 7"/>
          <p:cNvSpPr/>
          <p:nvPr/>
        </p:nvSpPr>
        <p:spPr>
          <a:xfrm>
            <a:off x="2286000" y="1981200"/>
            <a:ext cx="1828800" cy="3048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NO EDITS HERE!!</a:t>
            </a:r>
            <a:endParaRPr lang="en-US" sz="1600" b="1" dirty="0">
              <a:solidFill>
                <a:srgbClr val="FFFF00"/>
              </a:solidFill>
            </a:endParaRPr>
          </a:p>
        </p:txBody>
      </p:sp>
      <p:sp>
        <p:nvSpPr>
          <p:cNvPr id="9" name="Rectangle 8"/>
          <p:cNvSpPr/>
          <p:nvPr/>
        </p:nvSpPr>
        <p:spPr>
          <a:xfrm>
            <a:off x="5943600" y="3124200"/>
            <a:ext cx="2286000" cy="3810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NO EDITS HERE!!</a:t>
            </a:r>
            <a:endParaRPr lang="en-US" b="1" dirty="0">
              <a:solidFill>
                <a:srgbClr val="FFFF00"/>
              </a:solidFill>
            </a:endParaRPr>
          </a:p>
        </p:txBody>
      </p:sp>
      <p:sp>
        <p:nvSpPr>
          <p:cNvPr id="10" name="Rectangle 9"/>
          <p:cNvSpPr/>
          <p:nvPr/>
        </p:nvSpPr>
        <p:spPr>
          <a:xfrm>
            <a:off x="3962400" y="228600"/>
            <a:ext cx="4495800" cy="13716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b="1" dirty="0" smtClean="0">
                <a:solidFill>
                  <a:srgbClr val="FFFF00"/>
                </a:solidFill>
              </a:rPr>
              <a:t>Select “</a:t>
            </a:r>
            <a:r>
              <a:rPr lang="en-US" b="1" dirty="0" err="1" smtClean="0">
                <a:solidFill>
                  <a:srgbClr val="FFFF00"/>
                </a:solidFill>
              </a:rPr>
              <a:t>AutoEnter</a:t>
            </a:r>
            <a:r>
              <a:rPr lang="en-US" b="1" dirty="0" smtClean="0">
                <a:solidFill>
                  <a:srgbClr val="FFFF00"/>
                </a:solidFill>
              </a:rPr>
              <a:t>” and all of the yellow boxes are entered into AHLTA. </a:t>
            </a:r>
          </a:p>
          <a:p>
            <a:pPr algn="ctr"/>
            <a:r>
              <a:rPr lang="en-US" b="1" dirty="0" smtClean="0">
                <a:solidFill>
                  <a:srgbClr val="FFFF00"/>
                </a:solidFill>
              </a:rPr>
              <a:t>DO NOT MAKE ANY EDITS WITHIN THE COPY FORWORD TEMPLATE! </a:t>
            </a:r>
            <a:endParaRPr lang="en-US" b="1" dirty="0"/>
          </a:p>
        </p:txBody>
      </p:sp>
      <p:sp>
        <p:nvSpPr>
          <p:cNvPr id="11" name="Rectangle 10"/>
          <p:cNvSpPr/>
          <p:nvPr/>
        </p:nvSpPr>
        <p:spPr>
          <a:xfrm>
            <a:off x="2743200" y="1219200"/>
            <a:ext cx="533400" cy="2286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
            <a:ext cx="7687956" cy="636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2286000"/>
            <a:ext cx="304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3505200"/>
            <a:ext cx="4191000" cy="2514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1981200"/>
            <a:ext cx="2971800" cy="42672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Here is an example of various procedures that have been done on a patient documented with the COMPASS Procedure AIM form. It was decided to copy forward from this note. After “</a:t>
            </a:r>
            <a:r>
              <a:rPr lang="en-US" b="1" dirty="0" err="1" smtClean="0">
                <a:solidFill>
                  <a:srgbClr val="FFFF00"/>
                </a:solidFill>
              </a:rPr>
              <a:t>AutoEnter</a:t>
            </a:r>
            <a:r>
              <a:rPr lang="en-US" b="1" dirty="0" smtClean="0">
                <a:solidFill>
                  <a:srgbClr val="FFFF00"/>
                </a:solidFill>
              </a:rPr>
              <a:t>” has been selected, the yellow “+” will change to red “+”. These must be </a:t>
            </a:r>
            <a:r>
              <a:rPr lang="en-US" b="1" u="sng" dirty="0" smtClean="0">
                <a:solidFill>
                  <a:srgbClr val="FFFF00"/>
                </a:solidFill>
              </a:rPr>
              <a:t>selected to clear them</a:t>
            </a:r>
            <a:r>
              <a:rPr lang="en-US" b="1" dirty="0" smtClean="0">
                <a:solidFill>
                  <a:srgbClr val="FFFF00"/>
                </a:solidFill>
              </a:rPr>
              <a:t> otherwise they will be copied forward as well. </a:t>
            </a:r>
            <a:endParaRPr lang="en-US" b="1" dirty="0">
              <a:solidFill>
                <a:srgbClr val="FFFF00"/>
              </a:solidFill>
            </a:endParaRPr>
          </a:p>
        </p:txBody>
      </p:sp>
    </p:spTree>
    <p:extLst>
      <p:ext uri="{BB962C8B-B14F-4D97-AF65-F5344CB8AC3E}">
        <p14:creationId xmlns:p14="http://schemas.microsoft.com/office/powerpoint/2010/main" val="3704352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0" y="0"/>
            <a:ext cx="9524999" cy="6858000"/>
          </a:xfrm>
          <a:prstGeom prst="rect">
            <a:avLst/>
          </a:prstGeom>
          <a:noFill/>
          <a:ln w="9525">
            <a:noFill/>
            <a:miter lim="800000"/>
            <a:headEnd/>
            <a:tailEnd/>
          </a:ln>
        </p:spPr>
      </p:pic>
      <p:sp>
        <p:nvSpPr>
          <p:cNvPr id="7" name="Rectangle 6"/>
          <p:cNvSpPr/>
          <p:nvPr/>
        </p:nvSpPr>
        <p:spPr>
          <a:xfrm>
            <a:off x="4267200" y="1028700"/>
            <a:ext cx="2819400" cy="19050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2. Now, select your Compass Encounter Template or COMPASS AIM form from the drop down Favorites window, and you’ll see the items you copied forward. </a:t>
            </a:r>
          </a:p>
        </p:txBody>
      </p:sp>
      <p:sp>
        <p:nvSpPr>
          <p:cNvPr id="8" name="Rectangle 7"/>
          <p:cNvSpPr/>
          <p:nvPr/>
        </p:nvSpPr>
        <p:spPr>
          <a:xfrm>
            <a:off x="2286000" y="1981200"/>
            <a:ext cx="1828800" cy="3048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00"/>
                </a:solidFill>
              </a:rPr>
              <a:t>NO EDITS HERE!!</a:t>
            </a:r>
            <a:endParaRPr lang="en-US" sz="1600" b="1" dirty="0">
              <a:solidFill>
                <a:srgbClr val="FFFF00"/>
              </a:solidFill>
            </a:endParaRPr>
          </a:p>
        </p:txBody>
      </p:sp>
      <p:sp>
        <p:nvSpPr>
          <p:cNvPr id="9" name="Rectangle 8"/>
          <p:cNvSpPr/>
          <p:nvPr/>
        </p:nvSpPr>
        <p:spPr>
          <a:xfrm>
            <a:off x="5943600" y="3124200"/>
            <a:ext cx="2286000" cy="3810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NO EDITS HERE!!</a:t>
            </a:r>
            <a:endParaRPr lang="en-US" b="1" dirty="0">
              <a:solidFill>
                <a:srgbClr val="FFFF00"/>
              </a:solidFill>
            </a:endParaRPr>
          </a:p>
        </p:txBody>
      </p:sp>
    </p:spTree>
    <p:extLst>
      <p:ext uri="{BB962C8B-B14F-4D97-AF65-F5344CB8AC3E}">
        <p14:creationId xmlns:p14="http://schemas.microsoft.com/office/powerpoint/2010/main" val="588689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C0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F0000"/>
        </a:solidFill>
        <a:ln w="19050">
          <a:solidFill>
            <a:schemeClr val="accent1"/>
          </a:solidFill>
        </a:ln>
      </a:spPr>
      <a:bodyPr wrap="square" rtlCol="0">
        <a:spAutoFit/>
      </a:bodyPr>
      <a:lstStyle>
        <a:defPPr algn="ctr">
          <a:defRPr dirty="0" smtClean="0">
            <a:solidFill>
              <a:srgbClr val="FFFF00"/>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TotalTime>
  <Words>796</Words>
  <Application>Microsoft Office PowerPoint</Application>
  <PresentationFormat>On-screen Show (4:3)</PresentationFormat>
  <Paragraphs>60</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USAF(Unclas)</vt:lpstr>
      <vt:lpstr>Office Theme</vt:lpstr>
      <vt:lpstr> Use of Copy Forward For Past Medical History in the  Tri-Service (or COMPASS) AIM Form  </vt:lpstr>
      <vt:lpstr>Critical Assumptions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 </vt:lpstr>
      <vt:lpstr>Tutorial on Copy &amp; paste in AHLTA  (the “hard Way”)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Copy Forward</dc:title>
  <dc:creator>AHLTA</dc:creator>
  <cp:lastModifiedBy>Timothy Corcoran</cp:lastModifiedBy>
  <cp:revision>109</cp:revision>
  <cp:lastPrinted>2010-09-26T15:12:05Z</cp:lastPrinted>
  <dcterms:created xsi:type="dcterms:W3CDTF">2006-08-16T00:00:00Z</dcterms:created>
  <dcterms:modified xsi:type="dcterms:W3CDTF">2011-03-09T22:44:48Z</dcterms:modified>
</cp:coreProperties>
</file>