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80" r:id="rId7"/>
    <p:sldId id="261" r:id="rId8"/>
    <p:sldId id="262" r:id="rId9"/>
    <p:sldId id="263" r:id="rId10"/>
    <p:sldId id="264" r:id="rId11"/>
    <p:sldId id="279"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42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A139B2-B9FB-4516-879E-BB957E968865}" type="datetimeFigureOut">
              <a:rPr lang="en-US" smtClean="0"/>
              <a:pPr/>
              <a:t>9/26/2011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A5851-7BBD-4703-9C25-4EB34E10F1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A139B2-B9FB-4516-879E-BB957E968865}" type="datetimeFigureOut">
              <a:rPr lang="en-US" smtClean="0"/>
              <a:pPr/>
              <a:t>9/26/2011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A5851-7BBD-4703-9C25-4EB34E10F1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A139B2-B9FB-4516-879E-BB957E968865}" type="datetimeFigureOut">
              <a:rPr lang="en-US" smtClean="0"/>
              <a:pPr/>
              <a:t>9/26/2011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A5851-7BBD-4703-9C25-4EB34E10F1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A139B2-B9FB-4516-879E-BB957E968865}" type="datetimeFigureOut">
              <a:rPr lang="en-US" smtClean="0"/>
              <a:pPr/>
              <a:t>9/26/2011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A5851-7BBD-4703-9C25-4EB34E10F18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A139B2-B9FB-4516-879E-BB957E968865}" type="datetimeFigureOut">
              <a:rPr lang="en-US" smtClean="0"/>
              <a:pPr/>
              <a:t>9/26/2011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A5851-7BBD-4703-9C25-4EB34E10F18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A139B2-B9FB-4516-879E-BB957E968865}" type="datetimeFigureOut">
              <a:rPr lang="en-US" smtClean="0"/>
              <a:pPr/>
              <a:t>9/26/2011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1A5851-7BBD-4703-9C25-4EB34E10F18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A139B2-B9FB-4516-879E-BB957E968865}" type="datetimeFigureOut">
              <a:rPr lang="en-US" smtClean="0"/>
              <a:pPr/>
              <a:t>9/26/2011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1A5851-7BBD-4703-9C25-4EB34E10F1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A139B2-B9FB-4516-879E-BB957E968865}" type="datetimeFigureOut">
              <a:rPr lang="en-US" smtClean="0"/>
              <a:pPr/>
              <a:t>9/26/2011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1A5851-7BBD-4703-9C25-4EB34E10F1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A139B2-B9FB-4516-879E-BB957E968865}" type="datetimeFigureOut">
              <a:rPr lang="en-US" smtClean="0"/>
              <a:pPr/>
              <a:t>9/26/2011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1A5851-7BBD-4703-9C25-4EB34E10F1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A139B2-B9FB-4516-879E-BB957E968865}" type="datetimeFigureOut">
              <a:rPr lang="en-US" smtClean="0"/>
              <a:pPr/>
              <a:t>9/26/2011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1A5851-7BBD-4703-9C25-4EB34E10F1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A139B2-B9FB-4516-879E-BB957E968865}" type="datetimeFigureOut">
              <a:rPr lang="en-US" smtClean="0"/>
              <a:pPr/>
              <a:t>9/26/2011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1A5851-7BBD-4703-9C25-4EB34E10F1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A139B2-B9FB-4516-879E-BB957E968865}" type="datetimeFigureOut">
              <a:rPr lang="en-US" smtClean="0"/>
              <a:pPr/>
              <a:t>9/26/2011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1A5851-7BBD-4703-9C25-4EB34E10F1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effectLst>
                  <a:outerShdw blurRad="38100" dist="38100" dir="2700000" algn="tl">
                    <a:srgbClr val="000000">
                      <a:alpha val="43137"/>
                    </a:srgbClr>
                  </a:outerShdw>
                </a:effectLst>
              </a:rPr>
              <a:t>eProfiles via AHLTA How To</a:t>
            </a: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2895600" y="304800"/>
            <a:ext cx="5486400" cy="369332"/>
          </a:xfrm>
          <a:prstGeom prst="rect">
            <a:avLst/>
          </a:prstGeom>
          <a:solidFill>
            <a:schemeClr val="tx2">
              <a:lumMod val="40000"/>
              <a:lumOff val="60000"/>
            </a:schemeClr>
          </a:solidFill>
        </p:spPr>
        <p:txBody>
          <a:bodyPr wrap="square" rtlCol="0">
            <a:spAutoFit/>
          </a:bodyPr>
          <a:lstStyle/>
          <a:p>
            <a:r>
              <a:rPr lang="en-US" b="1" dirty="0" smtClean="0"/>
              <a:t>Skip this page if you are already registered for eProfiles</a:t>
            </a:r>
            <a:endParaRPr lang="en-US" b="1" dirty="0"/>
          </a:p>
        </p:txBody>
      </p:sp>
      <p:sp>
        <p:nvSpPr>
          <p:cNvPr id="4" name="TextBox 3"/>
          <p:cNvSpPr txBox="1"/>
          <p:nvPr/>
        </p:nvSpPr>
        <p:spPr>
          <a:xfrm>
            <a:off x="7162800" y="2819400"/>
            <a:ext cx="1752600" cy="2308324"/>
          </a:xfrm>
          <a:prstGeom prst="rect">
            <a:avLst/>
          </a:prstGeom>
          <a:solidFill>
            <a:schemeClr val="accent2">
              <a:lumMod val="40000"/>
              <a:lumOff val="60000"/>
            </a:schemeClr>
          </a:solidFill>
          <a:ln>
            <a:solidFill>
              <a:schemeClr val="tx2">
                <a:lumMod val="50000"/>
              </a:schemeClr>
            </a:solidFill>
          </a:ln>
        </p:spPr>
        <p:txBody>
          <a:bodyPr wrap="square" rtlCol="0">
            <a:spAutoFit/>
          </a:bodyPr>
          <a:lstStyle/>
          <a:p>
            <a:r>
              <a:rPr lang="en-US" b="1" dirty="0" smtClean="0"/>
              <a:t>As noted, it may take up to 24 hours (usually less…like 1-3 hours) to gain access to the course at the ALMS site. </a:t>
            </a:r>
            <a:endParaRPr lang="en-US"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705600" y="2819400"/>
            <a:ext cx="1905000" cy="45720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581400" y="4267200"/>
            <a:ext cx="4267200" cy="1477328"/>
          </a:xfrm>
          <a:prstGeom prst="rect">
            <a:avLst/>
          </a:prstGeom>
          <a:solidFill>
            <a:schemeClr val="accent2">
              <a:lumMod val="40000"/>
              <a:lumOff val="60000"/>
            </a:schemeClr>
          </a:solidFill>
          <a:ln>
            <a:solidFill>
              <a:schemeClr val="tx2">
                <a:lumMod val="50000"/>
              </a:schemeClr>
            </a:solidFill>
          </a:ln>
        </p:spPr>
        <p:txBody>
          <a:bodyPr wrap="square" rtlCol="0">
            <a:spAutoFit/>
          </a:bodyPr>
          <a:lstStyle/>
          <a:p>
            <a:r>
              <a:rPr lang="en-US" b="1" dirty="0" smtClean="0"/>
              <a:t>Once you have successfully registered for eProfile access and completed training, you will be granted access to the application. You will come back to this screen and log in using your CAC. </a:t>
            </a:r>
            <a:endParaRPr lang="en-US" b="1" dirty="0"/>
          </a:p>
        </p:txBody>
      </p:sp>
      <p:cxnSp>
        <p:nvCxnSpPr>
          <p:cNvPr id="6" name="Straight Arrow Connector 5"/>
          <p:cNvCxnSpPr>
            <a:stCxn id="4" idx="0"/>
          </p:cNvCxnSpPr>
          <p:nvPr/>
        </p:nvCxnSpPr>
        <p:spPr>
          <a:xfrm rot="5400000" flipH="1" flipV="1">
            <a:off x="5791200" y="3124200"/>
            <a:ext cx="1066800" cy="121920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5257800" y="3962400"/>
            <a:ext cx="3200400" cy="2031325"/>
          </a:xfrm>
          <a:prstGeom prst="rect">
            <a:avLst/>
          </a:prstGeom>
          <a:solidFill>
            <a:schemeClr val="accent2">
              <a:lumMod val="40000"/>
              <a:lumOff val="60000"/>
            </a:schemeClr>
          </a:solidFill>
          <a:ln>
            <a:solidFill>
              <a:schemeClr val="tx2">
                <a:lumMod val="50000"/>
              </a:schemeClr>
            </a:solidFill>
          </a:ln>
        </p:spPr>
        <p:txBody>
          <a:bodyPr wrap="square" rtlCol="0">
            <a:spAutoFit/>
          </a:bodyPr>
          <a:lstStyle/>
          <a:p>
            <a:r>
              <a:rPr lang="en-US" b="1" dirty="0" smtClean="0"/>
              <a:t>Once you have gone through the several screens to log in, you will come to this page, which has several menu items, System Messages and Action Items.  In most cases, you will click on the Profile menu item.</a:t>
            </a:r>
            <a:endParaRPr lang="en-US" b="1" dirty="0"/>
          </a:p>
        </p:txBody>
      </p:sp>
      <p:cxnSp>
        <p:nvCxnSpPr>
          <p:cNvPr id="5" name="Straight Arrow Connector 4"/>
          <p:cNvCxnSpPr/>
          <p:nvPr/>
        </p:nvCxnSpPr>
        <p:spPr>
          <a:xfrm rot="10800000">
            <a:off x="914400" y="2133600"/>
            <a:ext cx="4343400" cy="182880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477000" y="1371600"/>
            <a:ext cx="2438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477000" y="1371600"/>
            <a:ext cx="2362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105400" y="3886200"/>
            <a:ext cx="3276600" cy="1477328"/>
          </a:xfrm>
          <a:prstGeom prst="rect">
            <a:avLst/>
          </a:prstGeom>
          <a:solidFill>
            <a:schemeClr val="accent2">
              <a:lumMod val="40000"/>
              <a:lumOff val="60000"/>
            </a:schemeClr>
          </a:solidFill>
          <a:ln>
            <a:solidFill>
              <a:schemeClr val="tx2">
                <a:lumMod val="50000"/>
              </a:schemeClr>
            </a:solidFill>
          </a:ln>
        </p:spPr>
        <p:txBody>
          <a:bodyPr wrap="square" rtlCol="0">
            <a:spAutoFit/>
          </a:bodyPr>
          <a:lstStyle/>
          <a:p>
            <a:r>
              <a:rPr lang="en-US" b="1" dirty="0" smtClean="0"/>
              <a:t>A drop-down menu with multiple choices will appear. In most cases, you will use the Create Profile choice as highlighted. </a:t>
            </a:r>
            <a:endParaRPr lang="en-US" b="1" dirty="0"/>
          </a:p>
        </p:txBody>
      </p:sp>
      <p:cxnSp>
        <p:nvCxnSpPr>
          <p:cNvPr id="6" name="Straight Arrow Connector 5"/>
          <p:cNvCxnSpPr/>
          <p:nvPr/>
        </p:nvCxnSpPr>
        <p:spPr>
          <a:xfrm rot="10800000">
            <a:off x="1676400" y="2514600"/>
            <a:ext cx="3429000" cy="137160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048000" y="3657600"/>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447800" y="4419600"/>
            <a:ext cx="381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38200" y="4419600"/>
            <a:ext cx="304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57600" y="4419600"/>
            <a:ext cx="457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52800" y="5257800"/>
            <a:ext cx="5029200" cy="1200329"/>
          </a:xfrm>
          <a:prstGeom prst="rect">
            <a:avLst/>
          </a:prstGeom>
          <a:solidFill>
            <a:schemeClr val="accent2">
              <a:lumMod val="40000"/>
              <a:lumOff val="60000"/>
            </a:schemeClr>
          </a:solidFill>
          <a:ln>
            <a:solidFill>
              <a:schemeClr val="tx2">
                <a:lumMod val="50000"/>
              </a:schemeClr>
            </a:solidFill>
          </a:ln>
        </p:spPr>
        <p:txBody>
          <a:bodyPr wrap="square" rtlCol="0">
            <a:spAutoFit/>
          </a:bodyPr>
          <a:lstStyle/>
          <a:p>
            <a:r>
              <a:rPr lang="en-US" b="1" dirty="0" smtClean="0"/>
              <a:t>This menu will appear, allowing you to search for a soldier by name +/- UIC, SSN +/- UIC or Name + SSN +/- UIC. The list will show all potential matches. </a:t>
            </a:r>
            <a:endParaRPr lang="en-US"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838200" y="2057400"/>
            <a:ext cx="685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971800" y="2057400"/>
            <a:ext cx="304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953000" y="2057400"/>
            <a:ext cx="4572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38200" y="2209800"/>
            <a:ext cx="2209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600200" y="2514600"/>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86200" y="1828800"/>
            <a:ext cx="9906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105400" y="2209800"/>
            <a:ext cx="304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791200" y="1981200"/>
            <a:ext cx="2971800" cy="22098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Once you have chosen your patient to profile, this initial screen appears to allow you to pick a previous profile or to create a new profile based on profile type or by using an existing profile template </a:t>
            </a:r>
            <a:endParaRPr lang="en-US" b="1" dirty="0">
              <a:solidFill>
                <a:schemeClr val="tx1"/>
              </a:solidFill>
            </a:endParaRPr>
          </a:p>
        </p:txBody>
      </p:sp>
      <p:cxnSp>
        <p:nvCxnSpPr>
          <p:cNvPr id="12" name="Straight Arrow Connector 11"/>
          <p:cNvCxnSpPr>
            <a:stCxn id="10" idx="1"/>
          </p:cNvCxnSpPr>
          <p:nvPr/>
        </p:nvCxnSpPr>
        <p:spPr>
          <a:xfrm rot="10800000" flipV="1">
            <a:off x="2057400" y="3086100"/>
            <a:ext cx="3733800" cy="13335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1"/>
          </p:cNvCxnSpPr>
          <p:nvPr/>
        </p:nvCxnSpPr>
        <p:spPr>
          <a:xfrm rot="10800000" flipV="1">
            <a:off x="4572000" y="3086100"/>
            <a:ext cx="1219200" cy="1409700"/>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914400" y="2057400"/>
            <a:ext cx="4572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971800" y="2057400"/>
            <a:ext cx="304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86200" y="17526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953000" y="2057400"/>
            <a:ext cx="4572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14400" y="2209800"/>
            <a:ext cx="2133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76400" y="2514600"/>
            <a:ext cx="381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781800" y="2616875"/>
            <a:ext cx="1981200" cy="2031325"/>
          </a:xfrm>
          <a:prstGeom prst="rect">
            <a:avLst/>
          </a:prstGeom>
          <a:solidFill>
            <a:schemeClr val="accent2">
              <a:lumMod val="40000"/>
              <a:lumOff val="60000"/>
            </a:schemeClr>
          </a:solidFill>
          <a:ln>
            <a:solidFill>
              <a:schemeClr val="tx2">
                <a:lumMod val="75000"/>
              </a:schemeClr>
            </a:solidFill>
          </a:ln>
        </p:spPr>
        <p:txBody>
          <a:bodyPr wrap="square" rtlCol="0">
            <a:spAutoFit/>
          </a:bodyPr>
          <a:lstStyle/>
          <a:p>
            <a:r>
              <a:rPr lang="en-US" b="1" dirty="0" smtClean="0"/>
              <a:t>Here is the list of existing profile templates. This covers many of the typical reasons for and types of profiles.</a:t>
            </a:r>
            <a:endParaRPr lang="en-US"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886200" y="1752600"/>
            <a:ext cx="990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14400" y="2057400"/>
            <a:ext cx="4572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971800" y="2057400"/>
            <a:ext cx="2286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953000" y="2057400"/>
            <a:ext cx="5334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14400" y="2209800"/>
            <a:ext cx="2057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181600" y="2209800"/>
            <a:ext cx="2286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600200" y="2514600"/>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324600" y="2514600"/>
            <a:ext cx="2362200" cy="1754326"/>
          </a:xfrm>
          <a:prstGeom prst="rect">
            <a:avLst/>
          </a:prstGeom>
          <a:solidFill>
            <a:schemeClr val="accent2">
              <a:lumMod val="40000"/>
              <a:lumOff val="60000"/>
            </a:schemeClr>
          </a:solidFill>
          <a:ln>
            <a:solidFill>
              <a:schemeClr val="tx2">
                <a:lumMod val="75000"/>
              </a:schemeClr>
            </a:solidFill>
          </a:ln>
        </p:spPr>
        <p:txBody>
          <a:bodyPr wrap="square" rtlCol="0">
            <a:spAutoFit/>
          </a:bodyPr>
          <a:lstStyle/>
          <a:p>
            <a:r>
              <a:rPr lang="en-US" b="1" dirty="0" smtClean="0"/>
              <a:t>If you have an existing paper or AHLTA legacy profile, you can upload or scan it into this system using this dropdown and button</a:t>
            </a:r>
            <a:endParaRPr lang="en-US" b="1" dirty="0"/>
          </a:p>
        </p:txBody>
      </p:sp>
      <p:cxnSp>
        <p:nvCxnSpPr>
          <p:cNvPr id="12" name="Straight Arrow Connector 11"/>
          <p:cNvCxnSpPr>
            <a:stCxn id="10" idx="1"/>
          </p:cNvCxnSpPr>
          <p:nvPr/>
        </p:nvCxnSpPr>
        <p:spPr>
          <a:xfrm rot="10800000" flipV="1">
            <a:off x="2209800" y="3391762"/>
            <a:ext cx="4114800" cy="1637437"/>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1"/>
          </p:cNvCxnSpPr>
          <p:nvPr/>
        </p:nvCxnSpPr>
        <p:spPr>
          <a:xfrm rot="10800000" flipV="1">
            <a:off x="3886200" y="3391762"/>
            <a:ext cx="2438400" cy="1713637"/>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667000" y="2667000"/>
            <a:ext cx="4572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038600" y="2667000"/>
            <a:ext cx="685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105400" y="2667000"/>
            <a:ext cx="6096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72200" y="2667000"/>
            <a:ext cx="381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934200" y="2667000"/>
            <a:ext cx="4572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848600" y="2667000"/>
            <a:ext cx="304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715000" y="1143000"/>
            <a:ext cx="2971800" cy="2031325"/>
          </a:xfrm>
          <a:prstGeom prst="rect">
            <a:avLst/>
          </a:prstGeom>
          <a:solidFill>
            <a:schemeClr val="accent2">
              <a:lumMod val="40000"/>
              <a:lumOff val="60000"/>
            </a:schemeClr>
          </a:solidFill>
          <a:ln>
            <a:solidFill>
              <a:schemeClr val="tx2">
                <a:lumMod val="50000"/>
              </a:schemeClr>
            </a:solidFill>
          </a:ln>
        </p:spPr>
        <p:txBody>
          <a:bodyPr wrap="square" rtlCol="0">
            <a:spAutoFit/>
          </a:bodyPr>
          <a:lstStyle/>
          <a:p>
            <a:r>
              <a:rPr lang="en-US" b="1" dirty="0" smtClean="0"/>
              <a:t>There are five tabs/sections to complete for each profile. You must complete each one and hit the next button to go to the next section. Other actions are available from the buttons on the bottom.</a:t>
            </a:r>
            <a:endParaRPr lang="en-US" b="1" dirty="0"/>
          </a:p>
        </p:txBody>
      </p:sp>
      <p:sp>
        <p:nvSpPr>
          <p:cNvPr id="11" name="Rectangle 10"/>
          <p:cNvSpPr/>
          <p:nvPr/>
        </p:nvSpPr>
        <p:spPr>
          <a:xfrm>
            <a:off x="533400" y="5181600"/>
            <a:ext cx="3200400" cy="30480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934200" y="5181600"/>
            <a:ext cx="16764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10" idx="2"/>
          </p:cNvCxnSpPr>
          <p:nvPr/>
        </p:nvCxnSpPr>
        <p:spPr>
          <a:xfrm rot="16200000" flipH="1">
            <a:off x="6635413" y="3739812"/>
            <a:ext cx="1931075" cy="8001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2"/>
          </p:cNvCxnSpPr>
          <p:nvPr/>
        </p:nvCxnSpPr>
        <p:spPr>
          <a:xfrm rot="5400000">
            <a:off x="3816013" y="1720512"/>
            <a:ext cx="1931075" cy="4838700"/>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667000" y="1905000"/>
            <a:ext cx="457200" cy="1219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419600" y="1905000"/>
            <a:ext cx="304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105400" y="1905000"/>
            <a:ext cx="609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172200" y="1905000"/>
            <a:ext cx="381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934200" y="1905000"/>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848600" y="1905000"/>
            <a:ext cx="304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3276600" y="1371600"/>
            <a:ext cx="4038600" cy="1200329"/>
          </a:xfrm>
          <a:prstGeom prst="rect">
            <a:avLst/>
          </a:prstGeom>
          <a:solidFill>
            <a:schemeClr val="accent2">
              <a:lumMod val="40000"/>
              <a:lumOff val="60000"/>
            </a:schemeClr>
          </a:solidFill>
          <a:ln>
            <a:solidFill>
              <a:schemeClr val="tx2">
                <a:lumMod val="50000"/>
              </a:schemeClr>
            </a:solidFill>
          </a:ln>
        </p:spPr>
        <p:txBody>
          <a:bodyPr wrap="square" rtlCol="0">
            <a:spAutoFit/>
          </a:bodyPr>
          <a:lstStyle/>
          <a:p>
            <a:r>
              <a:rPr lang="en-US" b="1" dirty="0" smtClean="0"/>
              <a:t>When you go to the Disposition screen in AHLTA,  you can use the drop-down menu here to specify condition at release. </a:t>
            </a:r>
            <a:endParaRPr lang="en-US" b="1" dirty="0"/>
          </a:p>
        </p:txBody>
      </p:sp>
      <p:cxnSp>
        <p:nvCxnSpPr>
          <p:cNvPr id="5" name="Straight Arrow Connector 4"/>
          <p:cNvCxnSpPr>
            <a:stCxn id="3" idx="1"/>
          </p:cNvCxnSpPr>
          <p:nvPr/>
        </p:nvCxnSpPr>
        <p:spPr>
          <a:xfrm rot="10800000">
            <a:off x="2133600" y="1600201"/>
            <a:ext cx="1143000" cy="371565"/>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667000" y="1905000"/>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419600" y="1905000"/>
            <a:ext cx="304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105400" y="1905000"/>
            <a:ext cx="609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172200" y="1905000"/>
            <a:ext cx="304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934200" y="1905000"/>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848600" y="1905000"/>
            <a:ext cx="304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781800" y="2209800"/>
            <a:ext cx="1828800" cy="2585323"/>
          </a:xfrm>
          <a:prstGeom prst="rect">
            <a:avLst/>
          </a:prstGeom>
          <a:solidFill>
            <a:schemeClr val="accent2">
              <a:lumMod val="40000"/>
              <a:lumOff val="60000"/>
            </a:schemeClr>
          </a:solidFill>
          <a:ln>
            <a:solidFill>
              <a:schemeClr val="tx2">
                <a:lumMod val="50000"/>
              </a:schemeClr>
            </a:solidFill>
          </a:ln>
        </p:spPr>
        <p:txBody>
          <a:bodyPr wrap="square" rtlCol="0">
            <a:spAutoFit/>
          </a:bodyPr>
          <a:lstStyle/>
          <a:p>
            <a:r>
              <a:rPr lang="en-US" b="1" dirty="0" smtClean="0"/>
              <a:t>Before you can leave this section, you must provide an expiration date for the profile. The length is automatically calculated.</a:t>
            </a:r>
            <a:endParaRPr lang="en-US" b="1" dirty="0"/>
          </a:p>
        </p:txBody>
      </p:sp>
      <p:cxnSp>
        <p:nvCxnSpPr>
          <p:cNvPr id="11" name="Straight Arrow Connector 10"/>
          <p:cNvCxnSpPr>
            <a:stCxn id="9" idx="1"/>
          </p:cNvCxnSpPr>
          <p:nvPr/>
        </p:nvCxnSpPr>
        <p:spPr>
          <a:xfrm rot="10800000" flipV="1">
            <a:off x="5334000" y="3502462"/>
            <a:ext cx="1447800" cy="30753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4648200" y="3048000"/>
            <a:ext cx="3886200" cy="1477328"/>
          </a:xfrm>
          <a:prstGeom prst="rect">
            <a:avLst/>
          </a:prstGeom>
          <a:solidFill>
            <a:schemeClr val="accent2">
              <a:lumMod val="40000"/>
              <a:lumOff val="60000"/>
            </a:schemeClr>
          </a:solidFill>
          <a:ln>
            <a:solidFill>
              <a:schemeClr val="tx2">
                <a:lumMod val="50000"/>
              </a:schemeClr>
            </a:solidFill>
          </a:ln>
        </p:spPr>
        <p:txBody>
          <a:bodyPr wrap="square" rtlCol="0">
            <a:spAutoFit/>
          </a:bodyPr>
          <a:lstStyle/>
          <a:p>
            <a:r>
              <a:rPr lang="en-US" b="1" dirty="0" smtClean="0"/>
              <a:t>This is the review and submit page. You can use the template PULHES values or auto-calculate based on what you entered/changed. You can also add comments. Scroll down to submit.</a:t>
            </a:r>
            <a:endParaRPr lang="en-US"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09600" y="5715000"/>
            <a:ext cx="495300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248400" y="3733800"/>
            <a:ext cx="2590800" cy="2308324"/>
          </a:xfrm>
          <a:prstGeom prst="rect">
            <a:avLst/>
          </a:prstGeom>
          <a:solidFill>
            <a:schemeClr val="accent2">
              <a:lumMod val="40000"/>
              <a:lumOff val="60000"/>
            </a:schemeClr>
          </a:solidFill>
          <a:ln>
            <a:solidFill>
              <a:schemeClr val="tx2">
                <a:lumMod val="50000"/>
              </a:schemeClr>
            </a:solidFill>
          </a:ln>
        </p:spPr>
        <p:txBody>
          <a:bodyPr wrap="square" rtlCol="0">
            <a:spAutoFit/>
          </a:bodyPr>
          <a:lstStyle/>
          <a:p>
            <a:r>
              <a:rPr lang="en-US" b="1" dirty="0" smtClean="0"/>
              <a:t>Once you have reviewed the profile and are satisfied, you have multiple action options. The minimum should be to Sign and Submit and Print a copy for the soldier.</a:t>
            </a:r>
            <a:endParaRPr lang="en-US" b="1" dirty="0"/>
          </a:p>
        </p:txBody>
      </p:sp>
      <p:cxnSp>
        <p:nvCxnSpPr>
          <p:cNvPr id="6" name="Straight Arrow Connector 5"/>
          <p:cNvCxnSpPr>
            <a:stCxn id="4" idx="1"/>
          </p:cNvCxnSpPr>
          <p:nvPr/>
        </p:nvCxnSpPr>
        <p:spPr>
          <a:xfrm rot="10800000" flipV="1">
            <a:off x="4343400" y="4887962"/>
            <a:ext cx="1905000" cy="75083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Words</a:t>
            </a:r>
            <a:endParaRPr lang="en-US" dirty="0"/>
          </a:p>
        </p:txBody>
      </p:sp>
      <p:sp>
        <p:nvSpPr>
          <p:cNvPr id="3" name="Content Placeholder 2"/>
          <p:cNvSpPr>
            <a:spLocks noGrp="1"/>
          </p:cNvSpPr>
          <p:nvPr>
            <p:ph idx="1"/>
          </p:nvPr>
        </p:nvSpPr>
        <p:spPr/>
        <p:txBody>
          <a:bodyPr>
            <a:normAutofit fontScale="92500"/>
          </a:bodyPr>
          <a:lstStyle/>
          <a:p>
            <a:r>
              <a:rPr lang="en-US" dirty="0" smtClean="0"/>
              <a:t>The AHLTA-based profiles are no longer permitted</a:t>
            </a:r>
          </a:p>
          <a:p>
            <a:r>
              <a:rPr lang="en-US" dirty="0" smtClean="0"/>
              <a:t>For questions regarding eProfiles (including problems), please go here: paula.walker1@us.army.mil</a:t>
            </a:r>
          </a:p>
          <a:p>
            <a:r>
              <a:rPr lang="en-US" dirty="0" smtClean="0"/>
              <a:t>eProfiles templates are created and managed centrally – if you feel you need new central templates, please contact Ms. Walker</a:t>
            </a:r>
          </a:p>
          <a:p>
            <a:r>
              <a:rPr lang="en-US" dirty="0" smtClean="0"/>
              <a:t>You can edit and save templates locally, but they will not be shared outside your personal list</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3352800" y="1371600"/>
            <a:ext cx="4191000" cy="1200329"/>
          </a:xfrm>
          <a:prstGeom prst="rect">
            <a:avLst/>
          </a:prstGeom>
          <a:solidFill>
            <a:schemeClr val="accent2">
              <a:lumMod val="40000"/>
              <a:lumOff val="60000"/>
            </a:schemeClr>
          </a:solidFill>
          <a:ln>
            <a:solidFill>
              <a:schemeClr val="tx2">
                <a:lumMod val="50000"/>
              </a:schemeClr>
            </a:solidFill>
          </a:ln>
        </p:spPr>
        <p:txBody>
          <a:bodyPr wrap="square" rtlCol="0">
            <a:spAutoFit/>
          </a:bodyPr>
          <a:lstStyle/>
          <a:p>
            <a:r>
              <a:rPr lang="en-US" b="1" dirty="0" smtClean="0"/>
              <a:t>If you use the disposition “Released with Work/Duty Limitations”, you must provide the patient a Profile…Temporary or Permanent.</a:t>
            </a:r>
            <a:endParaRPr lang="en-US" b="1" dirty="0"/>
          </a:p>
        </p:txBody>
      </p:sp>
      <p:cxnSp>
        <p:nvCxnSpPr>
          <p:cNvPr id="5" name="Straight Arrow Connector 4"/>
          <p:cNvCxnSpPr>
            <a:stCxn id="3" idx="1"/>
          </p:cNvCxnSpPr>
          <p:nvPr/>
        </p:nvCxnSpPr>
        <p:spPr>
          <a:xfrm rot="10800000">
            <a:off x="2133600" y="1828801"/>
            <a:ext cx="1219200" cy="142965"/>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3962400" y="1371600"/>
            <a:ext cx="4267200" cy="1200329"/>
          </a:xfrm>
          <a:prstGeom prst="rect">
            <a:avLst/>
          </a:prstGeom>
          <a:solidFill>
            <a:schemeClr val="accent2">
              <a:lumMod val="40000"/>
              <a:lumOff val="60000"/>
            </a:schemeClr>
          </a:solidFill>
          <a:ln>
            <a:solidFill>
              <a:schemeClr val="tx2">
                <a:lumMod val="50000"/>
              </a:schemeClr>
            </a:solidFill>
          </a:ln>
        </p:spPr>
        <p:txBody>
          <a:bodyPr wrap="square" rtlCol="0">
            <a:spAutoFit/>
          </a:bodyPr>
          <a:lstStyle/>
          <a:p>
            <a:r>
              <a:rPr lang="en-US" b="1" dirty="0" smtClean="0"/>
              <a:t>Previously, you could click on this box to create a Profile within AHLTA. That is no longer allowed in the AMEDD. You must use the eProfile system.</a:t>
            </a:r>
            <a:endParaRPr lang="en-US" b="1" dirty="0"/>
          </a:p>
        </p:txBody>
      </p:sp>
      <p:cxnSp>
        <p:nvCxnSpPr>
          <p:cNvPr id="5" name="Straight Arrow Connector 4"/>
          <p:cNvCxnSpPr>
            <a:stCxn id="3" idx="1"/>
          </p:cNvCxnSpPr>
          <p:nvPr/>
        </p:nvCxnSpPr>
        <p:spPr>
          <a:xfrm rot="10800000">
            <a:off x="3048000" y="1600201"/>
            <a:ext cx="914400" cy="371565"/>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2286000" y="4417874"/>
            <a:ext cx="4648200" cy="1754326"/>
          </a:xfrm>
          <a:prstGeom prst="rect">
            <a:avLst/>
          </a:prstGeom>
          <a:solidFill>
            <a:schemeClr val="accent2">
              <a:lumMod val="40000"/>
              <a:lumOff val="60000"/>
            </a:schemeClr>
          </a:solidFill>
          <a:ln>
            <a:solidFill>
              <a:schemeClr val="tx2">
                <a:lumMod val="50000"/>
              </a:schemeClr>
            </a:solidFill>
          </a:ln>
        </p:spPr>
        <p:txBody>
          <a:bodyPr wrap="square" rtlCol="0">
            <a:spAutoFit/>
          </a:bodyPr>
          <a:lstStyle/>
          <a:p>
            <a:r>
              <a:rPr lang="en-US" b="1" dirty="0" smtClean="0"/>
              <a:t>To access the eProfile system , you can go here in the Folder List or use the menu method on the next slide. This screen pops up inside AHLTA. If you have not previously registered for eProfile access, you must do so before you can use the system. </a:t>
            </a:r>
            <a:endParaRPr lang="en-US" b="1" dirty="0"/>
          </a:p>
        </p:txBody>
      </p:sp>
      <p:cxnSp>
        <p:nvCxnSpPr>
          <p:cNvPr id="5" name="Straight Arrow Connector 4"/>
          <p:cNvCxnSpPr>
            <a:stCxn id="3" idx="1"/>
          </p:cNvCxnSpPr>
          <p:nvPr/>
        </p:nvCxnSpPr>
        <p:spPr>
          <a:xfrm rot="10800000">
            <a:off x="1219200" y="4038601"/>
            <a:ext cx="1066800" cy="1256437"/>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019800" y="2209800"/>
            <a:ext cx="2667000" cy="114300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stCxn id="3" idx="0"/>
          </p:cNvCxnSpPr>
          <p:nvPr/>
        </p:nvCxnSpPr>
        <p:spPr>
          <a:xfrm rot="5400000" flipH="1" flipV="1">
            <a:off x="4896713" y="2761387"/>
            <a:ext cx="1369874" cy="1943100"/>
          </a:xfrm>
          <a:prstGeom prst="straightConnector1">
            <a:avLst/>
          </a:prstGeom>
          <a:ln w="254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838200"/>
            <a:ext cx="762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590800" y="838200"/>
            <a:ext cx="3276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419600" y="1828800"/>
            <a:ext cx="1905000" cy="335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905000" y="4343400"/>
            <a:ext cx="6096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590800" y="1752600"/>
            <a:ext cx="685800" cy="990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038600" y="5562600"/>
            <a:ext cx="1143000" cy="3048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105400" y="1238071"/>
            <a:ext cx="3276600" cy="1200329"/>
          </a:xfrm>
          <a:prstGeom prst="rect">
            <a:avLst/>
          </a:prstGeom>
          <a:solidFill>
            <a:schemeClr val="accent2">
              <a:lumMod val="40000"/>
              <a:lumOff val="60000"/>
            </a:schemeClr>
          </a:solidFill>
          <a:ln>
            <a:solidFill>
              <a:schemeClr val="tx2">
                <a:lumMod val="50000"/>
              </a:schemeClr>
            </a:solidFill>
          </a:ln>
        </p:spPr>
        <p:txBody>
          <a:bodyPr wrap="square" rtlCol="0">
            <a:spAutoFit/>
          </a:bodyPr>
          <a:lstStyle/>
          <a:p>
            <a:r>
              <a:rPr lang="en-US" b="1" dirty="0" smtClean="0"/>
              <a:t>From the top menu, click on Go </a:t>
            </a:r>
            <a:r>
              <a:rPr lang="en-US" b="1" dirty="0" smtClean="0">
                <a:sym typeface="Wingdings" pitchFamily="2" charset="2"/>
              </a:rPr>
              <a:t> Health History  Army Readiness  eProfile to open the eProfile web window</a:t>
            </a:r>
            <a:endParaRPr lang="en-US" b="1" dirty="0"/>
          </a:p>
        </p:txBody>
      </p:sp>
      <p:sp>
        <p:nvSpPr>
          <p:cNvPr id="10" name="TextBox 9"/>
          <p:cNvSpPr txBox="1"/>
          <p:nvPr/>
        </p:nvSpPr>
        <p:spPr>
          <a:xfrm>
            <a:off x="4876800" y="228600"/>
            <a:ext cx="3886200" cy="369332"/>
          </a:xfrm>
          <a:prstGeom prst="rect">
            <a:avLst/>
          </a:prstGeom>
          <a:solidFill>
            <a:schemeClr val="accent6">
              <a:lumMod val="40000"/>
              <a:lumOff val="60000"/>
            </a:schemeClr>
          </a:solidFill>
          <a:ln>
            <a:solidFill>
              <a:schemeClr val="tx2">
                <a:lumMod val="50000"/>
              </a:schemeClr>
            </a:solidFill>
          </a:ln>
        </p:spPr>
        <p:txBody>
          <a:bodyPr wrap="square" rtlCol="0">
            <a:spAutoFit/>
          </a:bodyPr>
          <a:lstStyle/>
          <a:p>
            <a:r>
              <a:rPr lang="en-US" b="1" dirty="0" smtClean="0">
                <a:hlinkClick r:id="rId3" action="ppaction://hlinksldjump"/>
              </a:rPr>
              <a:t>I am already registered for eProfiles</a:t>
            </a:r>
            <a:endParaRPr lang="en-US"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2895600" y="304800"/>
            <a:ext cx="5486400" cy="369332"/>
          </a:xfrm>
          <a:prstGeom prst="rect">
            <a:avLst/>
          </a:prstGeom>
          <a:noFill/>
        </p:spPr>
        <p:txBody>
          <a:bodyPr wrap="square" rtlCol="0">
            <a:spAutoFit/>
          </a:bodyPr>
          <a:lstStyle/>
          <a:p>
            <a:r>
              <a:rPr lang="en-US" b="1" dirty="0" smtClean="0"/>
              <a:t>Skip this page if you are already registered for eProfiles</a:t>
            </a:r>
            <a:endParaRPr lang="en-US" b="1" dirty="0"/>
          </a:p>
        </p:txBody>
      </p:sp>
      <p:sp>
        <p:nvSpPr>
          <p:cNvPr id="4" name="TextBox 3"/>
          <p:cNvSpPr txBox="1"/>
          <p:nvPr/>
        </p:nvSpPr>
        <p:spPr>
          <a:xfrm>
            <a:off x="5867400" y="2971800"/>
            <a:ext cx="2667000" cy="1754326"/>
          </a:xfrm>
          <a:prstGeom prst="rect">
            <a:avLst/>
          </a:prstGeom>
          <a:solidFill>
            <a:schemeClr val="accent2">
              <a:lumMod val="40000"/>
              <a:lumOff val="60000"/>
            </a:schemeClr>
          </a:solidFill>
          <a:ln>
            <a:solidFill>
              <a:schemeClr val="tx2">
                <a:lumMod val="50000"/>
              </a:schemeClr>
            </a:solidFill>
          </a:ln>
        </p:spPr>
        <p:txBody>
          <a:bodyPr wrap="square" rtlCol="0">
            <a:spAutoFit/>
          </a:bodyPr>
          <a:lstStyle/>
          <a:p>
            <a:r>
              <a:rPr lang="en-US" b="1" dirty="0" smtClean="0"/>
              <a:t>If you have not yet registered to use the eProfiles application, you will use this screen to do so. This is for both Active Duty and civilian users.</a:t>
            </a:r>
            <a:endParaRPr lang="en-US" b="1" dirty="0"/>
          </a:p>
        </p:txBody>
      </p:sp>
      <p:sp>
        <p:nvSpPr>
          <p:cNvPr id="5" name="Rectangle 4"/>
          <p:cNvSpPr/>
          <p:nvPr/>
        </p:nvSpPr>
        <p:spPr>
          <a:xfrm>
            <a:off x="2438400" y="30480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86000" y="4800600"/>
            <a:ext cx="685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2895600" y="304800"/>
            <a:ext cx="5486400" cy="369332"/>
          </a:xfrm>
          <a:prstGeom prst="rect">
            <a:avLst/>
          </a:prstGeom>
          <a:noFill/>
        </p:spPr>
        <p:txBody>
          <a:bodyPr wrap="square" rtlCol="0">
            <a:spAutoFit/>
          </a:bodyPr>
          <a:lstStyle/>
          <a:p>
            <a:r>
              <a:rPr lang="en-US" b="1" dirty="0" smtClean="0"/>
              <a:t>Skip this page if you are already registered for eProfiles</a:t>
            </a:r>
            <a:endParaRPr lang="en-US" b="1" dirty="0"/>
          </a:p>
        </p:txBody>
      </p:sp>
      <p:sp>
        <p:nvSpPr>
          <p:cNvPr id="4" name="TextBox 3"/>
          <p:cNvSpPr txBox="1"/>
          <p:nvPr/>
        </p:nvSpPr>
        <p:spPr>
          <a:xfrm>
            <a:off x="5638800" y="3960674"/>
            <a:ext cx="3124200" cy="1754326"/>
          </a:xfrm>
          <a:prstGeom prst="rect">
            <a:avLst/>
          </a:prstGeom>
          <a:solidFill>
            <a:schemeClr val="accent2">
              <a:lumMod val="40000"/>
              <a:lumOff val="60000"/>
            </a:schemeClr>
          </a:solidFill>
          <a:ln>
            <a:solidFill>
              <a:schemeClr val="tx2">
                <a:lumMod val="50000"/>
              </a:schemeClr>
            </a:solidFill>
          </a:ln>
        </p:spPr>
        <p:txBody>
          <a:bodyPr wrap="square" rtlCol="0">
            <a:spAutoFit/>
          </a:bodyPr>
          <a:lstStyle/>
          <a:p>
            <a:r>
              <a:rPr lang="en-US" b="1" dirty="0" smtClean="0"/>
              <a:t>Once registration is complete, you must go through online training before you can access the system. It may take up to 24 hours to gain access to training and/or the system.</a:t>
            </a:r>
            <a:endParaRPr lang="en-US" b="1" dirty="0"/>
          </a:p>
        </p:txBody>
      </p:sp>
      <p:sp>
        <p:nvSpPr>
          <p:cNvPr id="5" name="Rectangle 4"/>
          <p:cNvSpPr/>
          <p:nvPr/>
        </p:nvSpPr>
        <p:spPr>
          <a:xfrm>
            <a:off x="1905000" y="2438400"/>
            <a:ext cx="5791200" cy="114300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4" idx="1"/>
            <a:endCxn id="5" idx="2"/>
          </p:cNvCxnSpPr>
          <p:nvPr/>
        </p:nvCxnSpPr>
        <p:spPr>
          <a:xfrm rot="10800000">
            <a:off x="4800600" y="3581401"/>
            <a:ext cx="838200" cy="125643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2895600" y="304800"/>
            <a:ext cx="5486400" cy="369332"/>
          </a:xfrm>
          <a:prstGeom prst="rect">
            <a:avLst/>
          </a:prstGeom>
          <a:solidFill>
            <a:schemeClr val="tx2">
              <a:lumMod val="40000"/>
              <a:lumOff val="60000"/>
            </a:schemeClr>
          </a:solidFill>
        </p:spPr>
        <p:txBody>
          <a:bodyPr wrap="square" rtlCol="0">
            <a:spAutoFit/>
          </a:bodyPr>
          <a:lstStyle/>
          <a:p>
            <a:r>
              <a:rPr lang="en-US" b="1" dirty="0" smtClean="0"/>
              <a:t>Skip this page if you are already registered for eProfiles</a:t>
            </a:r>
            <a:endParaRPr lang="en-US" b="1" dirty="0"/>
          </a:p>
        </p:txBody>
      </p:sp>
      <p:sp>
        <p:nvSpPr>
          <p:cNvPr id="4" name="Rectangle 3"/>
          <p:cNvSpPr/>
          <p:nvPr/>
        </p:nvSpPr>
        <p:spPr>
          <a:xfrm>
            <a:off x="4495800" y="5105400"/>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667000" y="5562600"/>
            <a:ext cx="17526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667000" y="5791200"/>
            <a:ext cx="9906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086600" y="2819400"/>
            <a:ext cx="1828800" cy="1200329"/>
          </a:xfrm>
          <a:prstGeom prst="rect">
            <a:avLst/>
          </a:prstGeom>
          <a:solidFill>
            <a:schemeClr val="accent2">
              <a:lumMod val="40000"/>
              <a:lumOff val="60000"/>
            </a:schemeClr>
          </a:solidFill>
          <a:ln>
            <a:solidFill>
              <a:schemeClr val="tx2">
                <a:lumMod val="50000"/>
              </a:schemeClr>
            </a:solidFill>
          </a:ln>
        </p:spPr>
        <p:txBody>
          <a:bodyPr wrap="square" rtlCol="0">
            <a:spAutoFit/>
          </a:bodyPr>
          <a:lstStyle/>
          <a:p>
            <a:r>
              <a:rPr lang="en-US" b="1" dirty="0" smtClean="0"/>
              <a:t>This is the page to apply for the Medical Profiles training.</a:t>
            </a:r>
            <a:endParaRPr lang="en-US"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765</TotalTime>
  <Words>715</Words>
  <Application>Microsoft Office PowerPoint</Application>
  <PresentationFormat>On-screen Show (4:3)</PresentationFormat>
  <Paragraphs>31</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eProfiles via AHLTA How To</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Final Words</vt:lpstr>
    </vt:vector>
  </TitlesOfParts>
  <Company>MEDCOM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eProfiles in AHLTA How To</dc:title>
  <dc:creator>Bob Marshall</dc:creator>
  <cp:lastModifiedBy>Bob Marshall</cp:lastModifiedBy>
  <cp:revision>54</cp:revision>
  <dcterms:created xsi:type="dcterms:W3CDTF">2011-09-20T20:20:15Z</dcterms:created>
  <dcterms:modified xsi:type="dcterms:W3CDTF">2011-09-26T19:50:47Z</dcterms:modified>
</cp:coreProperties>
</file>