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3" r:id="rId5"/>
    <p:sldId id="259" r:id="rId6"/>
    <p:sldId id="260" r:id="rId7"/>
    <p:sldId id="268" r:id="rId8"/>
    <p:sldId id="261" r:id="rId9"/>
    <p:sldId id="264" r:id="rId10"/>
    <p:sldId id="265" r:id="rId11"/>
    <p:sldId id="262"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42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EED363A-5616-42D7-9223-74109BD34F2A}" type="datetimeFigureOut">
              <a:rPr lang="en-US" smtClean="0"/>
              <a:pPr/>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ED363A-5616-42D7-9223-74109BD34F2A}" type="datetimeFigureOut">
              <a:rPr lang="en-US" smtClean="0"/>
              <a:pPr/>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ED363A-5616-42D7-9223-74109BD34F2A}" type="datetimeFigureOut">
              <a:rPr lang="en-US" smtClean="0"/>
              <a:pPr/>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ED363A-5616-42D7-9223-74109BD34F2A}" type="datetimeFigureOut">
              <a:rPr lang="en-US" smtClean="0"/>
              <a:pPr/>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ED363A-5616-42D7-9223-74109BD34F2A}" type="datetimeFigureOut">
              <a:rPr lang="en-US" smtClean="0"/>
              <a:pPr/>
              <a:t>1/22/2012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ED363A-5616-42D7-9223-74109BD34F2A}" type="datetimeFigureOut">
              <a:rPr lang="en-US" smtClean="0"/>
              <a:pPr/>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ED363A-5616-42D7-9223-74109BD34F2A}" type="datetimeFigureOut">
              <a:rPr lang="en-US" smtClean="0"/>
              <a:pPr/>
              <a:t>1/22/2012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ED363A-5616-42D7-9223-74109BD34F2A}" type="datetimeFigureOut">
              <a:rPr lang="en-US" smtClean="0"/>
              <a:pPr/>
              <a:t>1/22/2012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D363A-5616-42D7-9223-74109BD34F2A}" type="datetimeFigureOut">
              <a:rPr lang="en-US" smtClean="0"/>
              <a:pPr/>
              <a:t>1/22/2012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D363A-5616-42D7-9223-74109BD34F2A}" type="datetimeFigureOut">
              <a:rPr lang="en-US" smtClean="0"/>
              <a:pPr/>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D363A-5616-42D7-9223-74109BD34F2A}" type="datetimeFigureOut">
              <a:rPr lang="en-US" smtClean="0"/>
              <a:pPr/>
              <a:t>1/22/2012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E91357-C99C-432B-BF45-4FDE78FD6D7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D363A-5616-42D7-9223-74109BD34F2A}" type="datetimeFigureOut">
              <a:rPr lang="en-US" smtClean="0"/>
              <a:pPr/>
              <a:t>1/22/2012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E91357-C99C-432B-BF45-4FDE78FD6D7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3">
                <a:lumMod val="5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effectLst>
                  <a:outerShdw blurRad="38100" dist="38100" dir="2700000" algn="tl">
                    <a:srgbClr val="000000">
                      <a:alpha val="43137"/>
                    </a:srgbClr>
                  </a:outerShdw>
                </a:effectLst>
              </a:rPr>
              <a:t>Army Readiness Modules in AHLTA</a:t>
            </a:r>
            <a:endParaRPr lang="en-US" b="1"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6705600" y="2667000"/>
            <a:ext cx="2286000" cy="646331"/>
          </a:xfrm>
          <a:prstGeom prst="rect">
            <a:avLst/>
          </a:prstGeom>
          <a:solidFill>
            <a:schemeClr val="accent6">
              <a:lumMod val="60000"/>
              <a:lumOff val="40000"/>
            </a:schemeClr>
          </a:solidFill>
        </p:spPr>
        <p:txBody>
          <a:bodyPr wrap="square" rtlCol="0">
            <a:spAutoFit/>
          </a:bodyPr>
          <a:lstStyle/>
          <a:p>
            <a:r>
              <a:rPr lang="en-US" b="1" dirty="0" smtClean="0"/>
              <a:t>This is the PDHRA sub-tab</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3581400" y="5257800"/>
            <a:ext cx="4876800" cy="1200329"/>
          </a:xfrm>
          <a:prstGeom prst="rect">
            <a:avLst/>
          </a:prstGeom>
          <a:solidFill>
            <a:schemeClr val="accent6">
              <a:lumMod val="60000"/>
              <a:lumOff val="40000"/>
            </a:schemeClr>
          </a:solidFill>
        </p:spPr>
        <p:txBody>
          <a:bodyPr wrap="square" rtlCol="0">
            <a:spAutoFit/>
          </a:bodyPr>
          <a:lstStyle/>
          <a:p>
            <a:r>
              <a:rPr lang="en-US" b="1" dirty="0" smtClean="0"/>
              <a:t>If you click on the MODS/MEDPROS link, this window opens for direct access to MODS and various MODS Modules as shown. This also requires CAC login.</a:t>
            </a:r>
            <a:endParaRPr lang="en-US"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4114800" y="5029200"/>
            <a:ext cx="4191000" cy="923330"/>
          </a:xfrm>
          <a:prstGeom prst="rect">
            <a:avLst/>
          </a:prstGeom>
          <a:solidFill>
            <a:schemeClr val="accent6">
              <a:lumMod val="60000"/>
              <a:lumOff val="40000"/>
            </a:schemeClr>
          </a:solidFill>
        </p:spPr>
        <p:txBody>
          <a:bodyPr wrap="square" rtlCol="0">
            <a:spAutoFit/>
          </a:bodyPr>
          <a:lstStyle/>
          <a:p>
            <a:r>
              <a:rPr lang="en-US" b="1" dirty="0" smtClean="0"/>
              <a:t>Since this is a test patient, he is not entered into the MHA system. From here, you can add patients. </a:t>
            </a: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4114800" y="3657600"/>
            <a:ext cx="4419600" cy="923330"/>
          </a:xfrm>
          <a:prstGeom prst="rect">
            <a:avLst/>
          </a:prstGeom>
          <a:solidFill>
            <a:schemeClr val="accent6">
              <a:lumMod val="60000"/>
              <a:lumOff val="40000"/>
            </a:schemeClr>
          </a:solidFill>
        </p:spPr>
        <p:txBody>
          <a:bodyPr wrap="square" rtlCol="0">
            <a:spAutoFit/>
          </a:bodyPr>
          <a:lstStyle/>
          <a:p>
            <a:r>
              <a:rPr lang="en-US" b="1" dirty="0" smtClean="0"/>
              <a:t>The Hearing Records link from the MODS Module opens this window. Any existing audiograms  would display here.  </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3657600" y="3810000"/>
            <a:ext cx="4724400" cy="923330"/>
          </a:xfrm>
          <a:prstGeom prst="rect">
            <a:avLst/>
          </a:prstGeom>
          <a:solidFill>
            <a:schemeClr val="accent6">
              <a:lumMod val="60000"/>
              <a:lumOff val="40000"/>
            </a:schemeClr>
          </a:solidFill>
        </p:spPr>
        <p:txBody>
          <a:bodyPr wrap="square" rtlCol="0">
            <a:spAutoFit/>
          </a:bodyPr>
          <a:lstStyle/>
          <a:p>
            <a:r>
              <a:rPr lang="en-US" b="1" dirty="0" smtClean="0"/>
              <a:t>Readiness Modules are found under the Folder List as shown. Click the “+” sign next to “Army Readiness” to expose all the Module links.</a:t>
            </a:r>
            <a:endParaRPr lang="en-US" b="1" dirty="0"/>
          </a:p>
        </p:txBody>
      </p:sp>
      <p:cxnSp>
        <p:nvCxnSpPr>
          <p:cNvPr id="5" name="Straight Arrow Connector 4"/>
          <p:cNvCxnSpPr>
            <a:stCxn id="3" idx="1"/>
          </p:cNvCxnSpPr>
          <p:nvPr/>
        </p:nvCxnSpPr>
        <p:spPr>
          <a:xfrm flipH="1">
            <a:off x="1676400" y="4271665"/>
            <a:ext cx="1981200" cy="833735"/>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1219200" y="2667000"/>
            <a:ext cx="5715000" cy="2585323"/>
          </a:xfrm>
          <a:prstGeom prst="rect">
            <a:avLst/>
          </a:prstGeom>
          <a:solidFill>
            <a:schemeClr val="accent6">
              <a:lumMod val="60000"/>
              <a:lumOff val="40000"/>
            </a:schemeClr>
          </a:solidFill>
        </p:spPr>
        <p:txBody>
          <a:bodyPr wrap="square" rtlCol="0">
            <a:spAutoFit/>
          </a:bodyPr>
          <a:lstStyle/>
          <a:p>
            <a:r>
              <a:rPr lang="en-US" b="1" dirty="0" smtClean="0"/>
              <a:t>Clicking on “IMR” opens this Module. It displays existing IMR data in the right window and any existing IMR’s in the left window. </a:t>
            </a:r>
          </a:p>
          <a:p>
            <a:endParaRPr lang="en-US" b="1" dirty="0" smtClean="0"/>
          </a:p>
          <a:p>
            <a:r>
              <a:rPr lang="en-US" b="1" dirty="0" smtClean="0"/>
              <a:t>Clicking on an existing IMR in the left window will display the data in the bottom window. </a:t>
            </a:r>
            <a:br>
              <a:rPr lang="en-US" b="1" dirty="0" smtClean="0"/>
            </a:br>
            <a:r>
              <a:rPr lang="en-US" b="1" dirty="0" smtClean="0"/>
              <a:t/>
            </a:r>
            <a:br>
              <a:rPr lang="en-US" b="1" dirty="0" smtClean="0"/>
            </a:br>
            <a:r>
              <a:rPr lang="en-US" b="1" dirty="0" smtClean="0"/>
              <a:t>Click the “New IMR” icon to create a new IMR and import the available data elements. </a:t>
            </a: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6934200" y="2438400"/>
            <a:ext cx="1905000" cy="2862322"/>
          </a:xfrm>
          <a:prstGeom prst="rect">
            <a:avLst/>
          </a:prstGeom>
          <a:solidFill>
            <a:schemeClr val="accent6">
              <a:lumMod val="60000"/>
              <a:lumOff val="40000"/>
            </a:schemeClr>
          </a:solidFill>
        </p:spPr>
        <p:txBody>
          <a:bodyPr wrap="square" rtlCol="0">
            <a:spAutoFit/>
          </a:bodyPr>
          <a:lstStyle/>
          <a:p>
            <a:r>
              <a:rPr lang="en-US" b="1" dirty="0" smtClean="0"/>
              <a:t>Once you click on “New IMR”, all available data elements are imported and the form generated for you to complete, save and/or “Quick Sign”</a:t>
            </a:r>
            <a:endParaRPr lang="en-US" b="1" dirty="0"/>
          </a:p>
        </p:txBody>
      </p:sp>
      <p:sp>
        <p:nvSpPr>
          <p:cNvPr id="4" name="Rounded Rectangle 3"/>
          <p:cNvSpPr/>
          <p:nvPr/>
        </p:nvSpPr>
        <p:spPr>
          <a:xfrm>
            <a:off x="1676400" y="381000"/>
            <a:ext cx="2514600" cy="457200"/>
          </a:xfrm>
          <a:prstGeom prst="roundRect">
            <a:avLst/>
          </a:prstGeom>
          <a:no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5943600" y="3581400"/>
            <a:ext cx="2895600" cy="2585323"/>
          </a:xfrm>
          <a:prstGeom prst="rect">
            <a:avLst/>
          </a:prstGeom>
          <a:solidFill>
            <a:schemeClr val="accent6">
              <a:lumMod val="60000"/>
              <a:lumOff val="40000"/>
            </a:schemeClr>
          </a:solidFill>
        </p:spPr>
        <p:txBody>
          <a:bodyPr wrap="square" rtlCol="0">
            <a:spAutoFit/>
          </a:bodyPr>
          <a:lstStyle/>
          <a:p>
            <a:r>
              <a:rPr lang="en-US" b="1" dirty="0" smtClean="0"/>
              <a:t>If you click on the eProfile link, you are taken to this external site in the AHLTA Web window. You must complete training to access this site. The eProfile is done online and submitted directly to MODS . This Module uses CAC login.</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1219200" y="2514600"/>
            <a:ext cx="6324600" cy="646331"/>
          </a:xfrm>
          <a:prstGeom prst="rect">
            <a:avLst/>
          </a:prstGeom>
          <a:solidFill>
            <a:schemeClr val="accent6">
              <a:lumMod val="60000"/>
              <a:lumOff val="40000"/>
            </a:schemeClr>
          </a:solidFill>
        </p:spPr>
        <p:txBody>
          <a:bodyPr wrap="square" rtlCol="0">
            <a:spAutoFit/>
          </a:bodyPr>
          <a:lstStyle/>
          <a:p>
            <a:r>
              <a:rPr lang="en-US" b="1" dirty="0" smtClean="0"/>
              <a:t>If you click on “Legacy Profiles” this tab opens. From here, you can review all previous profiles that were entered electronically. </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6400800" y="2590800"/>
            <a:ext cx="2438400" cy="1477328"/>
          </a:xfrm>
          <a:prstGeom prst="rect">
            <a:avLst/>
          </a:prstGeom>
          <a:solidFill>
            <a:schemeClr val="accent6">
              <a:lumMod val="60000"/>
              <a:lumOff val="40000"/>
            </a:schemeClr>
          </a:solidFill>
        </p:spPr>
        <p:txBody>
          <a:bodyPr wrap="square" rtlCol="0">
            <a:spAutoFit/>
          </a:bodyPr>
          <a:lstStyle/>
          <a:p>
            <a:r>
              <a:rPr lang="en-US" b="1" dirty="0" smtClean="0"/>
              <a:t>Clicking on any of the existing profiles will show that complete profile in the bottom window. </a:t>
            </a:r>
            <a:endParaRPr lang="en-US" b="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6553200" y="2590800"/>
            <a:ext cx="2438400" cy="3416320"/>
          </a:xfrm>
          <a:prstGeom prst="rect">
            <a:avLst/>
          </a:prstGeom>
          <a:solidFill>
            <a:schemeClr val="accent6">
              <a:lumMod val="60000"/>
              <a:lumOff val="40000"/>
            </a:schemeClr>
          </a:solidFill>
        </p:spPr>
        <p:txBody>
          <a:bodyPr wrap="square" rtlCol="0">
            <a:spAutoFit/>
          </a:bodyPr>
          <a:lstStyle/>
          <a:p>
            <a:r>
              <a:rPr lang="en-US" b="1" dirty="0" smtClean="0"/>
              <a:t>Clicking on the “Deployments” Module with open this tab. From here, you can start a New Deployment,  complete a post-deployment assessment or a PDHRA. </a:t>
            </a:r>
          </a:p>
          <a:p>
            <a:endParaRPr lang="en-US" b="1" dirty="0" smtClean="0"/>
          </a:p>
          <a:p>
            <a:r>
              <a:rPr lang="en-US" b="1" dirty="0" smtClean="0"/>
              <a:t>This is the pre-deployment sub-tab.</a:t>
            </a:r>
            <a:endParaRPr lang="en-US"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TextBox 2"/>
          <p:cNvSpPr txBox="1"/>
          <p:nvPr/>
        </p:nvSpPr>
        <p:spPr>
          <a:xfrm>
            <a:off x="6705600" y="2743200"/>
            <a:ext cx="2209800" cy="646331"/>
          </a:xfrm>
          <a:prstGeom prst="rect">
            <a:avLst/>
          </a:prstGeom>
          <a:solidFill>
            <a:schemeClr val="accent6">
              <a:lumMod val="60000"/>
              <a:lumOff val="40000"/>
            </a:schemeClr>
          </a:solidFill>
        </p:spPr>
        <p:txBody>
          <a:bodyPr wrap="square" rtlCol="0">
            <a:spAutoFit/>
          </a:bodyPr>
          <a:lstStyle/>
          <a:p>
            <a:r>
              <a:rPr lang="en-US" b="1" dirty="0" smtClean="0"/>
              <a:t>This is the post-deployment sub-tab.</a:t>
            </a: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TotalTime>
  <Words>316</Words>
  <Application>Microsoft Office PowerPoint</Application>
  <PresentationFormat>On-screen Show (4:3)</PresentationFormat>
  <Paragraphs>17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Army Readiness Modules in AHLTA</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MEDCOM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Army Readiness Modules in AHLTA</dc:title>
  <dc:creator>Bob Marshall</dc:creator>
  <cp:lastModifiedBy>Bob Marshall</cp:lastModifiedBy>
  <cp:revision>2</cp:revision>
  <dcterms:created xsi:type="dcterms:W3CDTF">2012-01-22T06:15:42Z</dcterms:created>
  <dcterms:modified xsi:type="dcterms:W3CDTF">2012-01-22T18:12:27Z</dcterms:modified>
</cp:coreProperties>
</file>