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8" r:id="rId3"/>
    <p:sldId id="260" r:id="rId4"/>
    <p:sldId id="261" r:id="rId5"/>
    <p:sldId id="263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4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43ADF-90A0-4520-A8DA-DF2E0415C6CE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EB7DD-8F71-4722-B435-DB528721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75368F-6F96-4FE5-BA7F-562F1E3BBC18}" type="slidenum">
              <a:rPr lang="en-US">
                <a:ea typeface="ＭＳ Ｐゴシック" pitchFamily="127" charset="-128"/>
                <a:cs typeface="ＭＳ Ｐゴシック" pitchFamily="127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>
              <a:ea typeface="ＭＳ Ｐゴシック" pitchFamily="127" charset="-128"/>
              <a:cs typeface="ＭＳ Ｐゴシック" pitchFamily="127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4A35C-40E5-4917-8E91-7DAEC073F4C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b="1" dirty="0" smtClean="0"/>
              <a:t>You MUST put a comment in and your initials as to why you are Admin Closing the encounter.</a:t>
            </a:r>
            <a:r>
              <a:rPr lang="en-US" b="1" baseline="0" dirty="0" smtClean="0"/>
              <a:t>  (i.e.  Duplicate appt </a:t>
            </a:r>
            <a:r>
              <a:rPr lang="en-US" b="1" baseline="0" smtClean="0"/>
              <a:t>bea</a:t>
            </a:r>
            <a:r>
              <a:rPr lang="en-US" b="1" baseline="0" dirty="0" smtClean="0"/>
              <a:t> or No-Show </a:t>
            </a:r>
            <a:r>
              <a:rPr lang="en-US" b="1" baseline="0" dirty="0" err="1" smtClean="0"/>
              <a:t>bea</a:t>
            </a:r>
            <a:r>
              <a:rPr lang="en-US" b="1" baseline="0" dirty="0" smtClean="0"/>
              <a:t>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4A35C-40E5-4917-8E91-7DAEC073F4C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Garamond" pitchFamily="18" charset="0"/>
            </a:endParaRPr>
          </a:p>
        </p:txBody>
      </p:sp>
      <p:pic>
        <p:nvPicPr>
          <p:cNvPr id="6" name="Picture 9" descr="AMEDD-Power-Point-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24425"/>
            <a:ext cx="9144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BPCC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8475" y="968375"/>
            <a:ext cx="3575050" cy="314642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2743200"/>
            <a:ext cx="5562600" cy="1219200"/>
          </a:xfrm>
        </p:spPr>
        <p:txBody>
          <a:bodyPr/>
          <a:lstStyle>
            <a:lvl1pPr algn="l">
              <a:defRPr sz="3600" b="0" baseline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038600"/>
            <a:ext cx="45720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867400" y="6019800"/>
            <a:ext cx="3276600" cy="685800"/>
          </a:xfrm>
        </p:spPr>
        <p:txBody>
          <a:bodyPr anchor="b">
            <a:normAutofit/>
          </a:bodyPr>
          <a:lstStyle>
            <a:lvl1pPr indent="0" algn="r">
              <a:lnSpc>
                <a:spcPts val="1700"/>
              </a:lnSpc>
              <a:spcBef>
                <a:spcPts val="0"/>
              </a:spcBef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solidFill>
                <a:prstClr val="white"/>
              </a:solidFill>
              <a:latin typeface="Garamond" pitchFamily="18" charset="0"/>
            </a:endParaRPr>
          </a:p>
        </p:txBody>
      </p:sp>
      <p:pic>
        <p:nvPicPr>
          <p:cNvPr id="6" name="Picture 9" descr="AMEDD-Power-Point-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24425"/>
            <a:ext cx="9144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BPCC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8475" y="968375"/>
            <a:ext cx="3575050" cy="314642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2743200"/>
            <a:ext cx="5562600" cy="1219200"/>
          </a:xfrm>
        </p:spPr>
        <p:txBody>
          <a:bodyPr/>
          <a:lstStyle>
            <a:lvl1pPr algn="l">
              <a:defRPr sz="3600" b="0" baseline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038600"/>
            <a:ext cx="45720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867400" y="6019800"/>
            <a:ext cx="3276600" cy="685800"/>
          </a:xfrm>
        </p:spPr>
        <p:txBody>
          <a:bodyPr anchor="b">
            <a:normAutofit/>
          </a:bodyPr>
          <a:lstStyle>
            <a:lvl1pPr indent="0" algn="r">
              <a:lnSpc>
                <a:spcPts val="1700"/>
              </a:lnSpc>
              <a:spcBef>
                <a:spcPts val="0"/>
              </a:spcBef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Book" pitchFamily="34" charset="0"/>
              </a:defRPr>
            </a:lvl1pPr>
            <a:lvl2pPr>
              <a:defRPr>
                <a:latin typeface="Franklin Gothic Book" pitchFamily="34" charset="0"/>
              </a:defRPr>
            </a:lvl2pPr>
            <a:lvl3pPr>
              <a:defRPr>
                <a:latin typeface="Franklin Gothic Book" pitchFamily="34" charset="0"/>
              </a:defRPr>
            </a:lvl3pPr>
            <a:lvl4pPr>
              <a:defRPr>
                <a:latin typeface="Franklin Gothic Book" pitchFamily="34" charset="0"/>
              </a:defRPr>
            </a:lvl4pPr>
            <a:lvl5pPr>
              <a:defRPr>
                <a:latin typeface="Franklin Gothic Book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2290C-6D13-45CB-8DEC-1EC20ECF65F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C465-C657-49AD-9C62-8794559701C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Franklin Gothic Book" pitchFamily="34" charset="0"/>
              </a:defRPr>
            </a:lvl1pPr>
            <a:lvl2pPr>
              <a:defRPr sz="2400">
                <a:latin typeface="Franklin Gothic Book" pitchFamily="34" charset="0"/>
              </a:defRPr>
            </a:lvl2pPr>
            <a:lvl3pPr>
              <a:defRPr sz="2000">
                <a:latin typeface="Franklin Gothic Book" pitchFamily="34" charset="0"/>
              </a:defRPr>
            </a:lvl3pPr>
            <a:lvl4pPr>
              <a:defRPr sz="1800">
                <a:latin typeface="Franklin Gothic Book" pitchFamily="34" charset="0"/>
              </a:defRPr>
            </a:lvl4pPr>
            <a:lvl5pPr>
              <a:defRPr sz="1800">
                <a:latin typeface="Franklin Gothic Boo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Franklin Gothic Book" pitchFamily="34" charset="0"/>
              </a:defRPr>
            </a:lvl1pPr>
            <a:lvl2pPr>
              <a:defRPr sz="2400">
                <a:latin typeface="Franklin Gothic Book" pitchFamily="34" charset="0"/>
              </a:defRPr>
            </a:lvl2pPr>
            <a:lvl3pPr>
              <a:defRPr sz="2000">
                <a:latin typeface="Franklin Gothic Book" pitchFamily="34" charset="0"/>
              </a:defRPr>
            </a:lvl3pPr>
            <a:lvl4pPr>
              <a:defRPr sz="1800">
                <a:latin typeface="Franklin Gothic Book" pitchFamily="34" charset="0"/>
              </a:defRPr>
            </a:lvl4pPr>
            <a:lvl5pPr>
              <a:defRPr sz="1800">
                <a:latin typeface="Franklin Gothic Boo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7E870-FD30-404D-A604-3036BC7EB2C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BE404-BCEE-470F-8B73-06E7E753D7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B3B0E-1992-4B10-A816-7F8EA5784B7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F47CE-8982-4914-841E-E8101FD535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65EA-E087-493E-8C96-C76AFD1544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6B3D-DC71-4050-8A4C-0F3BA97E6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BF73C-53A4-4C46-95BB-034EC93049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8E107-FE6B-4AE7-8876-9C4B74B7438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1314450"/>
          </a:xfrm>
        </p:spPr>
        <p:txBody>
          <a:bodyPr anchor="b"/>
          <a:lstStyle>
            <a:lvl1pPr algn="l">
              <a:defRPr sz="2000" b="1">
                <a:latin typeface="Franklin Gothic Boo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>
                <a:latin typeface="Franklin Gothic Book" pitchFamily="34" charset="0"/>
              </a:defRPr>
            </a:lvl1pPr>
            <a:lvl2pPr>
              <a:defRPr sz="2800">
                <a:latin typeface="Franklin Gothic Book" pitchFamily="34" charset="0"/>
              </a:defRPr>
            </a:lvl2pPr>
            <a:lvl3pPr>
              <a:defRPr sz="2400">
                <a:latin typeface="Franklin Gothic Book" pitchFamily="34" charset="0"/>
              </a:defRPr>
            </a:lvl3pPr>
            <a:lvl4pPr>
              <a:defRPr sz="2000">
                <a:latin typeface="Franklin Gothic Book" pitchFamily="34" charset="0"/>
              </a:defRPr>
            </a:lvl4pPr>
            <a:lvl5pPr>
              <a:defRPr sz="2000">
                <a:latin typeface="Franklin Gothic Book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008313" cy="3611563"/>
          </a:xfrm>
        </p:spPr>
        <p:txBody>
          <a:bodyPr/>
          <a:lstStyle>
            <a:lvl1pPr marL="0" indent="0">
              <a:buNone/>
              <a:defRPr sz="1400">
                <a:latin typeface="Franklin Gothic Boo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65717-CA99-4B5A-9DC5-C45956F9C8B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396D-C4F8-4390-A5F3-E47B5B5E9C5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Franklin Gothic Boo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Franklin Gothic Book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Franklin Gothic Boo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87793-86F8-43E5-B529-9D1DAE091FA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5C51-BDA5-4BE2-8125-1173F5234F8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34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C3A4A-F00C-4803-8816-ED792781032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7EB6-573F-4100-B9C7-0AB640C2A3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 SubPages Header-02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8606" y="0"/>
            <a:ext cx="9135393" cy="1076446"/>
          </a:xfrm>
          <a:prstGeom prst="rect">
            <a:avLst/>
          </a:prstGeom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66800" y="0"/>
            <a:ext cx="6934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41FA37A-D69D-43EC-8978-E19FAFEBADB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637DA71-F9FE-4F12-97F9-CE51FE5D98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CBPCC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001000" y="50800"/>
            <a:ext cx="1066800" cy="939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Garamond" pitchFamily="18" charset="0"/>
          <a:ea typeface="ＭＳ Ｐゴシック" pitchFamily="127" charset="-128"/>
          <a:cs typeface="ＭＳ Ｐゴシック" pitchFamily="12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ra.lee@amedd.army.mi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tIns="0" bIns="0"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Justus" charset="0"/>
                <a:ea typeface="+mj-ea"/>
                <a:cs typeface="Arial" pitchFamily="34" charset="0"/>
              </a:rPr>
              <a:t> 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75150" y="6211888"/>
            <a:ext cx="227013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chemeClr val="bg1"/>
                </a:solidFill>
                <a:latin typeface="Franklin Gothic Book" pitchFamily="34" charset="0"/>
                <a:ea typeface="+mn-ea"/>
              </a:rPr>
              <a:t> </a:t>
            </a:r>
            <a:endParaRPr lang="en-US" sz="1200" dirty="0">
              <a:solidFill>
                <a:schemeClr val="bg1"/>
              </a:solidFill>
              <a:latin typeface="Franklin Gothic Book" pitchFamily="34" charset="0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3850" y="6211888"/>
            <a:ext cx="227013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chemeClr val="bg1"/>
                </a:solidFill>
                <a:latin typeface="Franklin Gothic Book" pitchFamily="34" charset="0"/>
                <a:ea typeface="+mn-ea"/>
              </a:rPr>
              <a:t>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124200" y="609600"/>
            <a:ext cx="58674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u="sng" dirty="0" smtClean="0">
                <a:latin typeface="Calibri" pitchFamily="34" charset="0"/>
              </a:rPr>
              <a:t>OPEN BUT NOT CHECKED IN</a:t>
            </a:r>
            <a:endParaRPr lang="en-US" sz="3600" b="1" u="sng" dirty="0">
              <a:latin typeface="Calibri" pitchFamily="34" charset="0"/>
            </a:endParaRPr>
          </a:p>
          <a:p>
            <a:endParaRPr lang="en-US" sz="3200" b="1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12954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How To Administratively Close: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No Show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LWOBS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Cancelled By Patient</a:t>
            </a:r>
            <a:endParaRPr lang="en-US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3981271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Presented By:	Cara D. Lee, Clinical System Instructor</a:t>
            </a:r>
          </a:p>
          <a:p>
            <a:r>
              <a:rPr lang="en-US" b="1" dirty="0" smtClean="0"/>
              <a:t>		Email: </a:t>
            </a:r>
            <a:r>
              <a:rPr lang="en-US" b="1" dirty="0" smtClean="0">
                <a:hlinkClick r:id="rId3"/>
              </a:rPr>
              <a:t>cara.lee@amedd.army.mil</a:t>
            </a:r>
            <a:endParaRPr lang="en-US" b="1" dirty="0" smtClean="0"/>
          </a:p>
          <a:p>
            <a:r>
              <a:rPr lang="en-US" b="1" dirty="0" smtClean="0"/>
              <a:t>		Blackberry: (253) 302-1018</a:t>
            </a:r>
          </a:p>
          <a:p>
            <a:r>
              <a:rPr lang="en-US" b="1" dirty="0" smtClean="0"/>
              <a:t>	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Admin Close Button in AHLTA</a:t>
            </a:r>
            <a:endParaRPr lang="en-US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143000"/>
            <a:ext cx="3667125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3400" y="4193738"/>
            <a:ext cx="7924800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FUNCTION AVAILABLE, BUT ONLY UPON REQUEST FROM ESD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Call ESD and request the “</a:t>
            </a:r>
            <a:r>
              <a:rPr lang="en-US" b="1" u="sng" dirty="0" smtClean="0"/>
              <a:t>Admin Close” </a:t>
            </a:r>
            <a:r>
              <a:rPr lang="en-US" b="1" dirty="0" smtClean="0"/>
              <a:t>button in AHLTA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A ticket will be sent to the local AHLTA administrator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User will be notified via Outlook email when button activated. 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4038600" y="1295400"/>
            <a:ext cx="9144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5791200"/>
            <a:ext cx="6172200" cy="738664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GUIDANCE— Request for specific staff only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Personnel responsible for CHCS End of Day report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362200"/>
            <a:ext cx="8229600" cy="156966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1. Allows user to create status of “ADMINISTRATIVLEY CLOSED” in AHLTA without writing over to CHCS </a:t>
            </a:r>
          </a:p>
          <a:p>
            <a:r>
              <a:rPr lang="en-US" sz="2400" b="1" dirty="0" smtClean="0"/>
              <a:t>2. Will not overwrite any coding in ADM of CHCS</a:t>
            </a:r>
          </a:p>
          <a:p>
            <a:r>
              <a:rPr lang="en-US" sz="2400" b="1" dirty="0" smtClean="0"/>
              <a:t>3. Can be undone if implemented/selected in error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09800"/>
            <a:ext cx="8239125" cy="419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066800" y="228600"/>
            <a:ext cx="69342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ADJUST COLUMN ORDER IN AHLTA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ＭＳ Ｐゴシック" pitchFamily="127" charset="-128"/>
              <a:cs typeface="ＭＳ Ｐゴシック" pitchFamily="127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14400" y="5181600"/>
            <a:ext cx="7345681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Drag “Comment” column next to “Status” column in Appointment Module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419600" y="3733800"/>
            <a:ext cx="685800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257800" y="36576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400"/>
            <a:ext cx="8229600" cy="5105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990600" y="6096000"/>
            <a:ext cx="1752600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2895600" y="61722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flipH="1">
            <a:off x="4724400" y="5955268"/>
            <a:ext cx="3886202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Set your column order as your default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810000"/>
            <a:ext cx="42672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906000" cy="762000"/>
          </a:xfrm>
        </p:spPr>
        <p:txBody>
          <a:bodyPr/>
          <a:lstStyle/>
          <a:p>
            <a:pPr algn="l"/>
            <a:r>
              <a:rPr lang="en-US" b="1" dirty="0" smtClean="0"/>
              <a:t>	</a:t>
            </a:r>
            <a:r>
              <a:rPr lang="en-US" sz="2800" b="1" dirty="0" smtClean="0"/>
              <a:t>ADMIN CLOSE A SPECIFIC ENCOUNTER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371600"/>
            <a:ext cx="8839200" cy="2228850"/>
          </a:xfrm>
          <a:prstGeom prst="rect">
            <a:avLst/>
          </a:prstGeom>
          <a:noFill/>
          <a:ln w="38100" algn="in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438400" y="1600200"/>
            <a:ext cx="9144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8600" y="1828800"/>
            <a:ext cx="1724446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1. Select Patient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87444" y="1828800"/>
            <a:ext cx="1975156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2. View Comments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52400" y="2286000"/>
            <a:ext cx="434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43400" y="34290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3429000" y="16002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810000"/>
            <a:ext cx="41910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2362200" y="63246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3400" y="5638800"/>
            <a:ext cx="1409168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3. Select Edit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953000" y="5638800"/>
            <a:ext cx="3712427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4. Enter accurate appointment status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724400" y="3962400"/>
            <a:ext cx="685800" cy="152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5486400" y="39624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895600"/>
            <a:ext cx="6319838" cy="2790031"/>
          </a:xfrm>
          <a:prstGeom prst="rect">
            <a:avLst/>
          </a:prstGeom>
          <a:noFill/>
          <a:ln w="38100" algn="in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76200" y="0"/>
            <a:ext cx="99060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	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ADMIN CLOSE A SPECIFIC ENCOUNTER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ＭＳ Ｐゴシック" pitchFamily="127" charset="-128"/>
              <a:cs typeface="ＭＳ Ｐゴシック" pitchFamily="127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86868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38200" y="1383268"/>
            <a:ext cx="2284600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5. Select Admin Close 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343400" y="5181600"/>
            <a:ext cx="228600" cy="152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1600200"/>
            <a:ext cx="16002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48200" y="5410200"/>
            <a:ext cx="762000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91000" y="4724400"/>
            <a:ext cx="2647584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6.  De-Select ADM option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5257800"/>
            <a:ext cx="1521955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7. Select “OK”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6096000"/>
            <a:ext cx="7188827" cy="461665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8.  </a:t>
            </a:r>
            <a:r>
              <a:rPr lang="en-US" sz="2400" b="1" smtClean="0"/>
              <a:t>CHCS-EOD </a:t>
            </a:r>
            <a:r>
              <a:rPr lang="en-US" sz="2400" b="1" dirty="0" smtClean="0"/>
              <a:t>report can now be updated appropriately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CM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231</Words>
  <Application>Microsoft Office PowerPoint</Application>
  <PresentationFormat>On-screen Show (4:3)</PresentationFormat>
  <Paragraphs>42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PCMH</vt:lpstr>
      <vt:lpstr> </vt:lpstr>
      <vt:lpstr>Admin Close Button in AHLTA</vt:lpstr>
      <vt:lpstr>Slide 3</vt:lpstr>
      <vt:lpstr>Slide 4</vt:lpstr>
      <vt:lpstr> ADMIN CLOSE A SPECIFIC ENCOUNTER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Lee, Cara D CIV USA MEDCOM MAMC</dc:creator>
  <cp:lastModifiedBy>Administrator</cp:lastModifiedBy>
  <cp:revision>17</cp:revision>
  <dcterms:created xsi:type="dcterms:W3CDTF">2006-08-16T00:00:00Z</dcterms:created>
  <dcterms:modified xsi:type="dcterms:W3CDTF">2012-11-02T17:36:17Z</dcterms:modified>
</cp:coreProperties>
</file>