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694988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90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E27C-A3D5-46EC-89B2-57E542C1CEF8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4BB75-6B09-450B-AFD1-A260BB5CB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Staff</a:t>
            </a:r>
            <a:r>
              <a:rPr lang="en-US" b="1" baseline="0" dirty="0" smtClean="0"/>
              <a:t> MUST enter why appointment is being administratively closed in AHLTA as well as initials (Example: No-Show/CDL, LWOBS/CDL, Cancel by Patient/CDL, etc)</a:t>
            </a:r>
          </a:p>
          <a:p>
            <a:r>
              <a:rPr lang="en-US" b="1" baseline="0" dirty="0" smtClean="0"/>
              <a:t>This facilitates data quality checks when </a:t>
            </a:r>
            <a:r>
              <a:rPr lang="en-US" b="1" baseline="0" smtClean="0"/>
              <a:t>required </a:t>
            </a:r>
            <a:r>
              <a:rPr lang="en-US" b="1" baseline="0" smtClean="0"/>
              <a:t>between AHLTA and CHCS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4BB75-6B09-450B-AFD1-A260BB5CBE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0065"/>
          </a:xfrm>
          <a:prstGeom prst="rect">
            <a:avLst/>
          </a:prstGeom>
          <a:solidFill>
            <a:srgbClr val="FE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004945" y="1039495"/>
            <a:ext cx="5224145" cy="2417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900"/>
              </a:lnSpc>
              <a:spcAft>
                <a:spcPts val="0"/>
              </a:spcAft>
            </a:pPr>
            <a:r>
              <a:rPr lang="en-US" sz="3600" b="1" spc="-45">
                <a:solidFill>
                  <a:srgbClr val="000000"/>
                </a:solidFill>
                <a:latin typeface="Calibri" panose="22635452340000000000" pitchFamily="1"/>
              </a:rPr>
              <a:t>OPEN BUT NOT CHECKED IN </a:t>
            </a:r>
          </a:p>
          <a:p>
            <a:pPr marL="0" marR="0" indent="0" algn="ctr">
              <a:lnSpc>
                <a:spcPts val="34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800" b="1" i="1" spc="0">
                <a:solidFill>
                  <a:srgbClr val="000000"/>
                </a:solidFill>
                <a:latin typeface="Calibri" panose="22635452340000000000" pitchFamily="1"/>
              </a:rPr>
              <a:t>How To Administratively Close: </a:t>
            </a:r>
          </a:p>
          <a:p>
            <a:pPr marL="128016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Calibri" panose="22635452340000000000" pitchFamily="1"/>
              </a:rPr>
              <a:t>-</a:t>
            </a:r>
            <a:r>
              <a:rPr lang="en-US" sz="2800" b="1" i="1" spc="0">
                <a:solidFill>
                  <a:srgbClr val="000000"/>
                </a:solidFill>
                <a:latin typeface="Calibri" panose="22635452340000000000" pitchFamily="1"/>
              </a:rPr>
              <a:t>No Show </a:t>
            </a:r>
          </a:p>
          <a:p>
            <a:pPr marL="1280160" marR="0" indent="0" algn="l">
              <a:lnSpc>
                <a:spcPts val="3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Calibri" panose="22635452340000000000" pitchFamily="1"/>
              </a:rPr>
              <a:t>-</a:t>
            </a:r>
            <a:r>
              <a:rPr lang="en-US" sz="2800" b="1" i="1" spc="0">
                <a:solidFill>
                  <a:srgbClr val="000000"/>
                </a:solidFill>
                <a:latin typeface="Calibri" panose="22635452340000000000" pitchFamily="1"/>
              </a:rPr>
              <a:t>LWOBS </a:t>
            </a:r>
          </a:p>
          <a:p>
            <a:pPr marL="1280160" marR="0" indent="0" algn="l">
              <a:lnSpc>
                <a:spcPct val="10463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Calibri" panose="22635452340000000000" pitchFamily="1"/>
              </a:rPr>
              <a:t>-</a:t>
            </a:r>
            <a:r>
              <a:rPr lang="en-US" sz="2800" b="1" i="1" spc="0">
                <a:solidFill>
                  <a:srgbClr val="000000"/>
                </a:solidFill>
                <a:latin typeface="Calibri" panose="22635452340000000000" pitchFamily="1"/>
              </a:rPr>
              <a:t>Cancelled By Patient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077970" y="4384675"/>
            <a:ext cx="5361940" cy="850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5358765" algn="r"/>
              </a:tabLst>
            </a:pPr>
            <a:r>
              <a:rPr lang="en-US" sz="1800" b="1" spc="-70">
                <a:solidFill>
                  <a:srgbClr val="000000"/>
                </a:solidFill>
                <a:latin typeface="Calibri" panose="22635452340000000000" pitchFamily="1"/>
              </a:rPr>
              <a:t>Presented By: </a:t>
            </a:r>
            <a:r>
              <a:rPr lang="en-US" sz="1800" b="1" spc="-40">
                <a:solidFill>
                  <a:srgbClr val="000000"/>
                </a:solidFill>
                <a:latin typeface="Calibri" panose="22635452340000000000" pitchFamily="1"/>
              </a:rPr>
              <a:t>Cara D. Lee, Clinical System Instructor </a:t>
            </a:r>
          </a:p>
          <a:p>
            <a:pPr marL="0" marR="43434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spc="-50">
                <a:solidFill>
                  <a:srgbClr val="0000FF"/>
                </a:solidFill>
                <a:latin typeface="Calibri" panose="22635452340000000000" pitchFamily="1"/>
              </a:rPr>
              <a:t>Email: cara.lee@amedd.army.mil</a:t>
            </a:r>
            <a:r>
              <a:rPr lang="en-US" sz="100" b="1" spc="-50">
                <a:solidFill>
                  <a:srgbClr val="0000FF"/>
                </a:solidFill>
                <a:latin typeface="Calibri" panose="22635452340000000000" pitchFamily="1"/>
              </a:rPr>
              <a:t> </a:t>
            </a:r>
          </a:p>
          <a:p>
            <a:pPr marL="18288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-40">
                <a:solidFill>
                  <a:srgbClr val="000000"/>
                </a:solidFill>
                <a:latin typeface="Calibri" panose="22635452340000000000" pitchFamily="1"/>
              </a:rPr>
              <a:t>Blackberry: (253) 302-1018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237105" y="685800"/>
            <a:ext cx="6141720" cy="43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3600" b="1" spc="-30">
                <a:solidFill>
                  <a:srgbClr val="000000"/>
                </a:solidFill>
                <a:latin typeface="Garamond" panose="22635452340000000000" pitchFamily="1"/>
              </a:rPr>
              <a:t>Admin Close Button in AHLTA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286510" y="2694305"/>
            <a:ext cx="8272145" cy="1612265"/>
          </a:xfrm>
          <a:prstGeom prst="rect">
            <a:avLst/>
          </a:prstGeom>
          <a:solidFill>
            <a:srgbClr val="FFBF00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137160" marR="0" indent="320040" algn="l">
              <a:lnSpc>
                <a:spcPts val="2700"/>
              </a:lnSpc>
              <a:spcAft>
                <a:spcPts val="0"/>
              </a:spcAft>
              <a:buFont typeface="Calibri"/>
              <a:buAutoNum type="arabicPeriod"/>
            </a:pPr>
            <a:r>
              <a:rPr lang="en-US" sz="2400" b="1" spc="-15">
                <a:solidFill>
                  <a:srgbClr val="000000"/>
                </a:solidFill>
                <a:latin typeface="Calibri" panose="22635452340000000000" pitchFamily="1"/>
              </a:rPr>
              <a:t>Allows user to create status of “ADMINISTRATIVLEY CLOSED” </a:t>
            </a:r>
          </a:p>
          <a:p>
            <a:pPr marL="91440" marR="0" indent="0" algn="l">
              <a:lnSpc>
                <a:spcPts val="29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b="1" spc="-10">
                <a:solidFill>
                  <a:srgbClr val="000000"/>
                </a:solidFill>
                <a:latin typeface="Calibri" panose="22635452340000000000" pitchFamily="1"/>
              </a:rPr>
              <a:t>in AHLTA without writing over to CHCS </a:t>
            </a:r>
          </a:p>
          <a:p>
            <a:pPr marL="137160" marR="0" indent="3200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n-US" sz="2400" b="1" spc="40">
                <a:solidFill>
                  <a:srgbClr val="000000"/>
                </a:solidFill>
                <a:latin typeface="Calibri" panose="22635452340000000000" pitchFamily="1"/>
              </a:rPr>
              <a:t>Will not overwrite any coding in ADM of CHCS </a:t>
            </a:r>
          </a:p>
          <a:p>
            <a:pPr marL="137160" marR="0" indent="320040" algn="l">
              <a:lnSpc>
                <a:spcPct val="100799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n-US" sz="2400" b="1" spc="40">
                <a:solidFill>
                  <a:srgbClr val="000000"/>
                </a:solidFill>
                <a:latin typeface="Calibri" panose="22635452340000000000" pitchFamily="1"/>
              </a:rPr>
              <a:t>Can be undone if implemented/selected in error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286510" y="4526280"/>
            <a:ext cx="7964170" cy="1334770"/>
          </a:xfrm>
          <a:prstGeom prst="rect">
            <a:avLst/>
          </a:prstGeom>
          <a:solidFill>
            <a:srgbClr val="C4D8EF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b="1" spc="-10">
                <a:solidFill>
                  <a:srgbClr val="000000"/>
                </a:solidFill>
                <a:latin typeface="Calibri" panose="22635452340000000000" pitchFamily="1"/>
              </a:rPr>
              <a:t>FUNCTION AVAILABLE, BUT ONLY UPON REQUEST FROM ESD </a:t>
            </a:r>
          </a:p>
          <a:p>
            <a:pPr marL="91440" marR="0" indent="18288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 spc="-50">
                <a:solidFill>
                  <a:srgbClr val="000000"/>
                </a:solidFill>
                <a:latin typeface="Calibri" panose="22635452340000000000" pitchFamily="1"/>
              </a:rPr>
              <a:t>Call ESD and request the </a:t>
            </a:r>
            <a:r>
              <a:rPr lang="en-US" sz="1800" b="1" u="sng" spc="-50">
                <a:solidFill>
                  <a:srgbClr val="000000"/>
                </a:solidFill>
                <a:latin typeface="Calibri" panose="22635452340000000000" pitchFamily="1"/>
              </a:rPr>
              <a:t>“Admin Close” </a:t>
            </a:r>
            <a:r>
              <a:rPr lang="en-US" sz="1800" b="1" spc="-50">
                <a:solidFill>
                  <a:srgbClr val="000000"/>
                </a:solidFill>
                <a:latin typeface="Calibri" panose="22635452340000000000" pitchFamily="1"/>
              </a:rPr>
              <a:t> button in AHLTA </a:t>
            </a:r>
          </a:p>
          <a:p>
            <a:pPr marL="91440" marR="0" indent="182880" algn="l">
              <a:lnSpc>
                <a:spcPct val="83519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 spc="-40">
                <a:solidFill>
                  <a:srgbClr val="000000"/>
                </a:solidFill>
                <a:latin typeface="Calibri" panose="22635452340000000000" pitchFamily="1"/>
              </a:rPr>
              <a:t>A ticket will be sent to the local AHLTA administrator </a:t>
            </a:r>
          </a:p>
          <a:p>
            <a:pPr marL="91440" marR="0" indent="182880" algn="l">
              <a:lnSpc>
                <a:spcPct val="95999"/>
              </a:lnSpc>
              <a:spcBef>
                <a:spcPts val="5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 spc="-40">
                <a:solidFill>
                  <a:srgbClr val="000000"/>
                </a:solidFill>
                <a:latin typeface="Calibri" panose="22635452340000000000" pitchFamily="1"/>
              </a:rPr>
              <a:t>User will be notified via Outlook email when button activated.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286510" y="6123305"/>
            <a:ext cx="6211570" cy="780415"/>
          </a:xfrm>
          <a:prstGeom prst="rect">
            <a:avLst/>
          </a:prstGeom>
          <a:solidFill>
            <a:srgbClr val="FFBF00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0000"/>
                </a:solidFill>
                <a:latin typeface="Calibri" panose="22635452340000000000" pitchFamily="1"/>
              </a:rPr>
              <a:t>GUIDANCE— Request for specific staff only </a:t>
            </a:r>
          </a:p>
          <a:p>
            <a:pPr marL="91440" marR="0" indent="182880" algn="l">
              <a:lnSpc>
                <a:spcPct val="95999"/>
              </a:lnSpc>
              <a:spcBef>
                <a:spcPts val="0"/>
              </a:spcBef>
              <a:spcAft>
                <a:spcPts val="540"/>
              </a:spcAft>
              <a:buFont typeface="Symbol"/>
              <a:buChar char="·"/>
            </a:pPr>
            <a:r>
              <a:rPr lang="en-US" sz="1800" b="1" spc="-40">
                <a:solidFill>
                  <a:srgbClr val="000000"/>
                </a:solidFill>
                <a:latin typeface="Calibri" panose="22635452340000000000" pitchFamily="1"/>
              </a:rPr>
              <a:t>Personnel responsible for CHCS End of Day report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781050" y="6838315"/>
            <a:ext cx="9255760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5039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0">
                <a:solidFill>
                  <a:srgbClr val="838383"/>
                </a:solidFill>
                <a:latin typeface="Garamond" panose="22635452340000000000" pitchFamily="1"/>
              </a:rPr>
              <a:t>4</a:t>
            </a:r>
            <a:r>
              <a:rPr lang="en-US" sz="100" spc="0">
                <a:solidFill>
                  <a:srgbClr val="838383"/>
                </a:solidFill>
                <a:latin typeface="Garamond" panose="22635452340000000000" pitchFamily="1"/>
              </a:rPr>
              <a:t>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2152015" y="716280"/>
            <a:ext cx="6312535" cy="323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76799"/>
              </a:lnSpc>
              <a:spcAft>
                <a:spcPts val="0"/>
              </a:spcAft>
            </a:pPr>
            <a:r>
              <a:rPr lang="en-US" sz="2800" b="1" spc="-25">
                <a:solidFill>
                  <a:srgbClr val="000000"/>
                </a:solidFill>
                <a:latin typeface="Garamond" panose="22635452340000000000" pitchFamily="1"/>
              </a:rPr>
              <a:t>ADJUST COLUMN ORDER IN AHLTA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9299575" y="6839585"/>
            <a:ext cx="64135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Garamond" panose="22635452340000000000" pitchFamily="1"/>
              </a:rPr>
              <a:t>3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791970" y="5632450"/>
            <a:ext cx="7013575" cy="204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800" b="1" spc="-50">
                <a:solidFill>
                  <a:srgbClr val="000000"/>
                </a:solidFill>
                <a:latin typeface="Calibri" panose="22635452340000000000" pitchFamily="1"/>
              </a:rPr>
              <a:t>Drag “Comment” column next to “Status” column in Appointment Module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781050" y="6838315"/>
            <a:ext cx="9255760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5039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0">
                <a:solidFill>
                  <a:srgbClr val="838383"/>
                </a:solidFill>
                <a:latin typeface="Garamond" panose="22635452340000000000" pitchFamily="1"/>
              </a:rPr>
              <a:t>4</a:t>
            </a:r>
            <a:r>
              <a:rPr lang="en-US" sz="100" spc="0">
                <a:solidFill>
                  <a:srgbClr val="838383"/>
                </a:solidFill>
                <a:latin typeface="Garamond" panose="22635452340000000000" pitchFamily="1"/>
              </a:rPr>
              <a:t>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780415" y="353695"/>
            <a:ext cx="9137650" cy="6485890"/>
          </a:xfrm>
          <a:prstGeom prst="rect">
            <a:avLst/>
          </a:prstGeom>
          <a:solidFill>
            <a:srgbClr val="F9F9F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5593080" y="6407150"/>
            <a:ext cx="3569335" cy="200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800" b="1" spc="-60">
                <a:solidFill>
                  <a:srgbClr val="000000"/>
                </a:solidFill>
                <a:latin typeface="Calibri" panose="22635452340000000000" pitchFamily="1"/>
              </a:rPr>
              <a:t>Set your column order as your default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781050" y="6838315"/>
            <a:ext cx="9255760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5039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0">
                <a:solidFill>
                  <a:srgbClr val="838383"/>
                </a:solidFill>
                <a:latin typeface="Garamond" panose="22635452340000000000" pitchFamily="1"/>
              </a:rPr>
              <a:t>4</a:t>
            </a:r>
            <a:r>
              <a:rPr lang="en-US" sz="100" spc="0">
                <a:solidFill>
                  <a:srgbClr val="838383"/>
                </a:solidFill>
                <a:latin typeface="Garamond" panose="22635452340000000000" pitchFamily="1"/>
              </a:rPr>
              <a:t>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1697990" y="640080"/>
            <a:ext cx="7080250" cy="337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800" b="1" spc="-25">
                <a:solidFill>
                  <a:srgbClr val="000000"/>
                </a:solidFill>
                <a:latin typeface="Garamond" panose="22635452340000000000" pitchFamily="1"/>
              </a:rPr>
              <a:t>ADMIN CLOSE A SPECIFIC ENCOUNTER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106170" y="2232660"/>
            <a:ext cx="1508760" cy="266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1199"/>
              </a:lnSpc>
              <a:spcAft>
                <a:spcPts val="0"/>
              </a:spcAft>
            </a:pPr>
            <a:r>
              <a:rPr lang="en-US" sz="1800" b="1" spc="-70">
                <a:solidFill>
                  <a:srgbClr val="000000"/>
                </a:solidFill>
                <a:latin typeface="Calibri" panose="22635452340000000000" pitchFamily="1"/>
              </a:rPr>
              <a:t>1. Select Patient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4458970" y="2235835"/>
            <a:ext cx="1765300" cy="262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0239"/>
              </a:lnSpc>
              <a:spcAft>
                <a:spcPts val="0"/>
              </a:spcAft>
            </a:pPr>
            <a:r>
              <a:rPr lang="en-US" sz="1800" b="1" spc="-70">
                <a:solidFill>
                  <a:srgbClr val="000000"/>
                </a:solidFill>
                <a:latin typeface="Calibri" panose="22635452340000000000" pitchFamily="1"/>
              </a:rPr>
              <a:t>2. View Comments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1405255" y="6042660"/>
            <a:ext cx="1200785" cy="266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1199"/>
              </a:lnSpc>
              <a:spcAft>
                <a:spcPts val="0"/>
              </a:spcAft>
            </a:pPr>
            <a:r>
              <a:rPr lang="en-US" sz="1800" b="1" spc="-65">
                <a:solidFill>
                  <a:srgbClr val="000000"/>
                </a:solidFill>
                <a:latin typeface="Calibri" panose="22635452340000000000" pitchFamily="1"/>
              </a:rPr>
              <a:t>3. Select Edit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5818505" y="6045835"/>
            <a:ext cx="3489960" cy="302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180"/>
              </a:spcAft>
            </a:pPr>
            <a:r>
              <a:rPr lang="en-US" sz="1800" b="1" spc="-60">
                <a:solidFill>
                  <a:srgbClr val="000000"/>
                </a:solidFill>
                <a:latin typeface="Calibri" panose="22635452340000000000" pitchFamily="1"/>
              </a:rPr>
              <a:t>4. Enter accurate appointment status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781050" y="6838315"/>
            <a:ext cx="9255760" cy="140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5039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Garamond" panose="22635452340000000000" pitchFamily="1"/>
              </a:rPr>
              <a:t>6</a:t>
            </a:r>
            <a:r>
              <a:rPr lang="en-US" sz="100" spc="0">
                <a:solidFill>
                  <a:srgbClr val="888888"/>
                </a:solidFill>
                <a:latin typeface="Garamond" panose="22635452340000000000" pitchFamily="1"/>
              </a:rPr>
              <a:t>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780415" y="342900"/>
            <a:ext cx="9144000" cy="6085205"/>
          </a:xfrm>
          <a:prstGeom prst="rect">
            <a:avLst/>
          </a:prstGeom>
          <a:solidFill>
            <a:srgbClr val="FDFD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1697990" y="579120"/>
            <a:ext cx="7080250" cy="337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800" b="1" spc="-25">
                <a:solidFill>
                  <a:srgbClr val="000000"/>
                </a:solidFill>
                <a:latin typeface="Garamond" panose="22635452340000000000" pitchFamily="1"/>
              </a:rPr>
              <a:t>ADMIN CLOSE A SPECIFIC ENCOUNTER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1713230" y="1787525"/>
            <a:ext cx="2011680" cy="266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1199"/>
              </a:lnSpc>
              <a:spcAft>
                <a:spcPts val="0"/>
              </a:spcAft>
            </a:pPr>
            <a:r>
              <a:rPr lang="en-US" sz="1800" b="1" spc="-70">
                <a:solidFill>
                  <a:srgbClr val="000000"/>
                </a:solidFill>
                <a:latin typeface="Calibri" panose="22635452340000000000" pitchFamily="1"/>
              </a:rPr>
              <a:t>5. Select Admin Close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2776855" y="5658485"/>
            <a:ext cx="1301115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2159"/>
              </a:lnSpc>
              <a:spcAft>
                <a:spcPts val="0"/>
              </a:spcAft>
            </a:pPr>
            <a:r>
              <a:rPr lang="en-US" sz="1800" b="1" spc="-75">
                <a:solidFill>
                  <a:srgbClr val="000000"/>
                </a:solidFill>
                <a:latin typeface="Calibri" panose="22635452340000000000" pitchFamily="1"/>
              </a:rPr>
              <a:t>7. Select “OK”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5062855" y="5128260"/>
            <a:ext cx="2371090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180"/>
              </a:spcAft>
            </a:pPr>
            <a:r>
              <a:rPr lang="en-US" sz="1800" b="1" spc="-50">
                <a:solidFill>
                  <a:srgbClr val="000000"/>
                </a:solidFill>
                <a:latin typeface="Calibri" panose="22635452340000000000" pitchFamily="1"/>
              </a:rPr>
              <a:t>6. De-Select ADM option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1667510" y="6428105"/>
            <a:ext cx="7229475" cy="411480"/>
          </a:xfrm>
          <a:prstGeom prst="rect">
            <a:avLst/>
          </a:prstGeom>
          <a:solidFill>
            <a:srgbClr val="FFBF00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0000"/>
                </a:solidFill>
                <a:latin typeface="Calibri" panose="22635452340000000000" pitchFamily="1"/>
              </a:rPr>
              <a:t>8. CHCS-EOD report can now be updated appropriately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55650" y="341630"/>
            <a:ext cx="9162415" cy="6870065"/>
          </a:xfrm>
          <a:prstGeom prst="rect">
            <a:avLst/>
          </a:prstGeom>
          <a:solidFill>
            <a:srgbClr val="FE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341630"/>
            <a:ext cx="9162415" cy="687006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004945" y="1039495"/>
            <a:ext cx="5224145" cy="2417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900"/>
              </a:lnSpc>
              <a:spcAft>
                <a:spcPts val="0"/>
              </a:spcAft>
            </a:pPr>
            <a:r>
              <a:rPr lang="en-US" sz="3600" b="1" spc="-45" dirty="0">
                <a:solidFill>
                  <a:srgbClr val="000000"/>
                </a:solidFill>
                <a:latin typeface="Calibri" panose="22635452340000000000" pitchFamily="1"/>
              </a:rPr>
              <a:t>OPEN BUT NOT CHECKED IN </a:t>
            </a:r>
          </a:p>
          <a:p>
            <a:pPr marL="0" marR="0" indent="0" algn="ctr">
              <a:lnSpc>
                <a:spcPts val="3400"/>
              </a:lnSpc>
              <a:spcBef>
                <a:spcPts val="1440"/>
              </a:spcBef>
              <a:spcAft>
                <a:spcPts val="0"/>
              </a:spcAft>
            </a:pPr>
            <a:r>
              <a:rPr lang="en-US" sz="2800" b="1" i="1" spc="0" dirty="0">
                <a:solidFill>
                  <a:srgbClr val="000000"/>
                </a:solidFill>
                <a:latin typeface="Calibri" panose="22635452340000000000" pitchFamily="1"/>
              </a:rPr>
              <a:t>How To Administratively Close: </a:t>
            </a:r>
          </a:p>
          <a:p>
            <a:pPr marL="128016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" spc="0" dirty="0">
                <a:solidFill>
                  <a:srgbClr val="000000"/>
                </a:solidFill>
                <a:latin typeface="Calibri" panose="22635452340000000000" pitchFamily="1"/>
              </a:rPr>
              <a:t>-</a:t>
            </a:r>
            <a:r>
              <a:rPr lang="en-US" sz="2800" b="1" i="1" spc="0" dirty="0">
                <a:solidFill>
                  <a:srgbClr val="000000"/>
                </a:solidFill>
                <a:latin typeface="Calibri" panose="22635452340000000000" pitchFamily="1"/>
              </a:rPr>
              <a:t>No Show </a:t>
            </a:r>
          </a:p>
          <a:p>
            <a:pPr marL="1280160" marR="0" indent="0" algn="l">
              <a:lnSpc>
                <a:spcPts val="30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00" spc="0" dirty="0">
                <a:solidFill>
                  <a:srgbClr val="000000"/>
                </a:solidFill>
                <a:latin typeface="Calibri" panose="22635452340000000000" pitchFamily="1"/>
              </a:rPr>
              <a:t>-</a:t>
            </a:r>
            <a:r>
              <a:rPr lang="en-US" sz="2800" b="1" i="1" spc="0" dirty="0">
                <a:solidFill>
                  <a:srgbClr val="000000"/>
                </a:solidFill>
                <a:latin typeface="Calibri" panose="22635452340000000000" pitchFamily="1"/>
              </a:rPr>
              <a:t>LWOBS </a:t>
            </a:r>
          </a:p>
          <a:p>
            <a:pPr marL="1280160" marR="0" indent="0" algn="l">
              <a:lnSpc>
                <a:spcPct val="104639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00" spc="0" dirty="0">
                <a:solidFill>
                  <a:srgbClr val="000000"/>
                </a:solidFill>
                <a:latin typeface="Calibri" panose="22635452340000000000" pitchFamily="1"/>
              </a:rPr>
              <a:t>-</a:t>
            </a:r>
            <a:r>
              <a:rPr lang="en-US" sz="2800" b="1" i="1" spc="0" dirty="0">
                <a:solidFill>
                  <a:srgbClr val="000000"/>
                </a:solidFill>
                <a:latin typeface="Calibri" panose="22635452340000000000" pitchFamily="1"/>
              </a:rPr>
              <a:t>Cancelled By Patient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077970" y="4384675"/>
            <a:ext cx="5361940" cy="850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0"/>
              </a:spcAft>
              <a:tabLst>
                <a:tab pos="5358765" algn="r"/>
              </a:tabLst>
            </a:pPr>
            <a:r>
              <a:rPr lang="en-US" sz="1800" b="1" spc="-70" dirty="0">
                <a:solidFill>
                  <a:srgbClr val="000000"/>
                </a:solidFill>
                <a:latin typeface="Calibri" panose="22635452340000000000" pitchFamily="1"/>
              </a:rPr>
              <a:t>Presented By: </a:t>
            </a:r>
            <a:r>
              <a:rPr lang="en-US" sz="1800" b="1" spc="-40" dirty="0">
                <a:solidFill>
                  <a:srgbClr val="000000"/>
                </a:solidFill>
                <a:latin typeface="Calibri" panose="22635452340000000000" pitchFamily="1"/>
              </a:rPr>
              <a:t>Cara D. Lee, Clinical System Instructor </a:t>
            </a:r>
          </a:p>
          <a:p>
            <a:pPr marL="0" marR="434340" indent="0" algn="r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spc="-50" dirty="0">
                <a:solidFill>
                  <a:srgbClr val="0000FF"/>
                </a:solidFill>
                <a:latin typeface="Calibri" panose="22635452340000000000" pitchFamily="1"/>
              </a:rPr>
              <a:t>Email: cara.lee@amedd.army.mil</a:t>
            </a:r>
            <a:r>
              <a:rPr lang="en-US" sz="100" b="1" spc="-50" dirty="0">
                <a:solidFill>
                  <a:srgbClr val="0000FF"/>
                </a:solidFill>
                <a:latin typeface="Calibri" panose="22635452340000000000" pitchFamily="1"/>
              </a:rPr>
              <a:t> </a:t>
            </a:r>
          </a:p>
          <a:p>
            <a:pPr marL="1828800" marR="0" indent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-40" dirty="0">
                <a:solidFill>
                  <a:srgbClr val="000000"/>
                </a:solidFill>
                <a:latin typeface="Calibri" panose="22635452340000000000" pitchFamily="1"/>
              </a:rPr>
              <a:t>Blackberry: (253) 302-1018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094" y="606583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REVISION: 6 Nov 2012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415" y="341630"/>
            <a:ext cx="9144000" cy="210883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237105" y="685800"/>
            <a:ext cx="6141720" cy="43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3600" b="1" spc="-30">
                <a:solidFill>
                  <a:srgbClr val="000000"/>
                </a:solidFill>
                <a:latin typeface="Garamond" panose="22635452340000000000" pitchFamily="1"/>
              </a:rPr>
              <a:t>Admin Close Button in AHLTA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286510" y="2694305"/>
            <a:ext cx="8272145" cy="1612265"/>
          </a:xfrm>
          <a:prstGeom prst="rect">
            <a:avLst/>
          </a:prstGeom>
          <a:solidFill>
            <a:srgbClr val="FFBF00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137160" marR="0" indent="320040" algn="l">
              <a:lnSpc>
                <a:spcPts val="2700"/>
              </a:lnSpc>
              <a:spcAft>
                <a:spcPts val="0"/>
              </a:spcAft>
              <a:buFont typeface="Calibri"/>
              <a:buAutoNum type="arabicPeriod"/>
            </a:pPr>
            <a:r>
              <a:rPr lang="en-US" sz="2400" b="1" spc="-15">
                <a:solidFill>
                  <a:srgbClr val="000000"/>
                </a:solidFill>
                <a:latin typeface="Calibri" panose="22635452340000000000" pitchFamily="1"/>
              </a:rPr>
              <a:t>Allows user to create status of “ADMINISTRATIVLEY CLOSED” </a:t>
            </a:r>
          </a:p>
          <a:p>
            <a:pPr marL="91440" marR="0" indent="0" algn="l">
              <a:lnSpc>
                <a:spcPts val="29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2400" b="1" spc="-10">
                <a:solidFill>
                  <a:srgbClr val="000000"/>
                </a:solidFill>
                <a:latin typeface="Calibri" panose="22635452340000000000" pitchFamily="1"/>
              </a:rPr>
              <a:t>in AHLTA without writing over to CHCS </a:t>
            </a:r>
          </a:p>
          <a:p>
            <a:pPr marL="137160" marR="0" indent="3200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n-US" sz="2400" b="1" spc="40">
                <a:solidFill>
                  <a:srgbClr val="000000"/>
                </a:solidFill>
                <a:latin typeface="Calibri" panose="22635452340000000000" pitchFamily="1"/>
              </a:rPr>
              <a:t>Will not overwrite any coding in ADM of CHCS </a:t>
            </a:r>
          </a:p>
          <a:p>
            <a:pPr marL="137160" marR="0" indent="320040" algn="l">
              <a:lnSpc>
                <a:spcPct val="100799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n-US" sz="2400" b="1" spc="40">
                <a:solidFill>
                  <a:srgbClr val="000000"/>
                </a:solidFill>
                <a:latin typeface="Calibri" panose="22635452340000000000" pitchFamily="1"/>
              </a:rPr>
              <a:t>Can be undone if implemented/selected in error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286510" y="4526280"/>
            <a:ext cx="7964170" cy="1334770"/>
          </a:xfrm>
          <a:prstGeom prst="rect">
            <a:avLst/>
          </a:prstGeom>
          <a:solidFill>
            <a:srgbClr val="C4D8EF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b="1" spc="-10">
                <a:solidFill>
                  <a:srgbClr val="000000"/>
                </a:solidFill>
                <a:latin typeface="Calibri" panose="22635452340000000000" pitchFamily="1"/>
              </a:rPr>
              <a:t>FUNCTION AVAILABLE, BUT ONLY UPON REQUEST FROM ESD </a:t>
            </a:r>
          </a:p>
          <a:p>
            <a:pPr marL="91440" marR="0" indent="18288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 spc="-50">
                <a:solidFill>
                  <a:srgbClr val="000000"/>
                </a:solidFill>
                <a:latin typeface="Calibri" panose="22635452340000000000" pitchFamily="1"/>
              </a:rPr>
              <a:t>Call ESD and request the </a:t>
            </a:r>
            <a:r>
              <a:rPr lang="en-US" sz="1800" b="1" u="sng" spc="-50">
                <a:solidFill>
                  <a:srgbClr val="000000"/>
                </a:solidFill>
                <a:latin typeface="Calibri" panose="22635452340000000000" pitchFamily="1"/>
              </a:rPr>
              <a:t>“Admin Close” </a:t>
            </a:r>
            <a:r>
              <a:rPr lang="en-US" sz="1800" b="1" spc="-50">
                <a:solidFill>
                  <a:srgbClr val="000000"/>
                </a:solidFill>
                <a:latin typeface="Calibri" panose="22635452340000000000" pitchFamily="1"/>
              </a:rPr>
              <a:t> button in AHLTA </a:t>
            </a:r>
          </a:p>
          <a:p>
            <a:pPr marL="91440" marR="0" indent="182880" algn="l">
              <a:lnSpc>
                <a:spcPct val="83519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 spc="-40">
                <a:solidFill>
                  <a:srgbClr val="000000"/>
                </a:solidFill>
                <a:latin typeface="Calibri" panose="22635452340000000000" pitchFamily="1"/>
              </a:rPr>
              <a:t>A ticket will be sent to the local AHLTA administrator </a:t>
            </a:r>
          </a:p>
          <a:p>
            <a:pPr marL="91440" marR="0" indent="182880" algn="l">
              <a:lnSpc>
                <a:spcPct val="95999"/>
              </a:lnSpc>
              <a:spcBef>
                <a:spcPts val="54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 spc="-40">
                <a:solidFill>
                  <a:srgbClr val="000000"/>
                </a:solidFill>
                <a:latin typeface="Calibri" panose="22635452340000000000" pitchFamily="1"/>
              </a:rPr>
              <a:t>User will be notified via Outlook email when button activated.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286510" y="6123305"/>
            <a:ext cx="6211570" cy="780415"/>
          </a:xfrm>
          <a:prstGeom prst="rect">
            <a:avLst/>
          </a:prstGeom>
          <a:solidFill>
            <a:srgbClr val="FFBF00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9144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0000"/>
                </a:solidFill>
                <a:latin typeface="Calibri" panose="22635452340000000000" pitchFamily="1"/>
              </a:rPr>
              <a:t>GUIDANCE— Request for specific staff only </a:t>
            </a:r>
          </a:p>
          <a:p>
            <a:pPr marL="91440" marR="0" indent="182880" algn="l">
              <a:lnSpc>
                <a:spcPct val="95999"/>
              </a:lnSpc>
              <a:spcBef>
                <a:spcPts val="0"/>
              </a:spcBef>
              <a:spcAft>
                <a:spcPts val="540"/>
              </a:spcAft>
              <a:buFont typeface="Symbol"/>
              <a:buChar char="·"/>
            </a:pPr>
            <a:r>
              <a:rPr lang="en-US" sz="1800" b="1" spc="-40">
                <a:solidFill>
                  <a:srgbClr val="000000"/>
                </a:solidFill>
                <a:latin typeface="Calibri" panose="22635452340000000000" pitchFamily="1"/>
              </a:rPr>
              <a:t>Personnel responsible for CHCS End of Day report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415" y="353695"/>
            <a:ext cx="9137650" cy="6589395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781050" y="6838315"/>
            <a:ext cx="9255760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5039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0">
                <a:solidFill>
                  <a:srgbClr val="838383"/>
                </a:solidFill>
                <a:latin typeface="Garamond" panose="22635452340000000000" pitchFamily="1"/>
              </a:rPr>
              <a:t>4</a:t>
            </a:r>
            <a:r>
              <a:rPr lang="en-US" sz="100" spc="0">
                <a:solidFill>
                  <a:srgbClr val="838383"/>
                </a:solidFill>
                <a:latin typeface="Garamond" panose="22635452340000000000" pitchFamily="1"/>
              </a:rPr>
              <a:t>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2152015" y="716280"/>
            <a:ext cx="6312535" cy="323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76799"/>
              </a:lnSpc>
              <a:spcAft>
                <a:spcPts val="0"/>
              </a:spcAft>
            </a:pPr>
            <a:r>
              <a:rPr lang="en-US" sz="2800" b="1" spc="-25">
                <a:solidFill>
                  <a:srgbClr val="000000"/>
                </a:solidFill>
                <a:latin typeface="Garamond" panose="22635452340000000000" pitchFamily="1"/>
              </a:rPr>
              <a:t>ADJUST COLUMN ORDER IN AHLTA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9299575" y="6839585"/>
            <a:ext cx="64135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Garamond" panose="22635452340000000000" pitchFamily="1"/>
              </a:rPr>
              <a:t>3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791970" y="5632450"/>
            <a:ext cx="7013575" cy="204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800" b="1" spc="-50">
                <a:solidFill>
                  <a:srgbClr val="000000"/>
                </a:solidFill>
                <a:latin typeface="Calibri" panose="22635452340000000000" pitchFamily="1"/>
              </a:rPr>
              <a:t>Drag “Comment” column next to “Status” column in Appointment Module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780415" y="353695"/>
            <a:ext cx="9137650" cy="6485890"/>
          </a:xfrm>
          <a:prstGeom prst="rect">
            <a:avLst/>
          </a:prstGeom>
          <a:solidFill>
            <a:srgbClr val="F9F9F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0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415" y="353695"/>
            <a:ext cx="9137650" cy="6592570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781050" y="6838315"/>
            <a:ext cx="9255760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5039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0">
                <a:solidFill>
                  <a:srgbClr val="838383"/>
                </a:solidFill>
                <a:latin typeface="Garamond" panose="22635452340000000000" pitchFamily="1"/>
              </a:rPr>
              <a:t>4</a:t>
            </a:r>
            <a:r>
              <a:rPr lang="en-US" sz="100" spc="0">
                <a:solidFill>
                  <a:srgbClr val="838383"/>
                </a:solidFill>
                <a:latin typeface="Garamond" panose="22635452340000000000" pitchFamily="1"/>
              </a:rPr>
              <a:t>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5593080" y="6407150"/>
            <a:ext cx="3569335" cy="200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800" b="1" spc="-60">
                <a:solidFill>
                  <a:srgbClr val="000000"/>
                </a:solidFill>
                <a:latin typeface="Calibri" panose="22635452340000000000" pitchFamily="1"/>
              </a:rPr>
              <a:t>Set your column order as your default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590" y="353695"/>
            <a:ext cx="9134475" cy="1075690"/>
          </a:xfrm>
          <a:prstGeom prst="rect">
            <a:avLst/>
          </a:prstGeom>
        </p:spPr>
      </p:pic>
      <p:pic>
        <p:nvPicPr>
          <p:cNvPr id="39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095" y="1417637"/>
            <a:ext cx="8918575" cy="2307590"/>
          </a:xfrm>
          <a:prstGeom prst="rect">
            <a:avLst/>
          </a:prstGeom>
        </p:spPr>
      </p:pic>
      <p:pic>
        <p:nvPicPr>
          <p:cNvPr id="43" name="Ima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9495" y="3776662"/>
            <a:ext cx="4270375" cy="2822575"/>
          </a:xfrm>
          <a:prstGeom prst="rect">
            <a:avLst/>
          </a:prstGeom>
        </p:spPr>
      </p:pic>
      <p:pic>
        <p:nvPicPr>
          <p:cNvPr id="46" name="Imag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9095" y="3779837"/>
            <a:ext cx="4346575" cy="2822575"/>
          </a:xfrm>
          <a:prstGeom prst="rect">
            <a:avLst/>
          </a:prstGeom>
        </p:spPr>
      </p:pic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781050" y="6838315"/>
            <a:ext cx="9255760" cy="5991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5039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0" dirty="0">
                <a:solidFill>
                  <a:srgbClr val="838383"/>
                </a:solidFill>
                <a:latin typeface="Garamond" panose="22635452340000000000" pitchFamily="1"/>
              </a:rPr>
              <a:t>4</a:t>
            </a:r>
            <a:r>
              <a:rPr lang="en-US" sz="100" spc="0" dirty="0">
                <a:solidFill>
                  <a:srgbClr val="838383"/>
                </a:solidFill>
                <a:latin typeface="Garamond" panose="22635452340000000000" pitchFamily="1"/>
              </a:rPr>
              <a:t>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1697990" y="640080"/>
            <a:ext cx="7080250" cy="337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800" b="1" spc="-25">
                <a:solidFill>
                  <a:srgbClr val="000000"/>
                </a:solidFill>
                <a:latin typeface="Garamond" panose="22635452340000000000" pitchFamily="1"/>
              </a:rPr>
              <a:t>ADMIN CLOSE A SPECIFIC ENCOUNTER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106170" y="1989772"/>
            <a:ext cx="1508760" cy="266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1199"/>
              </a:lnSpc>
              <a:spcAft>
                <a:spcPts val="0"/>
              </a:spcAft>
            </a:pPr>
            <a:r>
              <a:rPr lang="en-US" sz="1800" b="1" spc="-70" dirty="0">
                <a:solidFill>
                  <a:srgbClr val="000000"/>
                </a:solidFill>
                <a:latin typeface="Calibri" panose="22635452340000000000" pitchFamily="1"/>
              </a:rPr>
              <a:t>1. Select Patient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4458970" y="1992947"/>
            <a:ext cx="1765300" cy="262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0239"/>
              </a:lnSpc>
              <a:spcAft>
                <a:spcPts val="0"/>
              </a:spcAft>
            </a:pPr>
            <a:r>
              <a:rPr lang="en-US" sz="1800" b="1" spc="-70" dirty="0">
                <a:solidFill>
                  <a:srgbClr val="000000"/>
                </a:solidFill>
                <a:latin typeface="Calibri" panose="22635452340000000000" pitchFamily="1"/>
              </a:rPr>
              <a:t>2. View Comments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1405255" y="5723572"/>
            <a:ext cx="1200785" cy="266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1199"/>
              </a:lnSpc>
              <a:spcAft>
                <a:spcPts val="0"/>
              </a:spcAft>
            </a:pPr>
            <a:r>
              <a:rPr lang="en-US" sz="1800" b="1" spc="-65" dirty="0">
                <a:solidFill>
                  <a:srgbClr val="000000"/>
                </a:solidFill>
                <a:latin typeface="Calibri" panose="22635452340000000000" pitchFamily="1"/>
              </a:rPr>
              <a:t>3. Select Edit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5818505" y="5684837"/>
            <a:ext cx="3489960" cy="302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180"/>
              </a:spcAft>
            </a:pPr>
            <a:r>
              <a:rPr lang="en-US" sz="1800" b="1" spc="-60" dirty="0">
                <a:solidFill>
                  <a:srgbClr val="000000"/>
                </a:solidFill>
                <a:latin typeface="Calibri" panose="22635452340000000000" pitchFamily="1"/>
              </a:rPr>
              <a:t>4. Enter accurate appointment status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0294" y="652303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Staff </a:t>
            </a:r>
            <a:r>
              <a:rPr lang="en-US" sz="2000" b="1" u="sng" dirty="0" smtClean="0">
                <a:solidFill>
                  <a:srgbClr val="FF0000"/>
                </a:solidFill>
              </a:rPr>
              <a:t>MUST</a:t>
            </a:r>
            <a:r>
              <a:rPr lang="en-US" sz="2000" b="1" dirty="0" smtClean="0"/>
              <a:t> enter </a:t>
            </a:r>
            <a:r>
              <a:rPr lang="en-US" sz="2000" b="1" u="sng" dirty="0" smtClean="0">
                <a:solidFill>
                  <a:srgbClr val="FF0000"/>
                </a:solidFill>
              </a:rPr>
              <a:t>WHY</a:t>
            </a:r>
            <a:r>
              <a:rPr lang="en-US" sz="2000" b="1" dirty="0" smtClean="0"/>
              <a:t> appointment is being closed </a:t>
            </a:r>
            <a:r>
              <a:rPr lang="en-US" sz="2000" b="1" u="sng" dirty="0" smtClean="0">
                <a:solidFill>
                  <a:srgbClr val="FF0000"/>
                </a:solidFill>
              </a:rPr>
              <a:t>WITH initials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Example: No-Show/CDL, LWOBS/CDL, Cancel by Patient/CDL, etc.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smtClean="0"/>
              <a:t>This facilitates data quality checks when required between AHLTA and CHCS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780415" y="342900"/>
            <a:ext cx="9144000" cy="6085205"/>
          </a:xfrm>
          <a:prstGeom prst="rect">
            <a:avLst/>
          </a:prstGeom>
          <a:solidFill>
            <a:srgbClr val="FDFD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53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415" y="353695"/>
            <a:ext cx="9137650" cy="5723890"/>
          </a:xfrm>
          <a:prstGeom prst="rect">
            <a:avLst/>
          </a:prstGeom>
        </p:spPr>
      </p:pic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781050" y="6838315"/>
            <a:ext cx="9255760" cy="140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503920" marR="0" indent="0" algn="l">
              <a:lnSpc>
                <a:spcPct val="95999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Garamond" panose="22635452340000000000" pitchFamily="1"/>
              </a:rPr>
              <a:t>6</a:t>
            </a:r>
            <a:r>
              <a:rPr lang="en-US" sz="100" spc="0">
                <a:solidFill>
                  <a:srgbClr val="888888"/>
                </a:solidFill>
                <a:latin typeface="Garamond" panose="22635452340000000000" pitchFamily="1"/>
              </a:rPr>
              <a:t>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1697990" y="579120"/>
            <a:ext cx="7080250" cy="337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ct val="80639"/>
              </a:lnSpc>
              <a:spcAft>
                <a:spcPts val="0"/>
              </a:spcAft>
            </a:pPr>
            <a:r>
              <a:rPr lang="en-US" sz="2800" b="1" spc="-25">
                <a:solidFill>
                  <a:srgbClr val="000000"/>
                </a:solidFill>
                <a:latin typeface="Garamond" panose="22635452340000000000" pitchFamily="1"/>
              </a:rPr>
              <a:t>ADMIN CLOSE A SPECIFIC ENCOUNTER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1713230" y="1787525"/>
            <a:ext cx="2011680" cy="266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1199"/>
              </a:lnSpc>
              <a:spcAft>
                <a:spcPts val="0"/>
              </a:spcAft>
            </a:pPr>
            <a:r>
              <a:rPr lang="en-US" sz="1800" b="1" spc="-70">
                <a:solidFill>
                  <a:srgbClr val="000000"/>
                </a:solidFill>
                <a:latin typeface="Calibri" panose="22635452340000000000" pitchFamily="1"/>
              </a:rPr>
              <a:t>5. Select Admin Close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2776855" y="5658485"/>
            <a:ext cx="1301115" cy="269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2159"/>
              </a:lnSpc>
              <a:spcAft>
                <a:spcPts val="0"/>
              </a:spcAft>
            </a:pPr>
            <a:r>
              <a:rPr lang="en-US" sz="1800" b="1" spc="-75">
                <a:solidFill>
                  <a:srgbClr val="000000"/>
                </a:solidFill>
                <a:latin typeface="Calibri" panose="22635452340000000000" pitchFamily="1"/>
              </a:rPr>
              <a:t>7. Select “OK”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5062855" y="5128260"/>
            <a:ext cx="2371090" cy="305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95999"/>
              </a:lnSpc>
              <a:spcAft>
                <a:spcPts val="180"/>
              </a:spcAft>
            </a:pPr>
            <a:r>
              <a:rPr lang="en-US" sz="1800" b="1" spc="-50">
                <a:solidFill>
                  <a:srgbClr val="000000"/>
                </a:solidFill>
                <a:latin typeface="Calibri" panose="22635452340000000000" pitchFamily="1"/>
              </a:rPr>
              <a:t>6. De-Select ADM option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1667510" y="6428105"/>
            <a:ext cx="7229475" cy="411480"/>
          </a:xfrm>
          <a:prstGeom prst="rect">
            <a:avLst/>
          </a:prstGeom>
          <a:solidFill>
            <a:srgbClr val="FFBF00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0" marR="0" indent="0" algn="ctr">
              <a:lnSpc>
                <a:spcPct val="95999"/>
              </a:lnSpc>
              <a:spcAft>
                <a:spcPts val="0"/>
              </a:spcAft>
            </a:pPr>
            <a:r>
              <a:rPr lang="en-US" sz="2400" b="1" spc="0">
                <a:solidFill>
                  <a:srgbClr val="000000"/>
                </a:solidFill>
                <a:latin typeface="Calibri" panose="22635452340000000000" pitchFamily="1"/>
              </a:rPr>
              <a:t>8. CHCS-EOD report can now be updated appropriately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303</Words>
  <Application>Microsoft Office PowerPoint</Application>
  <PresentationFormat>Custom</PresentationFormat>
  <Paragraphs>47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/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Lee, Cara D CIV USA MEDCOM MAMC</dc:creator>
  <cp:lastModifiedBy>cara.lee</cp:lastModifiedBy>
  <cp:revision>3</cp:revision>
  <dcterms:modified xsi:type="dcterms:W3CDTF">2012-11-06T19:31:33Z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