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6" r:id="rId2"/>
    <p:sldId id="283" r:id="rId3"/>
    <p:sldId id="290" r:id="rId4"/>
    <p:sldId id="295" r:id="rId5"/>
    <p:sldId id="296" r:id="rId6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31800" indent="25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863600" indent="50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296988" indent="74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728788" indent="100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69"/>
    <a:srgbClr val="FF0000"/>
    <a:srgbClr val="5F5F5F"/>
    <a:srgbClr val="969696"/>
    <a:srgbClr val="000066"/>
    <a:srgbClr val="003366"/>
    <a:srgbClr val="003399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9577" autoAdjust="0"/>
  </p:normalViewPr>
  <p:slideViewPr>
    <p:cSldViewPr snapToGrid="0">
      <p:cViewPr varScale="1">
        <p:scale>
          <a:sx n="87" d="100"/>
          <a:sy n="87" d="100"/>
        </p:scale>
        <p:origin x="-6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506" y="-108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>
            <a:lvl1pPr defTabSz="92384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183" y="0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>
            <a:lvl1pPr algn="r" defTabSz="92384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69363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b" anchorCtr="0" compatLnSpc="1">
            <a:prstTxWarp prst="textNoShape">
              <a:avLst/>
            </a:prstTxWarp>
          </a:bodyPr>
          <a:lstStyle>
            <a:lvl1pPr defTabSz="92384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183" y="8769363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b" anchorCtr="0" compatLnSpc="1">
            <a:prstTxWarp prst="textNoShape">
              <a:avLst/>
            </a:prstTxWarp>
          </a:bodyPr>
          <a:lstStyle>
            <a:lvl1pPr algn="r" defTabSz="923849">
              <a:defRPr sz="1200">
                <a:latin typeface="Arial" charset="0"/>
              </a:defRPr>
            </a:lvl1pPr>
          </a:lstStyle>
          <a:p>
            <a:pPr>
              <a:defRPr/>
            </a:pPr>
            <a:fld id="{CAEF194D-6E5C-4B0B-9E2A-46C2ACEB5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>
            <a:lvl1pPr defTabSz="92384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183" y="0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>
            <a:lvl1pPr algn="r" defTabSz="92384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048" y="4386259"/>
            <a:ext cx="5546104" cy="415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69363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b" anchorCtr="0" compatLnSpc="1">
            <a:prstTxWarp prst="textNoShape">
              <a:avLst/>
            </a:prstTxWarp>
          </a:bodyPr>
          <a:lstStyle>
            <a:lvl1pPr defTabSz="92384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183" y="8769363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6" tIns="46188" rIns="92376" bIns="46188" numCol="1" anchor="b" anchorCtr="0" compatLnSpc="1">
            <a:prstTxWarp prst="textNoShape">
              <a:avLst/>
            </a:prstTxWarp>
          </a:bodyPr>
          <a:lstStyle>
            <a:lvl1pPr algn="r" defTabSz="923849">
              <a:defRPr sz="1200">
                <a:latin typeface="Arial" charset="0"/>
              </a:defRPr>
            </a:lvl1pPr>
          </a:lstStyle>
          <a:p>
            <a:pPr>
              <a:defRPr/>
            </a:pPr>
            <a:fld id="{CF094071-4A5D-4DC3-A497-B9DD3FA16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31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863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2969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7287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162327" algn="l" defTabSz="864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94793" algn="l" defTabSz="864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27258" algn="l" defTabSz="864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59724" algn="l" defTabSz="86493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 learning curve</a:t>
            </a:r>
          </a:p>
          <a:p>
            <a:r>
              <a:rPr lang="en-US" dirty="0" smtClean="0"/>
              <a:t>Non-linear</a:t>
            </a:r>
            <a:r>
              <a:rPr lang="en-US" baseline="0" dirty="0" smtClean="0"/>
              <a:t> Programming</a:t>
            </a:r>
          </a:p>
          <a:p>
            <a:r>
              <a:rPr lang="en-US" baseline="0" dirty="0" smtClean="0"/>
              <a:t>Instead of sequential, more of a choose your own adventure approach</a:t>
            </a:r>
          </a:p>
          <a:p>
            <a:r>
              <a:rPr lang="en-US" baseline="0" dirty="0" smtClean="0"/>
              <a:t>No table of contents, a collection of chapters of object code.</a:t>
            </a:r>
          </a:p>
          <a:p>
            <a:r>
              <a:rPr lang="en-US" baseline="0" dirty="0" smtClean="0"/>
              <a:t>Difference between CHCS and AHLTA (point and click), minus the Tier 1 errors</a:t>
            </a:r>
          </a:p>
          <a:p>
            <a:r>
              <a:rPr lang="en-US" baseline="0" dirty="0" smtClean="0"/>
              <a:t>Why have Dragon when all you want is macros</a:t>
            </a:r>
          </a:p>
          <a:p>
            <a:r>
              <a:rPr lang="en-US" baseline="0" dirty="0" smtClean="0"/>
              <a:t>Dragon focuses on every part of the screen and is memory intensive as AHLTA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094071-4A5D-4DC3-A497-B9DD3FA160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fontAlgn="t"/>
            <a:r>
              <a:rPr lang="en-US" dirty="0" smtClean="0"/>
              <a:t>BACKSPACE {BACKSPACE}, {BS}, or {BKSP} </a:t>
            </a:r>
          </a:p>
          <a:p>
            <a:pPr fontAlgn="t"/>
            <a:r>
              <a:rPr lang="en-US" dirty="0" smtClean="0"/>
              <a:t>BREAK {BREAK} </a:t>
            </a:r>
          </a:p>
          <a:p>
            <a:pPr fontAlgn="t"/>
            <a:r>
              <a:rPr lang="en-US" dirty="0" smtClean="0"/>
              <a:t>CAPS LOCK {CAPSLOCK} </a:t>
            </a:r>
          </a:p>
          <a:p>
            <a:pPr fontAlgn="t"/>
            <a:r>
              <a:rPr lang="en-US" dirty="0" smtClean="0"/>
              <a:t>DEL or DELETE {DELETE} or {DEL} </a:t>
            </a:r>
          </a:p>
          <a:p>
            <a:pPr fontAlgn="t"/>
            <a:r>
              <a:rPr lang="en-US" dirty="0" smtClean="0"/>
              <a:t>DOWN ARROW {DOWN} </a:t>
            </a:r>
          </a:p>
          <a:p>
            <a:pPr fontAlgn="t"/>
            <a:r>
              <a:rPr lang="en-US" dirty="0" smtClean="0"/>
              <a:t>END {END} </a:t>
            </a:r>
          </a:p>
          <a:p>
            <a:pPr fontAlgn="t"/>
            <a:r>
              <a:rPr lang="en-US" dirty="0" smtClean="0"/>
              <a:t>ENTER {ENTER} or ~ </a:t>
            </a:r>
          </a:p>
          <a:p>
            <a:pPr fontAlgn="t"/>
            <a:r>
              <a:rPr lang="en-US" dirty="0" smtClean="0"/>
              <a:t>ESC {ESC} </a:t>
            </a:r>
          </a:p>
          <a:p>
            <a:pPr fontAlgn="t"/>
            <a:r>
              <a:rPr lang="en-US" dirty="0" smtClean="0"/>
              <a:t>HELP {HELP} </a:t>
            </a:r>
          </a:p>
          <a:p>
            <a:pPr fontAlgn="t"/>
            <a:r>
              <a:rPr lang="en-US" dirty="0" smtClean="0"/>
              <a:t>HOME {HOME} </a:t>
            </a:r>
          </a:p>
          <a:p>
            <a:pPr fontAlgn="t"/>
            <a:r>
              <a:rPr lang="en-US" dirty="0" smtClean="0"/>
              <a:t>INS or INSERT {INSERT} or {INS} </a:t>
            </a:r>
          </a:p>
          <a:p>
            <a:pPr fontAlgn="t"/>
            <a:r>
              <a:rPr lang="en-US" dirty="0" smtClean="0"/>
              <a:t>LEFT ARROW {LEFT} </a:t>
            </a:r>
          </a:p>
          <a:p>
            <a:pPr fontAlgn="t"/>
            <a:r>
              <a:rPr lang="en-US" dirty="0" smtClean="0"/>
              <a:t>NUM LOCK {NUMLOCK} </a:t>
            </a:r>
          </a:p>
          <a:p>
            <a:pPr fontAlgn="t"/>
            <a:r>
              <a:rPr lang="en-US" dirty="0" smtClean="0"/>
              <a:t>PAGE DOWN {PGDN} </a:t>
            </a:r>
          </a:p>
          <a:p>
            <a:pPr fontAlgn="t"/>
            <a:r>
              <a:rPr lang="en-US" dirty="0" smtClean="0"/>
              <a:t>PAGE UP {PGUP} </a:t>
            </a:r>
          </a:p>
          <a:p>
            <a:pPr fontAlgn="t"/>
            <a:r>
              <a:rPr lang="en-US" dirty="0" smtClean="0"/>
              <a:t>PRINT SCREEN {PRTSC} </a:t>
            </a:r>
          </a:p>
          <a:p>
            <a:pPr fontAlgn="t"/>
            <a:r>
              <a:rPr lang="en-US" dirty="0" smtClean="0"/>
              <a:t>RIGHT ARROW {RIGHT} </a:t>
            </a:r>
          </a:p>
          <a:p>
            <a:pPr fontAlgn="t"/>
            <a:r>
              <a:rPr lang="en-US" dirty="0" smtClean="0"/>
              <a:t>SCROLL LOCK {SCROLLLOCK} </a:t>
            </a:r>
          </a:p>
          <a:p>
            <a:pPr fontAlgn="t"/>
            <a:r>
              <a:rPr lang="en-US" dirty="0" smtClean="0"/>
              <a:t>TAB {TAB} </a:t>
            </a:r>
          </a:p>
          <a:p>
            <a:pPr fontAlgn="t"/>
            <a:r>
              <a:rPr lang="en-US" dirty="0" smtClean="0"/>
              <a:t>UP ARROW {UP} </a:t>
            </a:r>
          </a:p>
          <a:p>
            <a:pPr fontAlgn="t"/>
            <a:r>
              <a:rPr lang="en-US" dirty="0" smtClean="0"/>
              <a:t>F1-F16 {F1}-{F16} </a:t>
            </a:r>
          </a:p>
          <a:p>
            <a:pPr fontAlgn="t"/>
            <a:r>
              <a:rPr lang="en-US" dirty="0" smtClean="0"/>
              <a:t>SHIFT = + </a:t>
            </a:r>
          </a:p>
          <a:p>
            <a:pPr fontAlgn="t"/>
            <a:r>
              <a:rPr lang="en-US" dirty="0" smtClean="0"/>
              <a:t>CTRL = ^ </a:t>
            </a:r>
          </a:p>
          <a:p>
            <a:pPr fontAlgn="t"/>
            <a:r>
              <a:rPr lang="en-US" dirty="0" smtClean="0"/>
              <a:t>ALT = %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094071-4A5D-4DC3-A497-B9DD3FA160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en/c/c9/VBA_logo.sv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5"/>
          <p:cNvSpPr>
            <a:spLocks noChangeArrowheads="1"/>
          </p:cNvSpPr>
          <p:nvPr userDrawn="1"/>
        </p:nvSpPr>
        <p:spPr bwMode="auto">
          <a:xfrm>
            <a:off x="-46038" y="6667500"/>
            <a:ext cx="4316413" cy="2154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 eaLnBrk="0" hangingPunct="0"/>
            <a:r>
              <a:rPr lang="en-US" sz="800" b="1" dirty="0" smtClean="0"/>
              <a:t>MAJ Coykendall/ DASG-IM/ (703) 681-8126 </a:t>
            </a:r>
            <a:r>
              <a:rPr lang="en-US" sz="800" b="1" dirty="0"/>
              <a:t>/ </a:t>
            </a:r>
            <a:r>
              <a:rPr lang="en-US" sz="800" b="1" dirty="0" smtClean="0"/>
              <a:t>alan.coykendall@us.army.mil</a:t>
            </a:r>
            <a:endParaRPr lang="en-US" sz="800" b="1" dirty="0"/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4171950" y="6665913"/>
            <a:ext cx="1527610" cy="24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>
            <a:spAutoFit/>
          </a:bodyPr>
          <a:lstStyle/>
          <a:p>
            <a:r>
              <a:rPr lang="en-US" sz="1000" b="1" dirty="0" smtClean="0"/>
              <a:t>UNCLASSIFIED/FOUO</a:t>
            </a:r>
            <a:endParaRPr lang="en-US" sz="1000" b="1" dirty="0"/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7604125" y="6657975"/>
            <a:ext cx="1539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/>
            <a:r>
              <a:rPr lang="en-US" sz="1000" dirty="0" smtClean="0"/>
              <a:t>19 May 2011  </a:t>
            </a:r>
            <a:endParaRPr lang="en-US" sz="1000" dirty="0"/>
          </a:p>
        </p:txBody>
      </p:sp>
      <p:pic>
        <p:nvPicPr>
          <p:cNvPr id="8" name="Picture 2" descr="File:VBA logo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9835" y="106680"/>
            <a:ext cx="1638300" cy="62152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703" y="598290"/>
            <a:ext cx="2057702" cy="54977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596" y="598290"/>
            <a:ext cx="6027965" cy="54977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74CD331-C32B-476E-B68D-52F2D7B30C9A}" type="slidenum">
              <a:rPr lang="en-US"/>
              <a:pPr>
                <a:defRPr/>
              </a:pPr>
              <a:t>‹#›</a:t>
            </a:fld>
            <a:r>
              <a:rPr lang="en-US"/>
              <a:t> of 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90" y="4406801"/>
            <a:ext cx="7772703" cy="1361777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90" y="2906613"/>
            <a:ext cx="7772703" cy="1500188"/>
          </a:xfrm>
        </p:spPr>
        <p:txBody>
          <a:bodyPr anchor="b"/>
          <a:lstStyle>
            <a:lvl1pPr marL="0" indent="0">
              <a:buNone/>
              <a:defRPr sz="1900"/>
            </a:lvl1pPr>
            <a:lvl2pPr marL="432465" indent="0">
              <a:buNone/>
              <a:defRPr sz="1700"/>
            </a:lvl2pPr>
            <a:lvl3pPr marL="864931" indent="0">
              <a:buNone/>
              <a:defRPr sz="1500"/>
            </a:lvl3pPr>
            <a:lvl4pPr marL="1297396" indent="0">
              <a:buNone/>
              <a:defRPr sz="1300"/>
            </a:lvl4pPr>
            <a:lvl5pPr marL="1729862" indent="0">
              <a:buNone/>
              <a:defRPr sz="1300"/>
            </a:lvl5pPr>
            <a:lvl6pPr marL="2162327" indent="0">
              <a:buNone/>
              <a:defRPr sz="1300"/>
            </a:lvl6pPr>
            <a:lvl7pPr marL="2594793" indent="0">
              <a:buNone/>
              <a:defRPr sz="1300"/>
            </a:lvl7pPr>
            <a:lvl8pPr marL="3027258" indent="0">
              <a:buNone/>
              <a:defRPr sz="1300"/>
            </a:lvl8pPr>
            <a:lvl9pPr marL="345972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9E1D65C-82A5-4C6D-A81C-020FD7193D03}" type="slidenum">
              <a:rPr lang="en-US"/>
              <a:pPr>
                <a:defRPr/>
              </a:pPr>
              <a:t>‹#›</a:t>
            </a:fld>
            <a:r>
              <a:rPr lang="en-US"/>
              <a:t> of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6" y="1570138"/>
            <a:ext cx="4042833" cy="45258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572" y="1570138"/>
            <a:ext cx="4042833" cy="45258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35"/>
          <p:cNvSpPr>
            <a:spLocks noChangeArrowheads="1"/>
          </p:cNvSpPr>
          <p:nvPr userDrawn="1"/>
        </p:nvSpPr>
        <p:spPr bwMode="auto">
          <a:xfrm>
            <a:off x="-46038" y="6667500"/>
            <a:ext cx="4316413" cy="2154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algn="ctr" eaLnBrk="0" hangingPunct="0"/>
            <a:r>
              <a:rPr lang="en-US" sz="800" b="1" dirty="0" smtClean="0"/>
              <a:t>MAJ Coykendall/ DASG-IM/ (703) 681-8126 </a:t>
            </a:r>
            <a:r>
              <a:rPr lang="en-US" sz="800" b="1" dirty="0"/>
              <a:t>/ </a:t>
            </a:r>
            <a:r>
              <a:rPr lang="en-US" sz="800" b="1" dirty="0" smtClean="0"/>
              <a:t>alan.coykendall@us.army.mil</a:t>
            </a:r>
            <a:endParaRPr lang="en-US" sz="800" b="1" dirty="0"/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4171950" y="6665913"/>
            <a:ext cx="1527610" cy="24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93" tIns="43247" rIns="86493" bIns="43247">
            <a:spAutoFit/>
          </a:bodyPr>
          <a:lstStyle/>
          <a:p>
            <a:r>
              <a:rPr lang="en-US" sz="1000" b="1" dirty="0" smtClean="0"/>
              <a:t>UNCLASSIFIED/FOUO</a:t>
            </a:r>
            <a:endParaRPr lang="en-US" sz="1000" b="1" dirty="0"/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 bwMode="auto">
          <a:xfrm>
            <a:off x="7604125" y="6657975"/>
            <a:ext cx="1539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r"/>
            <a:r>
              <a:rPr lang="en-US" sz="1000" dirty="0" smtClean="0"/>
              <a:t>19 May 2011  </a:t>
            </a:r>
            <a:endParaRPr lang="en-US" sz="10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5" y="275333"/>
            <a:ext cx="823081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95" y="1534419"/>
            <a:ext cx="4041322" cy="6399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2465" indent="0">
              <a:buNone/>
              <a:defRPr sz="1900" b="1"/>
            </a:lvl2pPr>
            <a:lvl3pPr marL="864931" indent="0">
              <a:buNone/>
              <a:defRPr sz="1700" b="1"/>
            </a:lvl3pPr>
            <a:lvl4pPr marL="1297396" indent="0">
              <a:buNone/>
              <a:defRPr sz="1500" b="1"/>
            </a:lvl4pPr>
            <a:lvl5pPr marL="1729862" indent="0">
              <a:buNone/>
              <a:defRPr sz="1500" b="1"/>
            </a:lvl5pPr>
            <a:lvl6pPr marL="2162327" indent="0">
              <a:buNone/>
              <a:defRPr sz="1500" b="1"/>
            </a:lvl6pPr>
            <a:lvl7pPr marL="2594793" indent="0">
              <a:buNone/>
              <a:defRPr sz="1500" b="1"/>
            </a:lvl7pPr>
            <a:lvl8pPr marL="3027258" indent="0">
              <a:buNone/>
              <a:defRPr sz="1500" b="1"/>
            </a:lvl8pPr>
            <a:lvl9pPr marL="345972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95" y="2174380"/>
            <a:ext cx="4041322" cy="395138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2" y="1534419"/>
            <a:ext cx="4042833" cy="6399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2465" indent="0">
              <a:buNone/>
              <a:defRPr sz="1900" b="1"/>
            </a:lvl2pPr>
            <a:lvl3pPr marL="864931" indent="0">
              <a:buNone/>
              <a:defRPr sz="1700" b="1"/>
            </a:lvl3pPr>
            <a:lvl4pPr marL="1297396" indent="0">
              <a:buNone/>
              <a:defRPr sz="1500" b="1"/>
            </a:lvl4pPr>
            <a:lvl5pPr marL="1729862" indent="0">
              <a:buNone/>
              <a:defRPr sz="1500" b="1"/>
            </a:lvl5pPr>
            <a:lvl6pPr marL="2162327" indent="0">
              <a:buNone/>
              <a:defRPr sz="1500" b="1"/>
            </a:lvl6pPr>
            <a:lvl7pPr marL="2594793" indent="0">
              <a:buNone/>
              <a:defRPr sz="1500" b="1"/>
            </a:lvl7pPr>
            <a:lvl8pPr marL="3027258" indent="0">
              <a:buNone/>
              <a:defRPr sz="1500" b="1"/>
            </a:lvl8pPr>
            <a:lvl9pPr marL="345972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2" y="2174380"/>
            <a:ext cx="4042833" cy="395138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71A58F6-5719-4451-B9A9-D76097C3B5A8}" type="slidenum">
              <a:rPr lang="en-US"/>
              <a:pPr>
                <a:defRPr/>
              </a:pPr>
              <a:t>‹#›</a:t>
            </a:fld>
            <a:r>
              <a:rPr lang="en-US"/>
              <a:t> of 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07AAFD9-1379-4B20-8DB7-5D7214DCD4ED}" type="slidenum">
              <a:rPr lang="en-US"/>
              <a:pPr>
                <a:defRPr/>
              </a:pPr>
              <a:t>‹#›</a:t>
            </a:fld>
            <a:r>
              <a:rPr lang="en-US"/>
              <a:t> of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06F062-02CD-4019-A5A2-D873D4D0D6F1}" type="slidenum">
              <a:rPr lang="en-US"/>
              <a:pPr>
                <a:defRPr/>
              </a:pPr>
              <a:t>‹#›</a:t>
            </a:fld>
            <a:r>
              <a:rPr lang="en-US"/>
              <a:t> of 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96" y="272357"/>
            <a:ext cx="3008690" cy="1162347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55" y="272356"/>
            <a:ext cx="5111750" cy="585341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96" y="1434703"/>
            <a:ext cx="3008690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2465" indent="0">
              <a:buNone/>
              <a:defRPr sz="1100"/>
            </a:lvl2pPr>
            <a:lvl3pPr marL="864931" indent="0">
              <a:buNone/>
              <a:defRPr sz="900"/>
            </a:lvl3pPr>
            <a:lvl4pPr marL="1297396" indent="0">
              <a:buNone/>
              <a:defRPr sz="900"/>
            </a:lvl4pPr>
            <a:lvl5pPr marL="1729862" indent="0">
              <a:buNone/>
              <a:defRPr sz="900"/>
            </a:lvl5pPr>
            <a:lvl6pPr marL="2162327" indent="0">
              <a:buNone/>
              <a:defRPr sz="900"/>
            </a:lvl6pPr>
            <a:lvl7pPr marL="2594793" indent="0">
              <a:buNone/>
              <a:defRPr sz="900"/>
            </a:lvl7pPr>
            <a:lvl8pPr marL="3027258" indent="0">
              <a:buNone/>
              <a:defRPr sz="900"/>
            </a:lvl8pPr>
            <a:lvl9pPr marL="34597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732FFE9-B46A-45FC-B3B9-CE1728EF4408}" type="slidenum">
              <a:rPr lang="en-US"/>
              <a:pPr>
                <a:defRPr/>
              </a:pPr>
              <a:t>‹#›</a:t>
            </a:fld>
            <a:r>
              <a:rPr lang="en-US"/>
              <a:t> of 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08" y="4801195"/>
            <a:ext cx="5486702" cy="565547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08" y="613172"/>
            <a:ext cx="5486702" cy="4115098"/>
          </a:xfrm>
        </p:spPr>
        <p:txBody>
          <a:bodyPr/>
          <a:lstStyle>
            <a:lvl1pPr marL="0" indent="0">
              <a:buNone/>
              <a:defRPr sz="3000"/>
            </a:lvl1pPr>
            <a:lvl2pPr marL="432465" indent="0">
              <a:buNone/>
              <a:defRPr sz="2600"/>
            </a:lvl2pPr>
            <a:lvl3pPr marL="864931" indent="0">
              <a:buNone/>
              <a:defRPr sz="2300"/>
            </a:lvl3pPr>
            <a:lvl4pPr marL="1297396" indent="0">
              <a:buNone/>
              <a:defRPr sz="1900"/>
            </a:lvl4pPr>
            <a:lvl5pPr marL="1729862" indent="0">
              <a:buNone/>
              <a:defRPr sz="1900"/>
            </a:lvl5pPr>
            <a:lvl6pPr marL="2162327" indent="0">
              <a:buNone/>
              <a:defRPr sz="1900"/>
            </a:lvl6pPr>
            <a:lvl7pPr marL="2594793" indent="0">
              <a:buNone/>
              <a:defRPr sz="1900"/>
            </a:lvl7pPr>
            <a:lvl8pPr marL="3027258" indent="0">
              <a:buNone/>
              <a:defRPr sz="1900"/>
            </a:lvl8pPr>
            <a:lvl9pPr marL="3459724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08" y="5366742"/>
            <a:ext cx="5486702" cy="805161"/>
          </a:xfrm>
        </p:spPr>
        <p:txBody>
          <a:bodyPr/>
          <a:lstStyle>
            <a:lvl1pPr marL="0" indent="0">
              <a:buNone/>
              <a:defRPr sz="1300"/>
            </a:lvl1pPr>
            <a:lvl2pPr marL="432465" indent="0">
              <a:buNone/>
              <a:defRPr sz="1100"/>
            </a:lvl2pPr>
            <a:lvl3pPr marL="864931" indent="0">
              <a:buNone/>
              <a:defRPr sz="900"/>
            </a:lvl3pPr>
            <a:lvl4pPr marL="1297396" indent="0">
              <a:buNone/>
              <a:defRPr sz="900"/>
            </a:lvl4pPr>
            <a:lvl5pPr marL="1729862" indent="0">
              <a:buNone/>
              <a:defRPr sz="900"/>
            </a:lvl5pPr>
            <a:lvl6pPr marL="2162327" indent="0">
              <a:buNone/>
              <a:defRPr sz="900"/>
            </a:lvl6pPr>
            <a:lvl7pPr marL="2594793" indent="0">
              <a:buNone/>
              <a:defRPr sz="900"/>
            </a:lvl7pPr>
            <a:lvl8pPr marL="3027258" indent="0">
              <a:buNone/>
              <a:defRPr sz="900"/>
            </a:lvl8pPr>
            <a:lvl9pPr marL="345972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CA67252-BFB8-4419-9067-6EB1A36560A2}" type="slidenum">
              <a:rPr lang="en-US"/>
              <a:pPr>
                <a:defRPr/>
              </a:pPr>
              <a:t>‹#›</a:t>
            </a:fld>
            <a:r>
              <a:rPr lang="en-US"/>
              <a:t> of 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1BC78E1-3275-46BA-AA37-21931BD09E3D}" type="slidenum">
              <a:rPr lang="en-US"/>
              <a:pPr>
                <a:defRPr/>
              </a:pPr>
              <a:t>‹#›</a:t>
            </a:fld>
            <a:r>
              <a:rPr lang="en-US"/>
              <a:t> of 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70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589713"/>
            <a:ext cx="1177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BBF8D52C-6B4D-40C5-A8B9-AFBA33035474}" type="slidenum">
              <a:rPr lang="en-US"/>
              <a:pPr>
                <a:defRPr/>
              </a:pPr>
              <a:t>‹#›</a:t>
            </a:fld>
            <a:r>
              <a:rPr lang="en-US"/>
              <a:t> of  </a:t>
            </a:r>
          </a:p>
        </p:txBody>
      </p:sp>
      <p:sp>
        <p:nvSpPr>
          <p:cNvPr id="1029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98488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93" tIns="43247" rIns="86493" bIns="432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52" name="Rectangle 28"/>
          <p:cNvSpPr>
            <a:spLocks noChangeArrowheads="1"/>
          </p:cNvSpPr>
          <p:nvPr userDrawn="1"/>
        </p:nvSpPr>
        <p:spPr bwMode="auto">
          <a:xfrm>
            <a:off x="8083550" y="6532563"/>
            <a:ext cx="10001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65" tIns="45683" rIns="91365" bIns="45683" anchor="ctr"/>
          <a:lstStyle/>
          <a:p>
            <a:pPr algn="r" defTabSz="914485">
              <a:defRPr/>
            </a:pPr>
            <a:fld id="{A4B8ACAB-256A-46BA-9DD2-D9DA2188249D}" type="datetime5">
              <a:rPr lang="en-US" sz="900"/>
              <a:pPr algn="r" defTabSz="914485">
                <a:defRPr/>
              </a:pPr>
              <a:t>7-Sep-11</a:t>
            </a:fld>
            <a:endParaRPr lang="en-US" sz="900" dirty="0"/>
          </a:p>
        </p:txBody>
      </p:sp>
      <p:sp>
        <p:nvSpPr>
          <p:cNvPr id="1053" name="Rectangle 29"/>
          <p:cNvSpPr>
            <a:spLocks noChangeArrowheads="1"/>
          </p:cNvSpPr>
          <p:nvPr userDrawn="1"/>
        </p:nvSpPr>
        <p:spPr bwMode="auto">
          <a:xfrm>
            <a:off x="1588" y="6637338"/>
            <a:ext cx="3246437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93" tIns="43247" rIns="86493" bIns="43247">
            <a:spAutoFit/>
          </a:bodyPr>
          <a:lstStyle/>
          <a:p>
            <a:pPr defTabSz="914485">
              <a:defRPr/>
            </a:pPr>
            <a:r>
              <a:rPr lang="en-US" sz="800" b="1" dirty="0"/>
              <a:t>Name/Office Symbol/(703) XXX-XXX (DSN XXX) / email address</a:t>
            </a: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12" cstate="print"/>
          <a:srcRect r="9091"/>
          <a:stretch>
            <a:fillRect/>
          </a:stretch>
        </p:blipFill>
        <p:spPr bwMode="auto">
          <a:xfrm>
            <a:off x="0" y="6650038"/>
            <a:ext cx="914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PowerPoint Subsequent Page Header-02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6740525" y="6617113"/>
            <a:ext cx="1177925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</a:t>
            </a:r>
            <a:fld id="{1F73F51B-577B-47B8-A354-2E7EF4EADE4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5pPr>
      <a:lvl6pPr marL="432465" algn="ctr" defTabSz="914485" rtl="0" fontAlgn="base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6pPr>
      <a:lvl7pPr marL="864931" algn="ctr" defTabSz="914485" rtl="0" fontAlgn="base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7pPr>
      <a:lvl8pPr marL="1297396" algn="ctr" defTabSz="914485" rtl="0" fontAlgn="base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8pPr>
      <a:lvl9pPr marL="1729862" algn="ctr" defTabSz="914485" rtl="0" fontAlgn="base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SzPct val="125000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Char char="–"/>
        <a:defRPr sz="2100">
          <a:solidFill>
            <a:schemeClr val="tx1"/>
          </a:solidFill>
          <a:latin typeface="+mn-lt"/>
        </a:defRPr>
      </a:lvl2pPr>
      <a:lvl3pPr marL="1081088" indent="-16510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Char char="–"/>
        <a:defRPr sz="2000">
          <a:solidFill>
            <a:schemeClr val="tx1"/>
          </a:solidFill>
          <a:latin typeface="+mn-lt"/>
        </a:defRPr>
      </a:lvl4pPr>
      <a:lvl5pPr marL="2001838" indent="-173038" algn="l" rtl="0" eaLnBrk="0" fontAlgn="base" hangingPunct="0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5pPr>
      <a:lvl6pPr marL="2435622" indent="-174187" algn="l" defTabSz="914485" rtl="0" fontAlgn="base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6pPr>
      <a:lvl7pPr marL="2868087" indent="-174187" algn="l" defTabSz="914485" rtl="0" fontAlgn="base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7pPr>
      <a:lvl8pPr marL="3300553" indent="-174187" algn="l" defTabSz="914485" rtl="0" fontAlgn="base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8pPr>
      <a:lvl9pPr marL="3733018" indent="-174187" algn="l" defTabSz="914485" rtl="0" fontAlgn="base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65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931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396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862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327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793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7258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724" algn="l" defTabSz="86493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://upload.wikimedia.org/wikipedia/en/c/c9/VBA_logo.sv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Army Medicine PowerPoint Cover 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68863"/>
            <a:ext cx="91440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43063"/>
            <a:ext cx="7772400" cy="1470025"/>
          </a:xfrm>
          <a:noFill/>
        </p:spPr>
        <p:txBody>
          <a:bodyPr lIns="91416" tIns="45708" rIns="91416" bIns="45708"/>
          <a:lstStyle/>
          <a:p>
            <a:pPr eaLnBrk="1" hangingPunct="1"/>
            <a:r>
              <a:rPr lang="en-US" sz="4500" dirty="0" smtClean="0"/>
              <a:t>VB Users Club</a:t>
            </a:r>
            <a:endParaRPr lang="en-US" b="0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04418" y="3235325"/>
            <a:ext cx="7510463" cy="557213"/>
          </a:xfrm>
          <a:noFill/>
        </p:spPr>
        <p:txBody>
          <a:bodyPr anchor="ctr"/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1" dirty="0" smtClean="0"/>
              <a:t>MAPS Advanced Scripting Macros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2960688" y="4011613"/>
            <a:ext cx="3252787" cy="3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spAutoFit/>
          </a:bodyPr>
          <a:lstStyle/>
          <a:p>
            <a:pPr algn="ctr"/>
            <a:r>
              <a:rPr lang="en-US" dirty="0" smtClean="0"/>
              <a:t>Ron Yeaw</a:t>
            </a:r>
            <a:endParaRPr lang="en-US" dirty="0"/>
          </a:p>
        </p:txBody>
      </p:sp>
      <p:sp>
        <p:nvSpPr>
          <p:cNvPr id="2055" name="Text Box 17"/>
          <p:cNvSpPr txBox="1">
            <a:spLocks noChangeArrowheads="1"/>
          </p:cNvSpPr>
          <p:nvPr/>
        </p:nvSpPr>
        <p:spPr bwMode="auto">
          <a:xfrm>
            <a:off x="3299505" y="4408488"/>
            <a:ext cx="2687637" cy="28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493" tIns="43247" rIns="86493" bIns="43247">
            <a:spAutoFit/>
          </a:bodyPr>
          <a:lstStyle/>
          <a:p>
            <a:pPr algn="ctr"/>
            <a:r>
              <a:rPr lang="en-US" sz="1300" dirty="0" smtClean="0"/>
              <a:t>Meeting </a:t>
            </a:r>
            <a:r>
              <a:rPr lang="en-US" sz="1300" dirty="0" smtClean="0"/>
              <a:t>#2 </a:t>
            </a:r>
            <a:r>
              <a:rPr lang="en-US" sz="1300" dirty="0" smtClean="0"/>
              <a:t>(</a:t>
            </a:r>
            <a:r>
              <a:rPr lang="en-US" sz="1300" dirty="0" smtClean="0"/>
              <a:t>07 Sep </a:t>
            </a:r>
            <a:r>
              <a:rPr lang="en-US" sz="1300" dirty="0" smtClean="0"/>
              <a:t>2011)</a:t>
            </a:r>
            <a:endParaRPr lang="en-US" sz="1300" dirty="0"/>
          </a:p>
        </p:txBody>
      </p:sp>
      <p:sp>
        <p:nvSpPr>
          <p:cNvPr id="2056" name="Line 18"/>
          <p:cNvSpPr>
            <a:spLocks noChangeShapeType="1"/>
          </p:cNvSpPr>
          <p:nvPr/>
        </p:nvSpPr>
        <p:spPr bwMode="auto">
          <a:xfrm>
            <a:off x="801688" y="3175000"/>
            <a:ext cx="7542212" cy="0"/>
          </a:xfrm>
          <a:prstGeom prst="line">
            <a:avLst/>
          </a:prstGeom>
          <a:noFill/>
          <a:ln w="57150" cmpd="thickThin">
            <a:solidFill>
              <a:srgbClr val="660033"/>
            </a:solidFill>
            <a:round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 dirty="0"/>
          </a:p>
        </p:txBody>
      </p:sp>
      <p:pic>
        <p:nvPicPr>
          <p:cNvPr id="2057" name="Picture 12" descr="Army Medicine PowerPoint Cover Head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ile:VBA logo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8192" y="5824303"/>
            <a:ext cx="2400300" cy="910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>
          <a:xfrm>
            <a:off x="365760" y="1019112"/>
            <a:ext cx="8229600" cy="59055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 smtClean="0"/>
          </a:p>
        </p:txBody>
      </p:sp>
      <p:sp>
        <p:nvSpPr>
          <p:cNvPr id="512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Visual Basi</a:t>
            </a:r>
            <a:r>
              <a:rPr lang="en-US" dirty="0" smtClean="0"/>
              <a:t>c Overview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to import and utilize existing VB Code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a VB form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Begin work on an IV Start/Stop Time form</a:t>
            </a:r>
          </a:p>
          <a:p>
            <a:pPr marL="984250" lvl="1" indent="-457200">
              <a:buFont typeface="+mj-lt"/>
              <a:buAutoNum type="arabicPeriod"/>
            </a:pPr>
            <a:r>
              <a:rPr lang="en-US" dirty="0" smtClean="0"/>
              <a:t>Import Basement code</a:t>
            </a:r>
          </a:p>
          <a:p>
            <a:pPr marL="984250" lvl="1" indent="-457200">
              <a:buFont typeface="+mj-lt"/>
              <a:buAutoNum type="arabicPeriod"/>
            </a:pPr>
            <a:r>
              <a:rPr lang="en-US" dirty="0" smtClean="0"/>
              <a:t>Draw layout of form</a:t>
            </a:r>
          </a:p>
          <a:p>
            <a:pPr marL="984250" lvl="1" indent="-457200">
              <a:buFont typeface="+mj-lt"/>
              <a:buAutoNum type="arabicPeriod"/>
            </a:pPr>
            <a:r>
              <a:rPr lang="en-US" dirty="0" smtClean="0"/>
              <a:t>Create buttons and text boxes</a:t>
            </a:r>
          </a:p>
          <a:p>
            <a:pPr marL="984250" lvl="1" indent="-457200">
              <a:buFont typeface="+mj-lt"/>
              <a:buAutoNum type="arabicPeriod"/>
            </a:pPr>
            <a:r>
              <a:rPr lang="en-US" dirty="0" smtClean="0"/>
              <a:t>Paste in AHLTA code</a:t>
            </a:r>
          </a:p>
          <a:p>
            <a:pPr marL="984250" lvl="1" indent="-457200">
              <a:buFont typeface="+mj-lt"/>
              <a:buAutoNum type="arabicPeriod"/>
            </a:pPr>
            <a:r>
              <a:rPr lang="en-US" dirty="0" smtClean="0"/>
              <a:t>Compile text statements from form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Review current status and next months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>
          <a:xfrm>
            <a:off x="365760" y="1019112"/>
            <a:ext cx="8229600" cy="590550"/>
          </a:xfrm>
        </p:spPr>
        <p:txBody>
          <a:bodyPr/>
          <a:lstStyle/>
          <a:p>
            <a:r>
              <a:rPr lang="en-US" dirty="0" smtClean="0"/>
              <a:t>Visual Basic Overview</a:t>
            </a:r>
          </a:p>
        </p:txBody>
      </p:sp>
      <p:sp>
        <p:nvSpPr>
          <p:cNvPr id="512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Basic is a programming language</a:t>
            </a:r>
          </a:p>
          <a:p>
            <a:r>
              <a:rPr lang="en-US" dirty="0" smtClean="0"/>
              <a:t>Visual Basic for Applications is a subset of VB for MS Office</a:t>
            </a:r>
          </a:p>
          <a:p>
            <a:r>
              <a:rPr lang="en-US" dirty="0" smtClean="0"/>
              <a:t>Visual Basic differs from most languages in that</a:t>
            </a:r>
          </a:p>
          <a:p>
            <a:pPr lvl="1"/>
            <a:r>
              <a:rPr lang="en-US" dirty="0" smtClean="0"/>
              <a:t>It is “Visual” in nature</a:t>
            </a:r>
          </a:p>
          <a:p>
            <a:pPr lvl="1"/>
            <a:r>
              <a:rPr lang="en-US" dirty="0" smtClean="0"/>
              <a:t>It is “Object Oriented”</a:t>
            </a:r>
          </a:p>
          <a:p>
            <a:pPr lvl="1"/>
            <a:r>
              <a:rPr lang="en-US" dirty="0" smtClean="0"/>
              <a:t>It is designed for the casual user</a:t>
            </a:r>
          </a:p>
          <a:p>
            <a:r>
              <a:rPr lang="en-US" dirty="0" smtClean="0"/>
              <a:t>Visual Basic’s visual interface is a similar comparison to CHCS and AHLTA. AHLTA uses a VB front end and its events are triggered. CHCS uses a text interfaces </a:t>
            </a:r>
            <a:r>
              <a:rPr lang="en-US" smtClean="0"/>
              <a:t>to fire off code.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>
          <a:xfrm>
            <a:off x="365760" y="1019112"/>
            <a:ext cx="8229600" cy="590550"/>
          </a:xfrm>
        </p:spPr>
        <p:txBody>
          <a:bodyPr/>
          <a:lstStyle/>
          <a:p>
            <a:pPr marL="457200" indent="-457200"/>
            <a:r>
              <a:rPr lang="en-US" dirty="0" smtClean="0"/>
              <a:t>IV Start/Stop Macro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434" y="1621972"/>
            <a:ext cx="6781377" cy="486634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>
          <a:xfrm>
            <a:off x="365760" y="1019112"/>
            <a:ext cx="8229600" cy="590550"/>
          </a:xfrm>
        </p:spPr>
        <p:txBody>
          <a:bodyPr/>
          <a:lstStyle/>
          <a:p>
            <a:pPr marL="457200" indent="-457200"/>
            <a:r>
              <a:rPr lang="en-US" dirty="0" smtClean="0"/>
              <a:t>VBA Core Functions</a:t>
            </a:r>
          </a:p>
        </p:txBody>
      </p:sp>
      <p:sp>
        <p:nvSpPr>
          <p:cNvPr id="512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AppActivate</a:t>
            </a:r>
            <a:endParaRPr lang="en-US" dirty="0" smtClean="0"/>
          </a:p>
          <a:p>
            <a:r>
              <a:rPr lang="en-US" dirty="0" err="1" smtClean="0"/>
              <a:t>SendKeys</a:t>
            </a:r>
            <a:endParaRPr lang="en-US" dirty="0" smtClean="0"/>
          </a:p>
          <a:p>
            <a:r>
              <a:rPr lang="en-US" dirty="0" err="1" smtClean="0"/>
              <a:t>fWait</a:t>
            </a:r>
            <a:endParaRPr lang="en-US" dirty="0" smtClean="0"/>
          </a:p>
          <a:p>
            <a:r>
              <a:rPr lang="en-US" dirty="0" smtClean="0"/>
              <a:t>CASE</a:t>
            </a:r>
          </a:p>
          <a:p>
            <a:r>
              <a:rPr lang="en-US" dirty="0" smtClean="0"/>
              <a:t>Setting Variables</a:t>
            </a:r>
          </a:p>
          <a:p>
            <a:r>
              <a:rPr lang="en-US" dirty="0" smtClean="0"/>
              <a:t>Using If/</a:t>
            </a:r>
            <a:r>
              <a:rPr lang="en-US" dirty="0" err="1" smtClean="0"/>
              <a:t>Then’s</a:t>
            </a:r>
            <a:r>
              <a:rPr lang="en-US" dirty="0" smtClean="0"/>
              <a:t> </a:t>
            </a:r>
          </a:p>
          <a:p>
            <a:r>
              <a:rPr lang="en-US" dirty="0" smtClean="0"/>
              <a:t>Basement Commands</a:t>
            </a:r>
          </a:p>
          <a:p>
            <a:pPr lvl="1"/>
            <a:r>
              <a:rPr lang="en-US" dirty="0" err="1" smtClean="0"/>
              <a:t>fTracer</a:t>
            </a:r>
            <a:endParaRPr lang="en-US" dirty="0" smtClean="0"/>
          </a:p>
          <a:p>
            <a:pPr lvl="1"/>
            <a:r>
              <a:rPr lang="en-US" dirty="0" err="1" smtClean="0"/>
              <a:t>fGetUserLastName</a:t>
            </a:r>
            <a:endParaRPr lang="en-US" dirty="0" smtClean="0"/>
          </a:p>
          <a:p>
            <a:pPr lvl="1"/>
            <a:r>
              <a:rPr lang="en-US" dirty="0" err="1" smtClean="0"/>
              <a:t>fCheckForWindow</a:t>
            </a:r>
            <a:endParaRPr lang="en-US" dirty="0" smtClean="0"/>
          </a:p>
          <a:p>
            <a:pPr lvl="1"/>
            <a:r>
              <a:rPr lang="en-US" dirty="0" err="1" smtClean="0"/>
              <a:t>fActivateWindow</a:t>
            </a: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6369" y="1743738"/>
            <a:ext cx="4718654" cy="4680947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3109</TotalTime>
  <Words>369</Words>
  <Application>Microsoft Office PowerPoint</Application>
  <PresentationFormat>On-screen Show (4:3)</PresentationFormat>
  <Paragraphs>234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VB Users Club</vt:lpstr>
      <vt:lpstr>Agenda</vt:lpstr>
      <vt:lpstr>Visual Basic Overview</vt:lpstr>
      <vt:lpstr>IV Start/Stop Macro</vt:lpstr>
      <vt:lpstr>VBA Core Functions</vt:lpstr>
    </vt:vector>
  </TitlesOfParts>
  <Company>OTSG, U.S.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Heidi A. Pampel</dc:creator>
  <cp:lastModifiedBy>ronald.yeaw</cp:lastModifiedBy>
  <cp:revision>207</cp:revision>
  <dcterms:created xsi:type="dcterms:W3CDTF">2006-01-23T14:59:19Z</dcterms:created>
  <dcterms:modified xsi:type="dcterms:W3CDTF">2011-09-07T12:46:08Z</dcterms:modified>
</cp:coreProperties>
</file>