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283" r:id="rId3"/>
    <p:sldId id="291" r:id="rId4"/>
    <p:sldId id="290" r:id="rId5"/>
    <p:sldId id="293" r:id="rId6"/>
    <p:sldId id="294" r:id="rId7"/>
    <p:sldId id="296" r:id="rId8"/>
    <p:sldId id="295" r:id="rId9"/>
    <p:sldId id="288" r:id="rId10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63600" indent="50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96988" indent="74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28788" indent="100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69"/>
    <a:srgbClr val="FF0000"/>
    <a:srgbClr val="5F5F5F"/>
    <a:srgbClr val="969696"/>
    <a:srgbClr val="000066"/>
    <a:srgbClr val="003366"/>
    <a:srgbClr val="003399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577" autoAdjust="0"/>
  </p:normalViewPr>
  <p:slideViewPr>
    <p:cSldViewPr snapToGrid="0">
      <p:cViewPr varScale="1">
        <p:scale>
          <a:sx n="87" d="100"/>
          <a:sy n="87" d="100"/>
        </p:scale>
        <p:origin x="-6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506" y="-10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3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3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fld id="{CAEF194D-6E5C-4B0B-9E2A-46C2ACEB5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3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48" y="4386259"/>
            <a:ext cx="5546104" cy="415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3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fld id="{CF094071-4A5D-4DC3-A497-B9DD3FA1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3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296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28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62327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4793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7258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9724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Williamsburg</a:t>
            </a:r>
          </a:p>
          <a:p>
            <a:pPr lvl="1"/>
            <a:r>
              <a:rPr lang="en-US" dirty="0" smtClean="0"/>
              <a:t>Macros</a:t>
            </a:r>
          </a:p>
          <a:p>
            <a:pPr lvl="1"/>
            <a:r>
              <a:rPr lang="en-US" dirty="0" smtClean="0"/>
              <a:t>Show sample</a:t>
            </a:r>
          </a:p>
          <a:p>
            <a:pPr lvl="1"/>
            <a:r>
              <a:rPr lang="en-US" dirty="0" smtClean="0"/>
              <a:t>Methodical process</a:t>
            </a:r>
          </a:p>
          <a:p>
            <a:pPr lvl="1"/>
            <a:r>
              <a:rPr lang="en-US" dirty="0" smtClean="0"/>
              <a:t>Giant universe, but I’m going to show you how to make a par that down to the 6 or 7 commands you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94071-4A5D-4DC3-A497-B9DD3FA160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learning curve</a:t>
            </a:r>
          </a:p>
          <a:p>
            <a:r>
              <a:rPr lang="en-US" dirty="0" smtClean="0"/>
              <a:t>Non-linear</a:t>
            </a:r>
            <a:r>
              <a:rPr lang="en-US" baseline="0" dirty="0" smtClean="0"/>
              <a:t> Programming</a:t>
            </a:r>
          </a:p>
          <a:p>
            <a:r>
              <a:rPr lang="en-US" baseline="0" dirty="0" smtClean="0"/>
              <a:t>Instead of sequential, more of a choose your own adventure approach</a:t>
            </a:r>
          </a:p>
          <a:p>
            <a:r>
              <a:rPr lang="en-US" baseline="0" dirty="0" smtClean="0"/>
              <a:t>No table of contents, a collection of chapters of object code.</a:t>
            </a:r>
          </a:p>
          <a:p>
            <a:r>
              <a:rPr lang="en-US" baseline="0" dirty="0" smtClean="0"/>
              <a:t>Difference between CHCS and AHLTA (point and click), minus the Tier 1 errors</a:t>
            </a:r>
          </a:p>
          <a:p>
            <a:r>
              <a:rPr lang="en-US" baseline="0" dirty="0" smtClean="0"/>
              <a:t>Why have Dragon when all you want is macros</a:t>
            </a:r>
          </a:p>
          <a:p>
            <a:r>
              <a:rPr lang="en-US" baseline="0" dirty="0" smtClean="0"/>
              <a:t>Dragon focuses on every part of the screen and is memory intensive as AHLTA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94071-4A5D-4DC3-A497-B9DD3FA160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Dragon uses a</a:t>
            </a:r>
            <a:r>
              <a:rPr lang="en-US" baseline="0" dirty="0" smtClean="0"/>
              <a:t> subset of Visual Basic and adds two or three of its own commands (</a:t>
            </a:r>
            <a:r>
              <a:rPr lang="en-US" baseline="0" dirty="0" err="1" smtClean="0"/>
              <a:t>SendDragonKeys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HeardWord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94071-4A5D-4DC3-A497-B9DD3FA160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94071-4A5D-4DC3-A497-B9DD3FA160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en-US" dirty="0" smtClean="0"/>
              <a:t>BACKSPACE {BACKSPACE}, {BS}, or {BKSP} </a:t>
            </a:r>
          </a:p>
          <a:p>
            <a:pPr fontAlgn="t"/>
            <a:r>
              <a:rPr lang="en-US" dirty="0" smtClean="0"/>
              <a:t>BREAK {BREAK} </a:t>
            </a:r>
          </a:p>
          <a:p>
            <a:pPr fontAlgn="t"/>
            <a:r>
              <a:rPr lang="en-US" dirty="0" smtClean="0"/>
              <a:t>CAPS LOCK {CAPSLOCK} </a:t>
            </a:r>
          </a:p>
          <a:p>
            <a:pPr fontAlgn="t"/>
            <a:r>
              <a:rPr lang="en-US" dirty="0" smtClean="0"/>
              <a:t>DEL or DELETE {DELETE} or {DEL} </a:t>
            </a:r>
          </a:p>
          <a:p>
            <a:pPr fontAlgn="t"/>
            <a:r>
              <a:rPr lang="en-US" dirty="0" smtClean="0"/>
              <a:t>DOWN ARROW {DOWN} </a:t>
            </a:r>
          </a:p>
          <a:p>
            <a:pPr fontAlgn="t"/>
            <a:r>
              <a:rPr lang="en-US" dirty="0" smtClean="0"/>
              <a:t>END {END} </a:t>
            </a:r>
          </a:p>
          <a:p>
            <a:pPr fontAlgn="t"/>
            <a:r>
              <a:rPr lang="en-US" dirty="0" smtClean="0"/>
              <a:t>ENTER {ENTER} or ~ </a:t>
            </a:r>
          </a:p>
          <a:p>
            <a:pPr fontAlgn="t"/>
            <a:r>
              <a:rPr lang="en-US" dirty="0" smtClean="0"/>
              <a:t>ESC {ESC} </a:t>
            </a:r>
          </a:p>
          <a:p>
            <a:pPr fontAlgn="t"/>
            <a:r>
              <a:rPr lang="en-US" dirty="0" smtClean="0"/>
              <a:t>HELP {HELP} </a:t>
            </a:r>
          </a:p>
          <a:p>
            <a:pPr fontAlgn="t"/>
            <a:r>
              <a:rPr lang="en-US" dirty="0" smtClean="0"/>
              <a:t>HOME {HOME} </a:t>
            </a:r>
          </a:p>
          <a:p>
            <a:pPr fontAlgn="t"/>
            <a:r>
              <a:rPr lang="en-US" dirty="0" smtClean="0"/>
              <a:t>INS or INSERT {INSERT} or {INS} </a:t>
            </a:r>
          </a:p>
          <a:p>
            <a:pPr fontAlgn="t"/>
            <a:r>
              <a:rPr lang="en-US" dirty="0" smtClean="0"/>
              <a:t>LEFT ARROW {LEFT} </a:t>
            </a:r>
          </a:p>
          <a:p>
            <a:pPr fontAlgn="t"/>
            <a:r>
              <a:rPr lang="en-US" dirty="0" smtClean="0"/>
              <a:t>NUM LOCK {NUMLOCK} </a:t>
            </a:r>
          </a:p>
          <a:p>
            <a:pPr fontAlgn="t"/>
            <a:r>
              <a:rPr lang="en-US" dirty="0" smtClean="0"/>
              <a:t>PAGE DOWN {PGDN} </a:t>
            </a:r>
          </a:p>
          <a:p>
            <a:pPr fontAlgn="t"/>
            <a:r>
              <a:rPr lang="en-US" dirty="0" smtClean="0"/>
              <a:t>PAGE UP {PGUP} </a:t>
            </a:r>
          </a:p>
          <a:p>
            <a:pPr fontAlgn="t"/>
            <a:r>
              <a:rPr lang="en-US" dirty="0" smtClean="0"/>
              <a:t>PRINT SCREEN {PRTSC} </a:t>
            </a:r>
          </a:p>
          <a:p>
            <a:pPr fontAlgn="t"/>
            <a:r>
              <a:rPr lang="en-US" dirty="0" smtClean="0"/>
              <a:t>RIGHT ARROW {RIGHT} </a:t>
            </a:r>
          </a:p>
          <a:p>
            <a:pPr fontAlgn="t"/>
            <a:r>
              <a:rPr lang="en-US" dirty="0" smtClean="0"/>
              <a:t>SCROLL LOCK {SCROLLLOCK} </a:t>
            </a:r>
          </a:p>
          <a:p>
            <a:pPr fontAlgn="t"/>
            <a:r>
              <a:rPr lang="en-US" dirty="0" smtClean="0"/>
              <a:t>TAB {TAB} </a:t>
            </a:r>
          </a:p>
          <a:p>
            <a:pPr fontAlgn="t"/>
            <a:r>
              <a:rPr lang="en-US" dirty="0" smtClean="0"/>
              <a:t>UP ARROW {UP} </a:t>
            </a:r>
          </a:p>
          <a:p>
            <a:pPr fontAlgn="t"/>
            <a:r>
              <a:rPr lang="en-US" dirty="0" smtClean="0"/>
              <a:t>F1-F16 {F1}-{F16} </a:t>
            </a:r>
          </a:p>
          <a:p>
            <a:pPr fontAlgn="t"/>
            <a:r>
              <a:rPr lang="en-US" dirty="0" smtClean="0"/>
              <a:t>SHIFT = + </a:t>
            </a:r>
          </a:p>
          <a:p>
            <a:pPr fontAlgn="t"/>
            <a:r>
              <a:rPr lang="en-US" dirty="0" smtClean="0"/>
              <a:t>CTRL = ^ </a:t>
            </a:r>
          </a:p>
          <a:p>
            <a:pPr fontAlgn="t"/>
            <a:r>
              <a:rPr lang="en-US" dirty="0" smtClean="0"/>
              <a:t>ALT = %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94071-4A5D-4DC3-A497-B9DD3FA160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en/c/c9/VBA_logo.sv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-46038" y="6667500"/>
            <a:ext cx="4316413" cy="2154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0" hangingPunct="0"/>
            <a:r>
              <a:rPr lang="en-US" sz="800" b="1" dirty="0" smtClean="0"/>
              <a:t>MAJ Coykendall/ DASG-IM/ (703) 681-8126 </a:t>
            </a:r>
            <a:r>
              <a:rPr lang="en-US" sz="800" b="1" dirty="0"/>
              <a:t>/ </a:t>
            </a:r>
            <a:r>
              <a:rPr lang="en-US" sz="800" b="1" dirty="0" smtClean="0"/>
              <a:t>alan.coykendall@us.army.mil</a:t>
            </a:r>
            <a:endParaRPr lang="en-US" sz="800" b="1" dirty="0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4171950" y="6665913"/>
            <a:ext cx="1527610" cy="24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sz="1000" b="1" dirty="0" smtClean="0"/>
              <a:t>UNCLASSIFIED/FOUO</a:t>
            </a:r>
            <a:endParaRPr lang="en-US" sz="1000" b="1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604125" y="6657975"/>
            <a:ext cx="1539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/>
            <a:r>
              <a:rPr lang="en-US" sz="1000" dirty="0" smtClean="0"/>
              <a:t>19 May 2011  </a:t>
            </a:r>
            <a:endParaRPr lang="en-US" sz="1000" dirty="0"/>
          </a:p>
        </p:txBody>
      </p:sp>
      <p:pic>
        <p:nvPicPr>
          <p:cNvPr id="8" name="Picture 2" descr="File:VBA logo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835" y="106680"/>
            <a:ext cx="1638300" cy="62152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3" y="598290"/>
            <a:ext cx="2057702" cy="54977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6" y="598290"/>
            <a:ext cx="6027965" cy="54977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74CD331-C32B-476E-B68D-52F2D7B30C9A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801"/>
            <a:ext cx="7772703" cy="1361777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613"/>
            <a:ext cx="7772703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2465" indent="0">
              <a:buNone/>
              <a:defRPr sz="1700"/>
            </a:lvl2pPr>
            <a:lvl3pPr marL="864931" indent="0">
              <a:buNone/>
              <a:defRPr sz="1500"/>
            </a:lvl3pPr>
            <a:lvl4pPr marL="1297396" indent="0">
              <a:buNone/>
              <a:defRPr sz="1300"/>
            </a:lvl4pPr>
            <a:lvl5pPr marL="1729862" indent="0">
              <a:buNone/>
              <a:defRPr sz="1300"/>
            </a:lvl5pPr>
            <a:lvl6pPr marL="2162327" indent="0">
              <a:buNone/>
              <a:defRPr sz="1300"/>
            </a:lvl6pPr>
            <a:lvl7pPr marL="2594793" indent="0">
              <a:buNone/>
              <a:defRPr sz="1300"/>
            </a:lvl7pPr>
            <a:lvl8pPr marL="3027258" indent="0">
              <a:buNone/>
              <a:defRPr sz="1300"/>
            </a:lvl8pPr>
            <a:lvl9pPr marL="345972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E1D65C-82A5-4C6D-A81C-020FD7193D03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570138"/>
            <a:ext cx="4042833" cy="45258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570138"/>
            <a:ext cx="4042833" cy="45258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-46038" y="6667500"/>
            <a:ext cx="4316413" cy="2154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0" hangingPunct="0"/>
            <a:r>
              <a:rPr lang="en-US" sz="800" b="1" dirty="0" smtClean="0"/>
              <a:t>MAJ Coykendall/ DASG-IM/ (703) 681-8126 </a:t>
            </a:r>
            <a:r>
              <a:rPr lang="en-US" sz="800" b="1" dirty="0"/>
              <a:t>/ </a:t>
            </a:r>
            <a:r>
              <a:rPr lang="en-US" sz="800" b="1" dirty="0" smtClean="0"/>
              <a:t>alan.coykendall@us.army.mil</a:t>
            </a:r>
            <a:endParaRPr lang="en-US" sz="800" b="1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171950" y="6665913"/>
            <a:ext cx="1527610" cy="24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sz="1000" b="1" dirty="0" smtClean="0"/>
              <a:t>UNCLASSIFIED/FOUO</a:t>
            </a:r>
            <a:endParaRPr lang="en-US" sz="1000" b="1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604125" y="6657975"/>
            <a:ext cx="1539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/>
            <a:r>
              <a:rPr lang="en-US" sz="1000" dirty="0" smtClean="0"/>
              <a:t>19 May 2011  </a:t>
            </a:r>
            <a:endParaRPr lang="en-US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5333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4419"/>
            <a:ext cx="4041322" cy="6399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380"/>
            <a:ext cx="4041322" cy="39513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4419"/>
            <a:ext cx="4042833" cy="6399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380"/>
            <a:ext cx="4042833" cy="39513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1A58F6-5719-4451-B9A9-D76097C3B5A8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7AAFD9-1379-4B20-8DB7-5D7214DCD4ED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06F062-02CD-4019-A5A2-D873D4D0D6F1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2357"/>
            <a:ext cx="3008690" cy="11623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2356"/>
            <a:ext cx="5111750" cy="58534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4703"/>
            <a:ext cx="3008690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732FFE9-B46A-45FC-B3B9-CE1728EF4408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1195"/>
            <a:ext cx="5486702" cy="5655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3172"/>
            <a:ext cx="5486702" cy="4115098"/>
          </a:xfrm>
        </p:spPr>
        <p:txBody>
          <a:bodyPr/>
          <a:lstStyle>
            <a:lvl1pPr marL="0" indent="0">
              <a:buNone/>
              <a:defRPr sz="3000"/>
            </a:lvl1pPr>
            <a:lvl2pPr marL="432465" indent="0">
              <a:buNone/>
              <a:defRPr sz="2600"/>
            </a:lvl2pPr>
            <a:lvl3pPr marL="864931" indent="0">
              <a:buNone/>
              <a:defRPr sz="2300"/>
            </a:lvl3pPr>
            <a:lvl4pPr marL="1297396" indent="0">
              <a:buNone/>
              <a:defRPr sz="1900"/>
            </a:lvl4pPr>
            <a:lvl5pPr marL="1729862" indent="0">
              <a:buNone/>
              <a:defRPr sz="1900"/>
            </a:lvl5pPr>
            <a:lvl6pPr marL="2162327" indent="0">
              <a:buNone/>
              <a:defRPr sz="1900"/>
            </a:lvl6pPr>
            <a:lvl7pPr marL="2594793" indent="0">
              <a:buNone/>
              <a:defRPr sz="1900"/>
            </a:lvl7pPr>
            <a:lvl8pPr marL="3027258" indent="0">
              <a:buNone/>
              <a:defRPr sz="1900"/>
            </a:lvl8pPr>
            <a:lvl9pPr marL="3459724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6742"/>
            <a:ext cx="5486702" cy="805161"/>
          </a:xfrm>
        </p:spPr>
        <p:txBody>
          <a:bodyPr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A67252-BFB8-4419-9067-6EB1A36560A2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BC78E1-3275-46BA-AA37-21931BD09E3D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0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89713"/>
            <a:ext cx="117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BBF8D52C-6B4D-40C5-A8B9-AFBA33035474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8488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8083550" y="6532563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5" tIns="45683" rIns="91365" bIns="45683" anchor="ctr"/>
          <a:lstStyle/>
          <a:p>
            <a:pPr algn="r" defTabSz="914485">
              <a:defRPr/>
            </a:pPr>
            <a:fld id="{A4B8ACAB-256A-46BA-9DD2-D9DA2188249D}" type="datetime5">
              <a:rPr lang="en-US" sz="900"/>
              <a:pPr algn="r" defTabSz="914485">
                <a:defRPr/>
              </a:pPr>
              <a:t>31-Aug-11</a:t>
            </a:fld>
            <a:endParaRPr lang="en-US" sz="900" dirty="0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1588" y="6637338"/>
            <a:ext cx="32464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914485">
              <a:defRPr/>
            </a:pPr>
            <a:r>
              <a:rPr lang="en-US" sz="800" b="1" dirty="0"/>
              <a:t>Name/Office Symbol/(703) XXX-XXX (DSN XXX) / email address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2" cstate="print"/>
          <a:srcRect r="9091"/>
          <a:stretch>
            <a:fillRect/>
          </a:stretch>
        </p:blipFill>
        <p:spPr bwMode="auto">
          <a:xfrm>
            <a:off x="0" y="6650038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PowerPoint Subsequent Page Header-0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6740525" y="6617113"/>
            <a:ext cx="1177925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F73F51B-577B-47B8-A354-2E7EF4EADE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65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931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396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862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 sz="2100">
          <a:solidFill>
            <a:schemeClr val="tx1"/>
          </a:solidFill>
          <a:latin typeface="+mn-lt"/>
        </a:defRPr>
      </a:lvl2pPr>
      <a:lvl3pPr marL="1081088" indent="-1651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 sz="2000">
          <a:solidFill>
            <a:schemeClr val="tx1"/>
          </a:solidFill>
          <a:latin typeface="+mn-lt"/>
        </a:defRPr>
      </a:lvl4pPr>
      <a:lvl5pPr marL="2001838" indent="-173038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5pPr>
      <a:lvl6pPr marL="2435622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8087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553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3018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65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931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396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862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327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793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258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724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en/c/c9/VBA_logo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rmy Medicine PowerPoint Cover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43063"/>
            <a:ext cx="7772400" cy="1470025"/>
          </a:xfrm>
          <a:noFill/>
        </p:spPr>
        <p:txBody>
          <a:bodyPr lIns="91416" tIns="45708" rIns="91416" bIns="45708"/>
          <a:lstStyle/>
          <a:p>
            <a:pPr eaLnBrk="1" hangingPunct="1"/>
            <a:r>
              <a:rPr lang="en-US" sz="4500" dirty="0" smtClean="0"/>
              <a:t>VB Users Club</a:t>
            </a:r>
            <a:endParaRPr lang="en-US" b="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4418" y="3235325"/>
            <a:ext cx="7510463" cy="557213"/>
          </a:xfrm>
          <a:noFill/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/>
              <a:t>MAPS Advanced Scripting Macros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960688" y="4011613"/>
            <a:ext cx="3252787" cy="3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ctr"/>
            <a:r>
              <a:rPr lang="en-US" dirty="0" smtClean="0"/>
              <a:t>Ron Yeaw</a:t>
            </a:r>
            <a:endParaRPr lang="en-US" dirty="0"/>
          </a:p>
        </p:txBody>
      </p: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3299505" y="4408488"/>
            <a:ext cx="2687637" cy="28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algn="ctr"/>
            <a:r>
              <a:rPr lang="en-US" sz="1300" dirty="0" smtClean="0"/>
              <a:t>Meeting #1 (03 </a:t>
            </a:r>
            <a:r>
              <a:rPr lang="en-US" sz="1300" dirty="0" smtClean="0"/>
              <a:t>Aug </a:t>
            </a:r>
            <a:r>
              <a:rPr lang="en-US" sz="1300" dirty="0" smtClean="0"/>
              <a:t>2011)</a:t>
            </a:r>
            <a:endParaRPr lang="en-US" sz="1300" dirty="0"/>
          </a:p>
        </p:txBody>
      </p:sp>
      <p:sp>
        <p:nvSpPr>
          <p:cNvPr id="2056" name="Line 18"/>
          <p:cNvSpPr>
            <a:spLocks noChangeShapeType="1"/>
          </p:cNvSpPr>
          <p:nvPr/>
        </p:nvSpPr>
        <p:spPr bwMode="auto">
          <a:xfrm>
            <a:off x="801688" y="3175000"/>
            <a:ext cx="7542212" cy="0"/>
          </a:xfrm>
          <a:prstGeom prst="line">
            <a:avLst/>
          </a:prstGeom>
          <a:noFill/>
          <a:ln w="57150" cmpd="thickThin">
            <a:solidFill>
              <a:srgbClr val="660033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pic>
        <p:nvPicPr>
          <p:cNvPr id="2057" name="Picture 12" descr="Army Medicine PowerPoint Cover Head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ile:VBA logo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192" y="5824303"/>
            <a:ext cx="2400300" cy="91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r>
              <a:rPr lang="en-US" dirty="0" smtClean="0"/>
              <a:t>Intro to Using VBA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Outline purpose of the VB Club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an overview about Visual Basic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a tour of the VB for Applications software that is on your own machine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 proof of concept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possible group project to work towards as we develop our VB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pPr marL="457200" indent="-457200"/>
            <a:r>
              <a:rPr lang="en-US" dirty="0" smtClean="0"/>
              <a:t>Outline </a:t>
            </a:r>
            <a:r>
              <a:rPr lang="en-US" dirty="0" smtClean="0"/>
              <a:t>Purpose </a:t>
            </a:r>
            <a:r>
              <a:rPr lang="en-US" dirty="0" smtClean="0"/>
              <a:t>of the VB Club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229600" cy="4766967"/>
          </a:xfrm>
        </p:spPr>
        <p:txBody>
          <a:bodyPr/>
          <a:lstStyle/>
          <a:p>
            <a:r>
              <a:rPr lang="en-US" dirty="0" smtClean="0"/>
              <a:t>Result of request from Williamsburg CST conference</a:t>
            </a:r>
          </a:p>
          <a:p>
            <a:pPr lvl="1"/>
            <a:r>
              <a:rPr lang="en-US" dirty="0" smtClean="0"/>
              <a:t>Demo</a:t>
            </a:r>
          </a:p>
          <a:p>
            <a:r>
              <a:rPr lang="en-US" dirty="0" smtClean="0"/>
              <a:t>Introduction to Visual Basic</a:t>
            </a:r>
          </a:p>
          <a:p>
            <a:pPr lvl="1"/>
            <a:r>
              <a:rPr lang="en-US" dirty="0" smtClean="0"/>
              <a:t>Pros and Cons compared to Dragon &amp; AUT</a:t>
            </a:r>
          </a:p>
          <a:p>
            <a:pPr lvl="1"/>
            <a:r>
              <a:rPr lang="en-US" dirty="0" smtClean="0"/>
              <a:t>Overall VB Concepts</a:t>
            </a:r>
          </a:p>
          <a:p>
            <a:r>
              <a:rPr lang="en-US" dirty="0" smtClean="0"/>
              <a:t>Using Visual Basic for Applications to develop Macros</a:t>
            </a:r>
          </a:p>
          <a:p>
            <a:r>
              <a:rPr lang="en-US" dirty="0" smtClean="0"/>
              <a:t>Course will be a primer, ground up approach to VB development assuming no previous programming knowledge</a:t>
            </a:r>
          </a:p>
          <a:p>
            <a:pPr lvl="1"/>
            <a:r>
              <a:rPr lang="en-US" dirty="0" smtClean="0"/>
              <a:t>8-10 core tricks to solve *every* AHLTA macro</a:t>
            </a:r>
          </a:p>
          <a:p>
            <a:pPr lvl="1"/>
            <a:r>
              <a:rPr lang="en-US" dirty="0" smtClean="0"/>
              <a:t>Code can be copy and pasted with ease</a:t>
            </a:r>
          </a:p>
          <a:p>
            <a:pPr lvl="1"/>
            <a:r>
              <a:rPr lang="en-US" dirty="0" smtClean="0"/>
              <a:t>Custom graphics can be inserted easily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r>
              <a:rPr lang="en-US" dirty="0" smtClean="0"/>
              <a:t>Visual Basic Overview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Basic is a programming language</a:t>
            </a:r>
          </a:p>
          <a:p>
            <a:r>
              <a:rPr lang="en-US" dirty="0" smtClean="0"/>
              <a:t>Visual Basic for Applications is a subset of VB for MS Office</a:t>
            </a:r>
          </a:p>
          <a:p>
            <a:r>
              <a:rPr lang="en-US" dirty="0" smtClean="0"/>
              <a:t>Visual Basic differs from most languages in that</a:t>
            </a:r>
          </a:p>
          <a:p>
            <a:pPr lvl="1"/>
            <a:r>
              <a:rPr lang="en-US" dirty="0" smtClean="0"/>
              <a:t>It is “Visual” in nature</a:t>
            </a:r>
          </a:p>
          <a:p>
            <a:pPr lvl="1"/>
            <a:r>
              <a:rPr lang="en-US" dirty="0" smtClean="0"/>
              <a:t>It is “Object Oriented”</a:t>
            </a:r>
          </a:p>
          <a:p>
            <a:pPr lvl="1"/>
            <a:r>
              <a:rPr lang="en-US" dirty="0" smtClean="0"/>
              <a:t>It is designed for the casual user</a:t>
            </a:r>
          </a:p>
          <a:p>
            <a:r>
              <a:rPr lang="en-US" dirty="0" smtClean="0"/>
              <a:t>Visual Basic’s visual interface is a similar comparison to CHCS and AHLTA. AHLTA uses a VB front end and its events are triggered. CHCS uses a text interfaces </a:t>
            </a:r>
            <a:r>
              <a:rPr lang="en-US" smtClean="0"/>
              <a:t>to fire off code.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r>
              <a:rPr lang="en-US" dirty="0" smtClean="0"/>
              <a:t>Visual Basic </a:t>
            </a:r>
            <a:r>
              <a:rPr lang="en-US" dirty="0" err="1" smtClean="0"/>
              <a:t>vs</a:t>
            </a:r>
            <a:r>
              <a:rPr lang="en-US" dirty="0" smtClean="0"/>
              <a:t> Dragon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Dragon is voice activated </a:t>
            </a:r>
            <a:r>
              <a:rPr lang="en-US" dirty="0" err="1" smtClean="0"/>
              <a:t>vs</a:t>
            </a:r>
            <a:r>
              <a:rPr lang="en-US" dirty="0" smtClean="0"/>
              <a:t> “event” activated</a:t>
            </a:r>
          </a:p>
          <a:p>
            <a:r>
              <a:rPr lang="en-US" dirty="0" smtClean="0"/>
              <a:t>VB is free and requires no additional license</a:t>
            </a:r>
          </a:p>
          <a:p>
            <a:r>
              <a:rPr lang="en-US" dirty="0" smtClean="0"/>
              <a:t>VB has very little memory requirements</a:t>
            </a:r>
          </a:p>
          <a:p>
            <a:r>
              <a:rPr lang="en-US" dirty="0" smtClean="0"/>
              <a:t>Dragon medical macros *are* VB macros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2777" y="3501656"/>
            <a:ext cx="8601075" cy="2981325"/>
            <a:chOff x="285307" y="2576623"/>
            <a:chExt cx="8601075" cy="2981325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07" y="2595673"/>
              <a:ext cx="4143375" cy="29527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2507" y="2576623"/>
              <a:ext cx="4333875" cy="26289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48107" y="4405423"/>
              <a:ext cx="1362075" cy="115252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7" name="Straight Arrow Connector 10"/>
            <p:cNvCxnSpPr>
              <a:cxnSpLocks noChangeShapeType="1"/>
            </p:cNvCxnSpPr>
            <p:nvPr/>
          </p:nvCxnSpPr>
          <p:spPr bwMode="auto">
            <a:xfrm rot="16200000" flipV="1">
              <a:off x="7714807" y="4062523"/>
              <a:ext cx="685800" cy="457200"/>
            </a:xfrm>
            <a:prstGeom prst="straightConnector1">
              <a:avLst/>
            </a:prstGeom>
            <a:noFill/>
            <a:ln w="57150" algn="ctr">
              <a:solidFill>
                <a:srgbClr val="D60000"/>
              </a:solidFill>
              <a:round/>
              <a:headEnd/>
              <a:tailEnd type="arrow" w="med" len="med"/>
            </a:ln>
          </p:spPr>
        </p:cxnSp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9507" y="5015023"/>
              <a:ext cx="1843088" cy="3048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cxnSp>
          <p:nvCxnSpPr>
            <p:cNvPr id="9" name="Straight Arrow Connector 10"/>
            <p:cNvCxnSpPr>
              <a:cxnSpLocks noChangeShapeType="1"/>
            </p:cNvCxnSpPr>
            <p:nvPr/>
          </p:nvCxnSpPr>
          <p:spPr bwMode="auto">
            <a:xfrm rot="16200000" flipV="1">
              <a:off x="2990407" y="4519723"/>
              <a:ext cx="685800" cy="457200"/>
            </a:xfrm>
            <a:prstGeom prst="straightConnector1">
              <a:avLst/>
            </a:prstGeom>
            <a:noFill/>
            <a:ln w="57150" algn="ctr">
              <a:solidFill>
                <a:srgbClr val="D6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VB offers more control</a:t>
            </a:r>
          </a:p>
          <a:p>
            <a:r>
              <a:rPr lang="en-US" dirty="0" smtClean="0"/>
              <a:t>Solves macro problems:</a:t>
            </a:r>
          </a:p>
          <a:p>
            <a:pPr lvl="1"/>
            <a:r>
              <a:rPr lang="en-US" dirty="0" smtClean="0"/>
              <a:t>AHLTA User Name</a:t>
            </a:r>
          </a:p>
          <a:p>
            <a:pPr lvl="1"/>
            <a:r>
              <a:rPr lang="en-US" dirty="0" smtClean="0"/>
              <a:t>Arbitrary waiting</a:t>
            </a:r>
          </a:p>
          <a:p>
            <a:pPr lvl="1"/>
            <a:r>
              <a:rPr lang="en-US" dirty="0" smtClean="0"/>
              <a:t>Window focus</a:t>
            </a:r>
          </a:p>
          <a:p>
            <a:pPr lvl="1"/>
            <a:r>
              <a:rPr lang="en-US" dirty="0" smtClean="0"/>
              <a:t>Error Handling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048000" y="780828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381000" y="780511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4B69F0-8BE6-4C3C-9E7E-95E16B2CA0E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b="9609"/>
          <a:stretch>
            <a:fillRect/>
          </a:stretch>
        </p:blipFill>
        <p:spPr bwMode="auto">
          <a:xfrm>
            <a:off x="4836927" y="1233377"/>
            <a:ext cx="4209449" cy="538007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 t="11298" b="4441"/>
          <a:stretch>
            <a:fillRect/>
          </a:stretch>
        </p:blipFill>
        <p:spPr bwMode="auto">
          <a:xfrm>
            <a:off x="202018" y="4104168"/>
            <a:ext cx="4343400" cy="2488019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pPr algn="l"/>
            <a:r>
              <a:rPr lang="en-US" dirty="0" smtClean="0"/>
              <a:t>Visual Basic </a:t>
            </a:r>
            <a:r>
              <a:rPr lang="en-US" dirty="0" err="1" smtClean="0"/>
              <a:t>vs</a:t>
            </a:r>
            <a:r>
              <a:rPr lang="en-US" dirty="0" smtClean="0"/>
              <a:t> Dragon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789273" y="6113722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70% Effective 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6955465" y="6142074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98%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pPr marL="457200" indent="-457200"/>
            <a:r>
              <a:rPr lang="en-US" dirty="0" smtClean="0"/>
              <a:t>VBA Core Functions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AppActivate</a:t>
            </a:r>
            <a:endParaRPr lang="en-US" dirty="0" smtClean="0"/>
          </a:p>
          <a:p>
            <a:r>
              <a:rPr lang="en-US" dirty="0" err="1" smtClean="0"/>
              <a:t>SendKeys</a:t>
            </a:r>
            <a:endParaRPr lang="en-US" dirty="0" smtClean="0"/>
          </a:p>
          <a:p>
            <a:r>
              <a:rPr lang="en-US" dirty="0" err="1" smtClean="0"/>
              <a:t>fWait</a:t>
            </a:r>
            <a:endParaRPr lang="en-US" dirty="0" smtClean="0"/>
          </a:p>
          <a:p>
            <a:r>
              <a:rPr lang="en-US" dirty="0" smtClean="0"/>
              <a:t>CASE</a:t>
            </a:r>
          </a:p>
          <a:p>
            <a:r>
              <a:rPr lang="en-US" dirty="0" smtClean="0"/>
              <a:t>Setting Variables</a:t>
            </a:r>
          </a:p>
          <a:p>
            <a:r>
              <a:rPr lang="en-US" dirty="0" smtClean="0"/>
              <a:t>Using If/</a:t>
            </a:r>
            <a:r>
              <a:rPr lang="en-US" dirty="0" err="1" smtClean="0"/>
              <a:t>Then’s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Basement Commands</a:t>
            </a:r>
          </a:p>
          <a:p>
            <a:pPr lvl="1"/>
            <a:r>
              <a:rPr lang="en-US" dirty="0" err="1" smtClean="0"/>
              <a:t>fTracer</a:t>
            </a:r>
            <a:endParaRPr lang="en-US" dirty="0" smtClean="0"/>
          </a:p>
          <a:p>
            <a:pPr lvl="1"/>
            <a:r>
              <a:rPr lang="en-US" dirty="0" err="1" smtClean="0"/>
              <a:t>fGetUserLastName</a:t>
            </a:r>
            <a:endParaRPr lang="en-US" dirty="0" smtClean="0"/>
          </a:p>
          <a:p>
            <a:pPr lvl="1"/>
            <a:r>
              <a:rPr lang="en-US" dirty="0" err="1" smtClean="0"/>
              <a:t>fCheckForWindow</a:t>
            </a:r>
            <a:endParaRPr lang="en-US" dirty="0" smtClean="0"/>
          </a:p>
          <a:p>
            <a:pPr lvl="1"/>
            <a:r>
              <a:rPr lang="en-US" dirty="0" err="1" smtClean="0"/>
              <a:t>fActivateWindow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369" y="1743738"/>
            <a:ext cx="4718654" cy="468094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pPr marL="457200" indent="-457200"/>
            <a:r>
              <a:rPr lang="en-US" dirty="0" smtClean="0"/>
              <a:t>VBA Tour &amp; Examples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VB form</a:t>
            </a:r>
          </a:p>
          <a:p>
            <a:r>
              <a:rPr lang="en-US" dirty="0" smtClean="0"/>
              <a:t>Creating simple code for that form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148" y="2484720"/>
            <a:ext cx="5624623" cy="4036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r>
              <a:rPr lang="en-US" dirty="0" smtClean="0"/>
              <a:t>Teaching Project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Note AHLTA</a:t>
            </a:r>
          </a:p>
          <a:p>
            <a:r>
              <a:rPr lang="en-US" dirty="0" smtClean="0"/>
              <a:t>Using Labels &amp; Text Fields </a:t>
            </a:r>
          </a:p>
          <a:p>
            <a:r>
              <a:rPr lang="en-US" dirty="0" smtClean="0"/>
              <a:t>Rock/Paper/Scissor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Suggestions?</a:t>
            </a:r>
          </a:p>
          <a:p>
            <a:r>
              <a:rPr lang="en-US" dirty="0" smtClean="0"/>
              <a:t>Encounter Macro Widget</a:t>
            </a:r>
          </a:p>
          <a:p>
            <a:r>
              <a:rPr lang="en-US" dirty="0" smtClean="0"/>
              <a:t>Training survey generator</a:t>
            </a:r>
          </a:p>
          <a:p>
            <a:r>
              <a:rPr lang="en-US" dirty="0" smtClean="0"/>
              <a:t>Recreating one of Ron’s current macros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528792" y="2819558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Possible Club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600</Words>
  <Application>Microsoft Office PowerPoint</Application>
  <PresentationFormat>On-screen Show (4:3)</PresentationFormat>
  <Paragraphs>278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VB Users Club</vt:lpstr>
      <vt:lpstr>Intro to Using VBA</vt:lpstr>
      <vt:lpstr>Outline Purpose of the VB Club</vt:lpstr>
      <vt:lpstr>Visual Basic Overview</vt:lpstr>
      <vt:lpstr>Visual Basic vs Dragon</vt:lpstr>
      <vt:lpstr>Visual Basic vs Dragon</vt:lpstr>
      <vt:lpstr>VBA Core Functions</vt:lpstr>
      <vt:lpstr>VBA Tour &amp; Examples</vt:lpstr>
      <vt:lpstr>Teaching Project</vt:lpstr>
    </vt:vector>
  </TitlesOfParts>
  <Company>OTSG, 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A. Pampel</dc:creator>
  <cp:lastModifiedBy>ronald.yeaw</cp:lastModifiedBy>
  <cp:revision>206</cp:revision>
  <dcterms:created xsi:type="dcterms:W3CDTF">2006-01-23T14:59:19Z</dcterms:created>
  <dcterms:modified xsi:type="dcterms:W3CDTF">2011-08-31T07:56:29Z</dcterms:modified>
</cp:coreProperties>
</file>