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0" r:id="rId5"/>
    <p:sldId id="262" r:id="rId6"/>
    <p:sldId id="286" r:id="rId7"/>
    <p:sldId id="263" r:id="rId8"/>
    <p:sldId id="264" r:id="rId9"/>
    <p:sldId id="285" r:id="rId10"/>
    <p:sldId id="277" r:id="rId11"/>
    <p:sldId id="271" r:id="rId12"/>
    <p:sldId id="266" r:id="rId13"/>
    <p:sldId id="267" r:id="rId14"/>
    <p:sldId id="282" r:id="rId15"/>
    <p:sldId id="278" r:id="rId16"/>
    <p:sldId id="279" r:id="rId17"/>
    <p:sldId id="280" r:id="rId18"/>
    <p:sldId id="281" r:id="rId19"/>
    <p:sldId id="283" r:id="rId20"/>
    <p:sldId id="28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85549" autoAdjust="0"/>
  </p:normalViewPr>
  <p:slideViewPr>
    <p:cSldViewPr>
      <p:cViewPr>
        <p:scale>
          <a:sx n="74" d="100"/>
          <a:sy n="74" d="100"/>
        </p:scale>
        <p:origin x="-1050" y="-180"/>
      </p:cViewPr>
      <p:guideLst>
        <p:guide orient="horz" pos="2160"/>
        <p:guide pos="2880"/>
      </p:guideLst>
    </p:cSldViewPr>
  </p:slideViewPr>
  <p:outlineViewPr>
    <p:cViewPr>
      <p:scale>
        <a:sx n="33" d="100"/>
        <a:sy n="33" d="100"/>
      </p:scale>
      <p:origin x="0" y="8388"/>
    </p:cViewPr>
  </p:outlineViewPr>
  <p:notesTextViewPr>
    <p:cViewPr>
      <p:scale>
        <a:sx n="100" d="100"/>
        <a:sy n="100" d="100"/>
      </p:scale>
      <p:origin x="0" y="0"/>
    </p:cViewPr>
  </p:notesTextViewPr>
  <p:notesViewPr>
    <p:cSldViewPr>
      <p:cViewPr varScale="1">
        <p:scale>
          <a:sx n="69" d="100"/>
          <a:sy n="69" d="100"/>
        </p:scale>
        <p:origin x="-197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29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a</a:t>
            </a:r>
            <a:r>
              <a:rPr lang="en-US" baseline="0" dirty="0" smtClean="0"/>
              <a:t> brief explanation of what a PHA is and how it affects the service member(s).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hands-on physical exam is done and documented.</a:t>
            </a:r>
            <a:endParaRPr lang="en-US" dirty="0" smtClean="0"/>
          </a:p>
          <a:p>
            <a:r>
              <a:rPr lang="en-US" dirty="0" smtClean="0"/>
              <a:t>Correct</a:t>
            </a:r>
            <a:r>
              <a:rPr lang="en-US" baseline="0" dirty="0" smtClean="0"/>
              <a:t> </a:t>
            </a:r>
            <a:r>
              <a:rPr lang="en-US" baseline="0" dirty="0" err="1" smtClean="0"/>
              <a:t>dx</a:t>
            </a:r>
            <a:r>
              <a:rPr lang="en-US" baseline="0" dirty="0" smtClean="0"/>
              <a:t> coding</a:t>
            </a:r>
            <a:r>
              <a:rPr lang="en-US" dirty="0" smtClean="0"/>
              <a:t> for this encounter include those indicated above…the</a:t>
            </a:r>
            <a:r>
              <a:rPr lang="en-US" baseline="0" dirty="0" smtClean="0"/>
              <a:t> code for the PHA, R shoulder pain and allergic rhinitis as they were identified and addressed in the A/P.  This is the thread we were referring to earlier; starting in the HPI and following through the A/P.  </a:t>
            </a:r>
          </a:p>
          <a:p>
            <a:r>
              <a:rPr lang="en-US" baseline="0" dirty="0" smtClean="0"/>
              <a:t>The only thing missing from this is the CPT code for the visual acuity (99173). That code would be associated with the PHA </a:t>
            </a:r>
            <a:r>
              <a:rPr lang="en-US" baseline="0" dirty="0" err="1" smtClean="0"/>
              <a:t>dx</a:t>
            </a:r>
            <a:r>
              <a:rPr lang="en-US" baseline="0" dirty="0" smtClean="0"/>
              <a:t> code as it is part of the physical.</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 status is accurately noted.  </a:t>
            </a:r>
          </a:p>
          <a:p>
            <a:r>
              <a:rPr lang="en-US" dirty="0" smtClean="0"/>
              <a:t>Ok…again…what E&amp;M code(s) would you use for this encounter?</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the instruction given early to apply your first E&amp;M code.  After</a:t>
            </a:r>
            <a:r>
              <a:rPr lang="en-US" baseline="0" dirty="0" smtClean="0"/>
              <a:t> you’ve done that the next step is to add the 2</a:t>
            </a:r>
            <a:r>
              <a:rPr lang="en-US" baseline="30000" dirty="0" smtClean="0"/>
              <a:t>nd</a:t>
            </a:r>
            <a:r>
              <a:rPr lang="en-US" baseline="0" dirty="0" smtClean="0"/>
              <a:t> E&amp;M code with the modifier 25.  The modifier 25 is applied because it is indicating that an additional problem/illness/condition was addressed and documented in addition to the PHA.</a:t>
            </a:r>
          </a:p>
          <a:p>
            <a:r>
              <a:rPr lang="en-US" baseline="0" dirty="0" smtClean="0"/>
              <a:t>First, click on the “additional E&amp;M coding” tab.  Then you click on the little box next to the “E&amp;M Code 2” box.</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box that pops up.  You will again</a:t>
            </a:r>
            <a:r>
              <a:rPr lang="en-US" baseline="0" dirty="0" smtClean="0"/>
              <a:t> click on the E&amp;M Category drop down box (#1)</a:t>
            </a:r>
          </a:p>
          <a:p>
            <a:r>
              <a:rPr lang="en-US" baseline="0" dirty="0" smtClean="0"/>
              <a:t>Pick the appropriate E&amp;M based on the documentation of your additional workup (aside from the PHA information).</a:t>
            </a:r>
          </a:p>
          <a:p>
            <a:r>
              <a:rPr lang="en-US" baseline="0" dirty="0" smtClean="0"/>
              <a:t>You can see that the E&amp;M code that you pick/highlight now appears in the right side.  This is the 2</a:t>
            </a:r>
            <a:r>
              <a:rPr lang="en-US" baseline="30000" dirty="0" smtClean="0"/>
              <a:t>nd</a:t>
            </a:r>
            <a:r>
              <a:rPr lang="en-US" baseline="0" dirty="0" smtClean="0"/>
              <a:t> E&amp;M code that will be embedded.</a:t>
            </a:r>
          </a:p>
          <a:p>
            <a:r>
              <a:rPr lang="en-US" baseline="0" dirty="0" smtClean="0"/>
              <a:t>Click ok.</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both</a:t>
            </a:r>
            <a:r>
              <a:rPr lang="en-US" baseline="0" dirty="0" smtClean="0"/>
              <a:t> E&amp;M codes here.  Now you need to add the modifier 25 to the second E&amp;M (because that’s the separate/additional information).  </a:t>
            </a:r>
          </a:p>
          <a:p>
            <a:r>
              <a:rPr lang="en-US" baseline="0" dirty="0" smtClean="0"/>
              <a:t>Click on the dropdown box under the E&amp;M code 2, where it says “modifier” in bold lettering</a:t>
            </a:r>
          </a:p>
          <a:p>
            <a:r>
              <a:rPr lang="en-US" baseline="0" dirty="0" smtClean="0"/>
              <a:t>Pick “25-Separate E&amp;M, Same provider on same day”</a:t>
            </a:r>
          </a:p>
          <a:p>
            <a:r>
              <a:rPr lang="en-US" baseline="0" dirty="0" smtClean="0"/>
              <a:t>Notice that you should associate the </a:t>
            </a:r>
            <a:r>
              <a:rPr lang="en-US" baseline="0" dirty="0" err="1" smtClean="0"/>
              <a:t>dx’s</a:t>
            </a:r>
            <a:r>
              <a:rPr lang="en-US" baseline="0" dirty="0" smtClean="0"/>
              <a:t> with the what goes with each E&amp;M code.  In this case, the 99420 is associated with the “visit for military services physical” which is V70.5 2 and the 2</a:t>
            </a:r>
            <a:r>
              <a:rPr lang="en-US" baseline="30000" dirty="0" smtClean="0"/>
              <a:t>nd</a:t>
            </a:r>
            <a:r>
              <a:rPr lang="en-US" baseline="0" dirty="0" smtClean="0"/>
              <a:t> E&amp;M code is associated with the shoulder </a:t>
            </a:r>
            <a:r>
              <a:rPr lang="en-US" baseline="0" dirty="0" err="1" smtClean="0"/>
              <a:t>pn</a:t>
            </a:r>
            <a:r>
              <a:rPr lang="en-US" baseline="0" dirty="0" smtClean="0"/>
              <a:t> and the allergic rhinitis.  (pretend that’s what those associated </a:t>
            </a:r>
            <a:r>
              <a:rPr lang="en-US" baseline="0" dirty="0" err="1" smtClean="0"/>
              <a:t>dx’s</a:t>
            </a:r>
            <a:r>
              <a:rPr lang="en-US" baseline="0" dirty="0" smtClean="0"/>
              <a:t> say on the 2</a:t>
            </a:r>
            <a:r>
              <a:rPr lang="en-US" baseline="30000" dirty="0" smtClean="0"/>
              <a:t>nd</a:t>
            </a:r>
            <a:r>
              <a:rPr lang="en-US" baseline="0" dirty="0" smtClean="0"/>
              <a:t> E&amp;M)</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it will look like…and now you just have to sign it</a:t>
            </a:r>
            <a:r>
              <a:rPr lang="en-US" baseline="0" dirty="0" smtClean="0"/>
              <a:t> to close it.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few things we’re going to point out on this </a:t>
            </a:r>
            <a:r>
              <a:rPr lang="en-US" dirty="0" smtClean="0"/>
              <a:t>example.  It shows the following…</a:t>
            </a:r>
          </a:p>
          <a:p>
            <a:pPr>
              <a:buFontTx/>
              <a:buChar char="-"/>
            </a:pPr>
            <a:r>
              <a:rPr lang="en-US" dirty="0" smtClean="0"/>
              <a:t>visual acuity was done and documented</a:t>
            </a:r>
          </a:p>
          <a:p>
            <a:pPr>
              <a:buFontTx/>
              <a:buChar char="-"/>
            </a:pPr>
            <a:r>
              <a:rPr lang="en-US" baseline="0" dirty="0" smtClean="0"/>
              <a:t> cc </a:t>
            </a:r>
            <a:r>
              <a:rPr lang="en-US" baseline="0" dirty="0" err="1" smtClean="0"/>
              <a:t>corralates</a:t>
            </a:r>
            <a:r>
              <a:rPr lang="en-US" baseline="0" dirty="0" smtClean="0"/>
              <a:t> with HPI</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A positive</a:t>
            </a:r>
            <a:r>
              <a:rPr lang="en-US" baseline="0" dirty="0" smtClean="0"/>
              <a:t> family </a:t>
            </a:r>
            <a:r>
              <a:rPr lang="en-US" baseline="0" dirty="0" err="1" smtClean="0"/>
              <a:t>hx</a:t>
            </a:r>
            <a:r>
              <a:rPr lang="en-US" baseline="0" dirty="0" smtClean="0"/>
              <a:t> of diseases are noted.</a:t>
            </a:r>
          </a:p>
          <a:p>
            <a:pPr>
              <a:buFontTx/>
              <a:buNone/>
            </a:pPr>
            <a:r>
              <a:rPr lang="en-US" baseline="0" dirty="0" smtClean="0"/>
              <a:t>Everything that we’re pointing out will be of significance in the coding…</a:t>
            </a:r>
          </a:p>
          <a:p>
            <a:pPr>
              <a:buFontTx/>
              <a:buNone/>
            </a:pPr>
            <a:r>
              <a:rPr lang="en-US" baseline="0" dirty="0" smtClean="0"/>
              <a:t>In the A/P you will notice the </a:t>
            </a:r>
            <a:r>
              <a:rPr lang="en-US" baseline="0" dirty="0" err="1" smtClean="0"/>
              <a:t>dx</a:t>
            </a:r>
            <a:r>
              <a:rPr lang="en-US" baseline="0" dirty="0" smtClean="0"/>
              <a:t> for the PHA and </a:t>
            </a:r>
          </a:p>
          <a:p>
            <a:pPr>
              <a:buFontTx/>
              <a:buNone/>
            </a:pPr>
            <a:r>
              <a:rPr lang="en-US" baseline="0" dirty="0" smtClean="0"/>
              <a:t>The counseling for risk factor reduction/behavior modification is related the positive family </a:t>
            </a:r>
            <a:r>
              <a:rPr lang="en-US" baseline="0" dirty="0" err="1" smtClean="0"/>
              <a:t>hx</a:t>
            </a:r>
            <a:r>
              <a:rPr lang="en-US" baseline="0" dirty="0" smtClean="0"/>
              <a:t> and his noted alcohol use. </a:t>
            </a:r>
          </a:p>
          <a:p>
            <a:pPr>
              <a:buFontTx/>
              <a:buChar char="-"/>
            </a:pPr>
            <a:r>
              <a:rPr lang="en-US" baseline="0" dirty="0" smtClean="0"/>
              <a:t> Patient status is correctly identified in the disposition.</a:t>
            </a:r>
          </a:p>
          <a:p>
            <a:pPr>
              <a:buFontTx/>
              <a:buNone/>
            </a:pPr>
            <a:r>
              <a:rPr lang="en-US" baseline="0" dirty="0" smtClean="0"/>
              <a:t>Ok…what E&amp;M code goes with this encounter.</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summary of what we talked about today for PHAs.</a:t>
            </a:r>
            <a:r>
              <a:rPr lang="en-US" baseline="0" dirty="0" smtClean="0"/>
              <a:t>  Any questions?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chief complaint is not what the admin staff entered, per </a:t>
            </a:r>
            <a:r>
              <a:rPr lang="en-US" baseline="0" dirty="0" err="1" smtClean="0"/>
              <a:t>DoD</a:t>
            </a:r>
            <a:r>
              <a:rPr lang="en-US" baseline="0" dirty="0" smtClean="0"/>
              <a:t> coding guidelines (3.1.1.1), the corrected chief complaint must be documented.  </a:t>
            </a:r>
          </a:p>
          <a:p>
            <a:r>
              <a:rPr lang="en-US" baseline="0" dirty="0" smtClean="0"/>
              <a:t>As you will see in the examples…there should a continuous flow that starts from the HPI and ends with the disposition.  </a:t>
            </a:r>
          </a:p>
          <a:p>
            <a:r>
              <a:rPr lang="en-US" baseline="0" dirty="0" smtClean="0"/>
              <a:t>Physical Exam:</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Basically, what this says is…if you do anything in MEDPROS and/or MODS that is not documented in your AHLTA note…you must refer to where this additional information can be found and that statement must be within the body of your AHLTA</a:t>
            </a:r>
            <a:r>
              <a:rPr lang="en-US" baseline="0" dirty="0" smtClean="0"/>
              <a:t> note.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we see the most common codes associated with PHAs. Most commonly found when records are audited is 99420, face to face record review, no exam, no counseling, reviewed by provider.  We also realize there might be a times when counseling is done at these encounters; in which case 99401 and 99402 can be accessed. Of emphatic importance to adhere to the guidelines; time and the elements of the conversation must be documented in the encounter. These specific counseling codes are distinct from other E/M service as they are for risk factor reduction services. They are for person/s without a specific illness but might require counseling on lifestyle modification for risky behavior, preventive counseling based on family history and occupational exposure.</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a PHA</a:t>
            </a:r>
            <a:r>
              <a:rPr lang="en-US" baseline="0" dirty="0" smtClean="0"/>
              <a:t> encounter with no hands-on and no addition issues are address and no risk factors identified and no counseling was done.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off of the</a:t>
            </a:r>
            <a:r>
              <a:rPr lang="en-US" baseline="0" dirty="0" smtClean="0"/>
              <a:t> handout with the description of all the codes…what E&amp;M code would you assign to this particular encounter?</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manually change the E&amp;M</a:t>
            </a:r>
            <a:r>
              <a:rPr lang="en-US" baseline="0" dirty="0" smtClean="0"/>
              <a:t> code to the correct one…</a:t>
            </a:r>
          </a:p>
          <a:p>
            <a:r>
              <a:rPr lang="en-US" baseline="0" dirty="0" smtClean="0"/>
              <a:t>In the disposition module…click on the “selection” tab (#1) – click on the E&amp;M category dropdown box (#2) – then choose the E&amp;M code that you need (#3)</a:t>
            </a:r>
          </a:p>
          <a:p>
            <a:r>
              <a:rPr lang="en-US" baseline="0" dirty="0" smtClean="0"/>
              <a:t>If a second E&amp;M is not needed, you can then go directly to the “sign” box in the top toolbar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example of a PHA encounter.</a:t>
            </a:r>
          </a:p>
          <a:p>
            <a:r>
              <a:rPr lang="en-US" dirty="0" smtClean="0"/>
              <a:t>Notice that a visual acuity</a:t>
            </a:r>
            <a:r>
              <a:rPr lang="en-US" baseline="0" dirty="0" smtClean="0"/>
              <a:t> was done and results are documented. </a:t>
            </a:r>
          </a:p>
          <a:p>
            <a:r>
              <a:rPr lang="en-US" baseline="0" dirty="0" smtClean="0"/>
              <a:t>You can see how the cc is reflected in the HPI .</a:t>
            </a:r>
          </a:p>
          <a:p>
            <a:r>
              <a:rPr lang="en-US" baseline="0" dirty="0" smtClean="0"/>
              <a:t>Additional issues are identified and addressed.</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7D9175E-0276-4012-9EDE-111B48C8374C}" type="datetimeFigureOut">
              <a:rPr lang="en-US" smtClean="0"/>
              <a:pPr/>
              <a:t>5/13/2012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9175E-0276-4012-9EDE-111B48C8374C}" type="datetimeFigureOut">
              <a:rPr lang="en-US" smtClean="0"/>
              <a:pPr/>
              <a:t>5/13/2012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7D9175E-0276-4012-9EDE-111B48C8374C}" type="datetimeFigureOut">
              <a:rPr lang="en-US" smtClean="0"/>
              <a:pPr/>
              <a:t>5/13/2012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9175E-0276-4012-9EDE-111B48C8374C}" type="datetimeFigureOut">
              <a:rPr lang="en-US" smtClean="0"/>
              <a:pPr/>
              <a:t>5/13/2012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9175E-0276-4012-9EDE-111B48C8374C}" type="datetimeFigureOut">
              <a:rPr lang="en-US" smtClean="0"/>
              <a:pPr/>
              <a:t>5/13/2012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9175E-0276-4012-9EDE-111B48C8374C}" type="datetimeFigureOut">
              <a:rPr lang="en-US" smtClean="0"/>
              <a:pPr/>
              <a:t>5/13/2012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9175E-0276-4012-9EDE-111B48C8374C}" type="datetimeFigureOut">
              <a:rPr lang="en-US" smtClean="0"/>
              <a:pPr/>
              <a:t>5/13/2012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D0E29-CB0D-4C88-995B-2CA0CE8890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00" b="1" u="sng" dirty="0" smtClean="0"/>
              <a:t>PHA Documentation &amp; Coding</a:t>
            </a:r>
            <a:br>
              <a:rPr lang="en-US" sz="4900" b="1" u="sng" dirty="0" smtClean="0"/>
            </a:br>
            <a:r>
              <a:rPr lang="en-US" sz="4000" dirty="0" smtClean="0"/>
              <a:t>Family Medicine Dept.</a:t>
            </a:r>
            <a:endParaRPr lang="en-US" sz="4000" dirty="0"/>
          </a:p>
        </p:txBody>
      </p:sp>
      <p:sp>
        <p:nvSpPr>
          <p:cNvPr id="3" name="Subtitle 2"/>
          <p:cNvSpPr>
            <a:spLocks noGrp="1"/>
          </p:cNvSpPr>
          <p:nvPr>
            <p:ph type="subTitle" idx="1"/>
          </p:nvPr>
        </p:nvSpPr>
        <p:spPr/>
        <p:txBody>
          <a:bodyPr>
            <a:normAutofit/>
          </a:bodyPr>
          <a:lstStyle/>
          <a:p>
            <a:endParaRPr lang="en-US" sz="1800" dirty="0" smtClean="0"/>
          </a:p>
          <a:p>
            <a:r>
              <a:rPr lang="en-US" sz="2400" dirty="0" smtClean="0">
                <a:solidFill>
                  <a:schemeClr val="tx1"/>
                </a:solidFill>
              </a:rPr>
              <a:t>Karen Kanakaole</a:t>
            </a:r>
          </a:p>
          <a:p>
            <a:r>
              <a:rPr lang="en-US" sz="2400" dirty="0" smtClean="0">
                <a:solidFill>
                  <a:schemeClr val="tx1"/>
                </a:solidFill>
              </a:rPr>
              <a:t>&amp;</a:t>
            </a:r>
          </a:p>
          <a:p>
            <a:r>
              <a:rPr lang="en-US" sz="2400" dirty="0" smtClean="0">
                <a:solidFill>
                  <a:schemeClr val="tx1"/>
                </a:solidFill>
              </a:rPr>
              <a:t>Christina Guardiola-Holcomb</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11010900" cy="7981950"/>
          </a:xfrm>
          <a:prstGeom prst="rect">
            <a:avLst/>
          </a:prstGeom>
          <a:noFill/>
          <a:ln w="9525">
            <a:noFill/>
            <a:miter lim="800000"/>
            <a:headEnd/>
            <a:tailEnd/>
          </a:ln>
        </p:spPr>
      </p:pic>
      <p:sp>
        <p:nvSpPr>
          <p:cNvPr id="3" name="Oval 2"/>
          <p:cNvSpPr/>
          <p:nvPr/>
        </p:nvSpPr>
        <p:spPr>
          <a:xfrm>
            <a:off x="2971800" y="39624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38800" y="4419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62200" y="5029200"/>
            <a:ext cx="3200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886200" y="4267200"/>
            <a:ext cx="1676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410200" y="4724400"/>
            <a:ext cx="152400" cy="3810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743200" y="38862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11" name="Oval 10"/>
          <p:cNvSpPr/>
          <p:nvPr/>
        </p:nvSpPr>
        <p:spPr>
          <a:xfrm>
            <a:off x="5486400" y="41910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2</a:t>
            </a:r>
            <a:endParaRPr lang="en-US" sz="1400" dirty="0">
              <a:solidFill>
                <a:schemeClr val="tx1"/>
              </a:solidFill>
            </a:endParaRPr>
          </a:p>
        </p:txBody>
      </p:sp>
      <p:sp>
        <p:nvSpPr>
          <p:cNvPr id="12" name="Oval 11"/>
          <p:cNvSpPr/>
          <p:nvPr/>
        </p:nvSpPr>
        <p:spPr>
          <a:xfrm>
            <a:off x="5562600" y="54102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3</a:t>
            </a:r>
            <a:endParaRPr lang="en-US" sz="1400" dirty="0">
              <a:solidFill>
                <a:schemeClr val="tx1"/>
              </a:solidFill>
            </a:endParaRPr>
          </a:p>
        </p:txBody>
      </p:sp>
      <p:sp>
        <p:nvSpPr>
          <p:cNvPr id="2" name="TextBox 1"/>
          <p:cNvSpPr txBox="1"/>
          <p:nvPr/>
        </p:nvSpPr>
        <p:spPr>
          <a:xfrm>
            <a:off x="7315200" y="457200"/>
            <a:ext cx="3429000" cy="3416320"/>
          </a:xfrm>
          <a:prstGeom prst="rect">
            <a:avLst/>
          </a:prstGeom>
          <a:solidFill>
            <a:schemeClr val="accent6">
              <a:lumMod val="40000"/>
              <a:lumOff val="60000"/>
            </a:schemeClr>
          </a:solidFill>
        </p:spPr>
        <p:txBody>
          <a:bodyPr wrap="square" rtlCol="0">
            <a:spAutoFit/>
          </a:bodyPr>
          <a:lstStyle/>
          <a:p>
            <a:r>
              <a:rPr lang="en-US" b="1" dirty="0" smtClean="0"/>
              <a:t>-To </a:t>
            </a:r>
            <a:r>
              <a:rPr lang="en-US" b="1" dirty="0"/>
              <a:t>manually change the E&amp;M code to the correct one…</a:t>
            </a:r>
          </a:p>
          <a:p>
            <a:r>
              <a:rPr lang="en-US" b="1" dirty="0"/>
              <a:t>In the disposition module</a:t>
            </a:r>
            <a:r>
              <a:rPr lang="en-US" b="1" dirty="0" smtClean="0"/>
              <a:t>…</a:t>
            </a:r>
          </a:p>
          <a:p>
            <a:pPr marL="285750" indent="-285750">
              <a:buFont typeface="Arial" pitchFamily="34" charset="0"/>
              <a:buChar char="•"/>
            </a:pPr>
            <a:r>
              <a:rPr lang="en-US" b="1" dirty="0" smtClean="0"/>
              <a:t>click </a:t>
            </a:r>
            <a:r>
              <a:rPr lang="en-US" b="1" dirty="0"/>
              <a:t>on the “selection” tab (#1) </a:t>
            </a:r>
            <a:endParaRPr lang="en-US" b="1" dirty="0" smtClean="0"/>
          </a:p>
          <a:p>
            <a:pPr marL="285750" indent="-285750">
              <a:buFont typeface="Arial" pitchFamily="34" charset="0"/>
              <a:buChar char="•"/>
            </a:pPr>
            <a:r>
              <a:rPr lang="en-US" b="1" dirty="0" smtClean="0"/>
              <a:t>click </a:t>
            </a:r>
            <a:r>
              <a:rPr lang="en-US" b="1" dirty="0"/>
              <a:t>on the E&amp;M category dropdown box (#2) </a:t>
            </a:r>
            <a:endParaRPr lang="en-US" b="1" dirty="0" smtClean="0"/>
          </a:p>
          <a:p>
            <a:pPr marL="285750" indent="-285750">
              <a:buFont typeface="Arial" pitchFamily="34" charset="0"/>
              <a:buChar char="•"/>
            </a:pPr>
            <a:r>
              <a:rPr lang="en-US" b="1" dirty="0" smtClean="0"/>
              <a:t>then </a:t>
            </a:r>
            <a:r>
              <a:rPr lang="en-US" b="1" dirty="0"/>
              <a:t>choose the E&amp;M code that you need (#3)</a:t>
            </a:r>
          </a:p>
          <a:p>
            <a:r>
              <a:rPr lang="en-US" b="1" dirty="0" smtClean="0"/>
              <a:t>-If </a:t>
            </a:r>
            <a:r>
              <a:rPr lang="en-US" b="1" dirty="0"/>
              <a:t>a second E&amp;M is not needed, you can then go directly to the “sign” box in the top </a:t>
            </a:r>
            <a:r>
              <a:rPr lang="en-US" b="1" dirty="0" smtClean="0"/>
              <a:t>toolbar</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780" y="0"/>
            <a:ext cx="5246499" cy="6729205"/>
          </a:xfrm>
          <a:prstGeom prst="rect">
            <a:avLst/>
          </a:prstGeom>
          <a:noFill/>
          <a:ln w="9525">
            <a:noFill/>
            <a:miter lim="800000"/>
            <a:headEnd/>
            <a:tailEnd/>
          </a:ln>
        </p:spPr>
      </p:pic>
      <p:sp>
        <p:nvSpPr>
          <p:cNvPr id="3" name="Rectangle 2"/>
          <p:cNvSpPr/>
          <p:nvPr/>
        </p:nvSpPr>
        <p:spPr>
          <a:xfrm>
            <a:off x="1066800" y="5334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00" y="5638800"/>
            <a:ext cx="1676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57912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05200" y="57150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1961882" y="3810000"/>
            <a:ext cx="6096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1" idx="2"/>
          </p:cNvCxnSpPr>
          <p:nvPr/>
        </p:nvCxnSpPr>
        <p:spPr>
          <a:xfrm flipH="1">
            <a:off x="1752600" y="37719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14400" y="3657600"/>
            <a:ext cx="800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8200" y="2590800"/>
            <a:ext cx="1752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590800" y="3505200"/>
            <a:ext cx="16002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Cc and HPI correspond</a:t>
            </a:r>
            <a:endParaRPr lang="en-US" sz="1200" dirty="0">
              <a:solidFill>
                <a:schemeClr val="tx1"/>
              </a:solidFill>
            </a:endParaRPr>
          </a:p>
        </p:txBody>
      </p:sp>
      <p:sp>
        <p:nvSpPr>
          <p:cNvPr id="24" name="Oval 23"/>
          <p:cNvSpPr/>
          <p:nvPr/>
        </p:nvSpPr>
        <p:spPr>
          <a:xfrm>
            <a:off x="3810000" y="5029200"/>
            <a:ext cx="17526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Additional issues identified</a:t>
            </a:r>
            <a:endParaRPr lang="en-US" sz="1200" dirty="0">
              <a:solidFill>
                <a:schemeClr val="tx1"/>
              </a:solidFill>
            </a:endParaRPr>
          </a:p>
        </p:txBody>
      </p:sp>
      <p:cxnSp>
        <p:nvCxnSpPr>
          <p:cNvPr id="28" name="Straight Arrow Connector 27"/>
          <p:cNvCxnSpPr>
            <a:stCxn id="24" idx="2"/>
          </p:cNvCxnSpPr>
          <p:nvPr/>
        </p:nvCxnSpPr>
        <p:spPr>
          <a:xfrm flipH="1" flipV="1">
            <a:off x="3048000" y="4648200"/>
            <a:ext cx="762000" cy="647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2"/>
          </p:cNvCxnSpPr>
          <p:nvPr/>
        </p:nvCxnSpPr>
        <p:spPr>
          <a:xfrm flipH="1" flipV="1">
            <a:off x="2590800" y="4914900"/>
            <a:ext cx="12192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Explosion 2 14"/>
          <p:cNvSpPr/>
          <p:nvPr/>
        </p:nvSpPr>
        <p:spPr>
          <a:xfrm>
            <a:off x="4876800" y="914400"/>
            <a:ext cx="2438400" cy="16764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Sample 2</a:t>
            </a:r>
            <a:endParaRPr lang="en-US" dirty="0">
              <a:solidFill>
                <a:schemeClr val="tx1"/>
              </a:solidFill>
            </a:endParaRPr>
          </a:p>
        </p:txBody>
      </p:sp>
      <p:sp>
        <p:nvSpPr>
          <p:cNvPr id="25" name="Rectangle 24"/>
          <p:cNvSpPr/>
          <p:nvPr/>
        </p:nvSpPr>
        <p:spPr>
          <a:xfrm>
            <a:off x="2133600" y="57912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23999" y="2057400"/>
            <a:ext cx="120902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71600" y="2667000"/>
            <a:ext cx="533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6000" y="2819400"/>
            <a:ext cx="2895600" cy="2585323"/>
          </a:xfrm>
          <a:prstGeom prst="rect">
            <a:avLst/>
          </a:prstGeom>
          <a:solidFill>
            <a:schemeClr val="accent6">
              <a:lumMod val="40000"/>
              <a:lumOff val="60000"/>
            </a:schemeClr>
          </a:solidFill>
        </p:spPr>
        <p:txBody>
          <a:bodyPr wrap="square" rtlCol="0">
            <a:spAutoFit/>
          </a:bodyPr>
          <a:lstStyle/>
          <a:p>
            <a:r>
              <a:rPr lang="en-US" b="1" dirty="0" smtClean="0"/>
              <a:t>-Here’s </a:t>
            </a:r>
            <a:r>
              <a:rPr lang="en-US" b="1" dirty="0"/>
              <a:t>another example of a PHA encounter.</a:t>
            </a:r>
          </a:p>
          <a:p>
            <a:r>
              <a:rPr lang="en-US" b="1" dirty="0" smtClean="0"/>
              <a:t>-Notice </a:t>
            </a:r>
            <a:r>
              <a:rPr lang="en-US" b="1" dirty="0"/>
              <a:t>that a visual acuity was done and results are documented. </a:t>
            </a:r>
          </a:p>
          <a:p>
            <a:r>
              <a:rPr lang="en-US" b="1" dirty="0" smtClean="0"/>
              <a:t>-You </a:t>
            </a:r>
            <a:r>
              <a:rPr lang="en-US" b="1" dirty="0"/>
              <a:t>can see how the cc is reflected in the HPI .</a:t>
            </a:r>
          </a:p>
          <a:p>
            <a:r>
              <a:rPr lang="en-US" b="1" dirty="0" smtClean="0"/>
              <a:t>-Additional </a:t>
            </a:r>
            <a:r>
              <a:rPr lang="en-US" b="1" dirty="0"/>
              <a:t>issues are identified and addressed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5106403" cy="6555517"/>
          </a:xfrm>
          <a:prstGeom prst="rect">
            <a:avLst/>
          </a:prstGeom>
          <a:noFill/>
          <a:ln w="9525">
            <a:noFill/>
            <a:miter lim="800000"/>
            <a:headEnd/>
            <a:tailEnd/>
          </a:ln>
        </p:spPr>
      </p:pic>
      <p:sp>
        <p:nvSpPr>
          <p:cNvPr id="4" name="Rectangle 3"/>
          <p:cNvSpPr/>
          <p:nvPr/>
        </p:nvSpPr>
        <p:spPr>
          <a:xfrm>
            <a:off x="9448800" y="1143000"/>
            <a:ext cx="1905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515600" y="17678400"/>
            <a:ext cx="2971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 y="5638800"/>
            <a:ext cx="152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57912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1400" y="5715000"/>
            <a:ext cx="914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34000" y="4419600"/>
            <a:ext cx="1752600"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Dx</a:t>
            </a:r>
            <a:r>
              <a:rPr lang="en-US" sz="1200" dirty="0" smtClean="0">
                <a:solidFill>
                  <a:schemeClr val="tx1"/>
                </a:solidFill>
              </a:rPr>
              <a:t> codes:</a:t>
            </a:r>
          </a:p>
          <a:p>
            <a:pPr algn="ctr"/>
            <a:r>
              <a:rPr lang="en-US" sz="1200" dirty="0" smtClean="0">
                <a:solidFill>
                  <a:schemeClr val="tx1"/>
                </a:solidFill>
              </a:rPr>
              <a:t>V70.5 2 + R shoulder pain and allergic rhinitis.</a:t>
            </a:r>
          </a:p>
        </p:txBody>
      </p:sp>
      <p:sp>
        <p:nvSpPr>
          <p:cNvPr id="10" name="Flowchart: Process 9"/>
          <p:cNvSpPr/>
          <p:nvPr/>
        </p:nvSpPr>
        <p:spPr>
          <a:xfrm>
            <a:off x="6172200" y="5638800"/>
            <a:ext cx="1981200" cy="9144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Visual acuity CPT code could have been added and linked to the physical </a:t>
            </a:r>
            <a:r>
              <a:rPr lang="en-US" sz="1400" dirty="0" err="1" smtClean="0">
                <a:solidFill>
                  <a:schemeClr val="tx1"/>
                </a:solidFill>
              </a:rPr>
              <a:t>dx</a:t>
            </a:r>
            <a:r>
              <a:rPr lang="en-US" sz="1400" dirty="0" smtClean="0">
                <a:solidFill>
                  <a:schemeClr val="tx1"/>
                </a:solidFill>
              </a:rPr>
              <a:t> here</a:t>
            </a:r>
            <a:endParaRPr lang="en-US" sz="1400" dirty="0">
              <a:solidFill>
                <a:schemeClr val="tx1"/>
              </a:solidFill>
            </a:endParaRPr>
          </a:p>
        </p:txBody>
      </p:sp>
      <p:cxnSp>
        <p:nvCxnSpPr>
          <p:cNvPr id="12" name="Straight Arrow Connector 11"/>
          <p:cNvCxnSpPr/>
          <p:nvPr/>
        </p:nvCxnSpPr>
        <p:spPr>
          <a:xfrm flipH="1">
            <a:off x="4800600" y="47244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733800" y="4724400"/>
            <a:ext cx="2286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33600" y="57912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76200"/>
            <a:ext cx="3886200" cy="3416320"/>
          </a:xfrm>
          <a:prstGeom prst="rect">
            <a:avLst/>
          </a:prstGeom>
          <a:solidFill>
            <a:schemeClr val="accent6">
              <a:lumMod val="40000"/>
              <a:lumOff val="60000"/>
            </a:schemeClr>
          </a:solidFill>
        </p:spPr>
        <p:txBody>
          <a:bodyPr wrap="square" rtlCol="0">
            <a:spAutoFit/>
          </a:bodyPr>
          <a:lstStyle/>
          <a:p>
            <a:r>
              <a:rPr lang="en-US" b="1" dirty="0" smtClean="0"/>
              <a:t>-A </a:t>
            </a:r>
            <a:r>
              <a:rPr lang="en-US" b="1" dirty="0"/>
              <a:t>hands-on physical exam is done and documented.</a:t>
            </a:r>
          </a:p>
          <a:p>
            <a:r>
              <a:rPr lang="en-US" b="1" dirty="0" smtClean="0"/>
              <a:t>-Correct </a:t>
            </a:r>
            <a:r>
              <a:rPr lang="en-US" b="1" dirty="0"/>
              <a:t>dx coding for this encounter include those indicated above…the code for the PHA, R shoulder pain and allergic rhinitis as they were identified and addressed in the A/P. </a:t>
            </a:r>
            <a:endParaRPr lang="en-US" b="1" dirty="0" smtClean="0"/>
          </a:p>
          <a:p>
            <a:r>
              <a:rPr lang="en-US" b="1" dirty="0"/>
              <a:t>-</a:t>
            </a:r>
            <a:r>
              <a:rPr lang="en-US" b="1" dirty="0" smtClean="0"/>
              <a:t>The </a:t>
            </a:r>
            <a:r>
              <a:rPr lang="en-US" b="1" dirty="0"/>
              <a:t>only thing missing from this is the CPT code for the visual acuity (99173). </a:t>
            </a:r>
            <a:r>
              <a:rPr lang="en-US" b="1" dirty="0" smtClean="0"/>
              <a:t>-That </a:t>
            </a:r>
            <a:r>
              <a:rPr lang="en-US" b="1" dirty="0"/>
              <a:t>code would be associated with the PHA dx code as it is part of the physical</a:t>
            </a:r>
            <a:r>
              <a:rPr lang="en-US" b="1" dirty="0" smtClean="0"/>
              <a:t>.</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52399"/>
            <a:ext cx="5131237" cy="6594289"/>
          </a:xfrm>
          <a:prstGeom prst="rect">
            <a:avLst/>
          </a:prstGeom>
          <a:noFill/>
          <a:ln w="9525">
            <a:noFill/>
            <a:miter lim="800000"/>
            <a:headEnd/>
            <a:tailEnd/>
          </a:ln>
        </p:spPr>
      </p:pic>
      <p:sp>
        <p:nvSpPr>
          <p:cNvPr id="18" name="Rectangle 17"/>
          <p:cNvSpPr/>
          <p:nvPr/>
        </p:nvSpPr>
        <p:spPr>
          <a:xfrm>
            <a:off x="1295400" y="5638800"/>
            <a:ext cx="1600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86200" y="57150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43000" y="58674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2057400" y="609600"/>
            <a:ext cx="914400" cy="152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Callout 21"/>
          <p:cNvSpPr/>
          <p:nvPr/>
        </p:nvSpPr>
        <p:spPr>
          <a:xfrm>
            <a:off x="1295400" y="4343400"/>
            <a:ext cx="1371600" cy="10668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What</a:t>
            </a:r>
          </a:p>
          <a:p>
            <a:pPr algn="ctr"/>
            <a:r>
              <a:rPr lang="en-US" sz="1400" dirty="0" smtClean="0">
                <a:solidFill>
                  <a:schemeClr val="tx1"/>
                </a:solidFill>
              </a:rPr>
              <a:t>E&amp;M</a:t>
            </a:r>
          </a:p>
          <a:p>
            <a:pPr algn="ctr"/>
            <a:r>
              <a:rPr lang="en-US" sz="1400" dirty="0" smtClean="0">
                <a:solidFill>
                  <a:schemeClr val="tx1"/>
                </a:solidFill>
              </a:rPr>
              <a:t>Code?</a:t>
            </a:r>
          </a:p>
        </p:txBody>
      </p:sp>
      <p:sp>
        <p:nvSpPr>
          <p:cNvPr id="23" name="Explosion 2 22"/>
          <p:cNvSpPr/>
          <p:nvPr/>
        </p:nvSpPr>
        <p:spPr>
          <a:xfrm>
            <a:off x="2971800" y="3352800"/>
            <a:ext cx="3200400" cy="2286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99420 +</a:t>
            </a:r>
          </a:p>
          <a:p>
            <a:pPr algn="ctr"/>
            <a:r>
              <a:rPr lang="en-US" sz="2400" dirty="0" smtClean="0">
                <a:solidFill>
                  <a:schemeClr val="tx1"/>
                </a:solidFill>
              </a:rPr>
              <a:t>99213 w/ mod. 25</a:t>
            </a:r>
            <a:endParaRPr lang="en-US" sz="2400" dirty="0">
              <a:solidFill>
                <a:schemeClr val="tx1"/>
              </a:solidFill>
            </a:endParaRPr>
          </a:p>
        </p:txBody>
      </p:sp>
      <p:sp>
        <p:nvSpPr>
          <p:cNvPr id="9" name="Rectangle 8"/>
          <p:cNvSpPr/>
          <p:nvPr/>
        </p:nvSpPr>
        <p:spPr>
          <a:xfrm>
            <a:off x="2590800" y="5867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sz="5400" dirty="0" smtClean="0"/>
              <a:t>How to add 2</a:t>
            </a:r>
            <a:r>
              <a:rPr lang="en-US" sz="5400" baseline="30000" dirty="0" smtClean="0"/>
              <a:t>nd</a:t>
            </a:r>
            <a:r>
              <a:rPr lang="en-US" sz="5400" dirty="0" smtClean="0"/>
              <a:t> E&amp;M code with Modifier 25…</a:t>
            </a:r>
            <a:endParaRPr lang="en-US" sz="5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933450" y="-561975"/>
            <a:ext cx="11010900" cy="7981950"/>
          </a:xfrm>
          <a:prstGeom prst="rect">
            <a:avLst/>
          </a:prstGeom>
          <a:noFill/>
          <a:ln w="9525">
            <a:noFill/>
            <a:miter lim="800000"/>
            <a:headEnd/>
            <a:tailEnd/>
          </a:ln>
        </p:spPr>
      </p:pic>
      <p:sp>
        <p:nvSpPr>
          <p:cNvPr id="4" name="Oval 3"/>
          <p:cNvSpPr/>
          <p:nvPr/>
        </p:nvSpPr>
        <p:spPr>
          <a:xfrm>
            <a:off x="2819400" y="34290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34000" y="50292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114800" y="3733800"/>
            <a:ext cx="1219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514600" y="3276600"/>
            <a:ext cx="228600" cy="228600"/>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9" name="Oval 8"/>
          <p:cNvSpPr/>
          <p:nvPr/>
        </p:nvSpPr>
        <p:spPr>
          <a:xfrm>
            <a:off x="5715000" y="4876800"/>
            <a:ext cx="228600" cy="228600"/>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2</a:t>
            </a:r>
            <a:endParaRPr lang="en-US" sz="1400" dirty="0">
              <a:solidFill>
                <a:schemeClr val="tx1"/>
              </a:solidFill>
            </a:endParaRPr>
          </a:p>
        </p:txBody>
      </p:sp>
      <p:sp>
        <p:nvSpPr>
          <p:cNvPr id="2" name="TextBox 1"/>
          <p:cNvSpPr txBox="1"/>
          <p:nvPr/>
        </p:nvSpPr>
        <p:spPr>
          <a:xfrm>
            <a:off x="6019800" y="-228600"/>
            <a:ext cx="3886200" cy="3693319"/>
          </a:xfrm>
          <a:prstGeom prst="rect">
            <a:avLst/>
          </a:prstGeom>
          <a:solidFill>
            <a:schemeClr val="accent6">
              <a:lumMod val="40000"/>
              <a:lumOff val="60000"/>
            </a:schemeClr>
          </a:solidFill>
        </p:spPr>
        <p:txBody>
          <a:bodyPr wrap="square" rtlCol="0">
            <a:spAutoFit/>
          </a:bodyPr>
          <a:lstStyle/>
          <a:p>
            <a:r>
              <a:rPr lang="en-US" b="1" dirty="0" smtClean="0"/>
              <a:t>-Follow </a:t>
            </a:r>
            <a:r>
              <a:rPr lang="en-US" b="1" dirty="0"/>
              <a:t>the instruction given early to apply your first E&amp;M code.  </a:t>
            </a:r>
            <a:endParaRPr lang="en-US" b="1" dirty="0" smtClean="0"/>
          </a:p>
          <a:p>
            <a:r>
              <a:rPr lang="en-US" b="1" dirty="0"/>
              <a:t>-</a:t>
            </a:r>
            <a:r>
              <a:rPr lang="en-US" b="1" dirty="0" smtClean="0"/>
              <a:t>After </a:t>
            </a:r>
            <a:r>
              <a:rPr lang="en-US" b="1" dirty="0"/>
              <a:t>you’ve done </a:t>
            </a:r>
            <a:r>
              <a:rPr lang="en-US" b="1" dirty="0" smtClean="0"/>
              <a:t>that, </a:t>
            </a:r>
            <a:r>
              <a:rPr lang="en-US" b="1" dirty="0"/>
              <a:t>the next step is to add the 2</a:t>
            </a:r>
            <a:r>
              <a:rPr lang="en-US" b="1" baseline="30000" dirty="0"/>
              <a:t>nd</a:t>
            </a:r>
            <a:r>
              <a:rPr lang="en-US" b="1" dirty="0"/>
              <a:t> E&amp;M code with the modifier 25.  </a:t>
            </a:r>
            <a:endParaRPr lang="en-US" b="1" dirty="0" smtClean="0"/>
          </a:p>
          <a:p>
            <a:r>
              <a:rPr lang="en-US" b="1" dirty="0"/>
              <a:t>-</a:t>
            </a:r>
            <a:r>
              <a:rPr lang="en-US" b="1" dirty="0" smtClean="0"/>
              <a:t>The </a:t>
            </a:r>
            <a:r>
              <a:rPr lang="en-US" b="1" dirty="0"/>
              <a:t>modifier 25 is applied because it </a:t>
            </a:r>
            <a:r>
              <a:rPr lang="en-US" b="1" dirty="0" smtClean="0"/>
              <a:t>indicates a </a:t>
            </a:r>
            <a:r>
              <a:rPr lang="en-US" b="1" dirty="0"/>
              <a:t>problem/illness/condition was addressed and documented in addition to the PHA.</a:t>
            </a:r>
          </a:p>
          <a:p>
            <a:r>
              <a:rPr lang="en-US" b="1" dirty="0" smtClean="0"/>
              <a:t>-First</a:t>
            </a:r>
            <a:r>
              <a:rPr lang="en-US" b="1" dirty="0"/>
              <a:t>, click on the “additional E&amp;M coding” tab.  </a:t>
            </a:r>
            <a:endParaRPr lang="en-US" b="1" dirty="0" smtClean="0"/>
          </a:p>
          <a:p>
            <a:r>
              <a:rPr lang="en-US" b="1" dirty="0" smtClean="0"/>
              <a:t>-You then click </a:t>
            </a:r>
            <a:r>
              <a:rPr lang="en-US" b="1" dirty="0"/>
              <a:t>on the little box next to the “E&amp;M Code 2” box</a:t>
            </a:r>
            <a:r>
              <a:rPr lang="en-US" b="1" dirty="0" smtClean="0"/>
              <a:t>.</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76325" y="2185988"/>
            <a:ext cx="6991350" cy="2486025"/>
          </a:xfrm>
          <a:prstGeom prst="rect">
            <a:avLst/>
          </a:prstGeom>
          <a:noFill/>
          <a:ln w="9525">
            <a:noFill/>
            <a:miter lim="800000"/>
            <a:headEnd/>
            <a:tailEnd/>
          </a:ln>
        </p:spPr>
      </p:pic>
      <p:sp>
        <p:nvSpPr>
          <p:cNvPr id="3" name="Oval 2"/>
          <p:cNvSpPr/>
          <p:nvPr/>
        </p:nvSpPr>
        <p:spPr>
          <a:xfrm>
            <a:off x="3733800" y="25908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66800" y="3886200"/>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29000" y="2514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6" name="Oval 5"/>
          <p:cNvSpPr/>
          <p:nvPr/>
        </p:nvSpPr>
        <p:spPr>
          <a:xfrm>
            <a:off x="4038600" y="39624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2</a:t>
            </a:r>
            <a:endParaRPr lang="en-US" sz="1400" dirty="0">
              <a:solidFill>
                <a:schemeClr val="tx1"/>
              </a:solidFill>
            </a:endParaRPr>
          </a:p>
        </p:txBody>
      </p:sp>
      <p:cxnSp>
        <p:nvCxnSpPr>
          <p:cNvPr id="8" name="Straight Arrow Connector 7"/>
          <p:cNvCxnSpPr/>
          <p:nvPr/>
        </p:nvCxnSpPr>
        <p:spPr>
          <a:xfrm flipH="1">
            <a:off x="3200400" y="3048000"/>
            <a:ext cx="533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19600" y="2971800"/>
            <a:ext cx="685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28800" y="102275"/>
            <a:ext cx="7086600" cy="2031325"/>
          </a:xfrm>
          <a:prstGeom prst="rect">
            <a:avLst/>
          </a:prstGeom>
          <a:solidFill>
            <a:schemeClr val="accent6">
              <a:lumMod val="40000"/>
              <a:lumOff val="60000"/>
            </a:schemeClr>
          </a:solidFill>
        </p:spPr>
        <p:txBody>
          <a:bodyPr wrap="square" rtlCol="0">
            <a:spAutoFit/>
          </a:bodyPr>
          <a:lstStyle/>
          <a:p>
            <a:r>
              <a:rPr lang="en-US" b="1" dirty="0" smtClean="0"/>
              <a:t>-This </a:t>
            </a:r>
            <a:r>
              <a:rPr lang="en-US" b="1" dirty="0"/>
              <a:t>is the box that pops up.  </a:t>
            </a:r>
            <a:endParaRPr lang="en-US" b="1" dirty="0" smtClean="0"/>
          </a:p>
          <a:p>
            <a:r>
              <a:rPr lang="en-US" b="1" dirty="0"/>
              <a:t>-</a:t>
            </a:r>
            <a:r>
              <a:rPr lang="en-US" b="1" dirty="0" smtClean="0"/>
              <a:t>You </a:t>
            </a:r>
            <a:r>
              <a:rPr lang="en-US" b="1" dirty="0"/>
              <a:t>will again click on the E&amp;M Category drop down box (#1)</a:t>
            </a:r>
          </a:p>
          <a:p>
            <a:r>
              <a:rPr lang="en-US" b="1" dirty="0" smtClean="0"/>
              <a:t>-Pick </a:t>
            </a:r>
            <a:r>
              <a:rPr lang="en-US" b="1" dirty="0"/>
              <a:t>the appropriate E&amp;M based on the documentation of your additional workup (aside from the PHA information).</a:t>
            </a:r>
          </a:p>
          <a:p>
            <a:r>
              <a:rPr lang="en-US" b="1" dirty="0" smtClean="0"/>
              <a:t>-You </a:t>
            </a:r>
            <a:r>
              <a:rPr lang="en-US" b="1" dirty="0"/>
              <a:t>can see </a:t>
            </a:r>
            <a:r>
              <a:rPr lang="en-US" b="1" dirty="0" smtClean="0"/>
              <a:t>the </a:t>
            </a:r>
            <a:r>
              <a:rPr lang="en-US" b="1" dirty="0"/>
              <a:t>E&amp;M code that you pick/highlight now appears in the right side.  This is the 2</a:t>
            </a:r>
            <a:r>
              <a:rPr lang="en-US" b="1" baseline="30000" dirty="0"/>
              <a:t>nd</a:t>
            </a:r>
            <a:r>
              <a:rPr lang="en-US" b="1" dirty="0"/>
              <a:t> E&amp;M code that will be embedded.</a:t>
            </a:r>
          </a:p>
          <a:p>
            <a:r>
              <a:rPr lang="en-US" b="1" dirty="0" smtClean="0"/>
              <a:t>-Click OK.</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90500" y="366713"/>
            <a:ext cx="8763000" cy="6124575"/>
          </a:xfrm>
          <a:prstGeom prst="rect">
            <a:avLst/>
          </a:prstGeom>
          <a:noFill/>
          <a:ln w="9525">
            <a:noFill/>
            <a:miter lim="800000"/>
            <a:headEnd/>
            <a:tailEnd/>
          </a:ln>
        </p:spPr>
      </p:pic>
      <p:sp>
        <p:nvSpPr>
          <p:cNvPr id="3" name="Oval 2"/>
          <p:cNvSpPr/>
          <p:nvPr/>
        </p:nvSpPr>
        <p:spPr>
          <a:xfrm>
            <a:off x="4191000" y="48006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00200" y="5791200"/>
            <a:ext cx="2971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343400" y="5181600"/>
            <a:ext cx="228600" cy="685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57800" y="228600"/>
            <a:ext cx="3733800" cy="4247317"/>
          </a:xfrm>
          <a:prstGeom prst="rect">
            <a:avLst/>
          </a:prstGeom>
          <a:solidFill>
            <a:schemeClr val="accent6">
              <a:lumMod val="40000"/>
              <a:lumOff val="60000"/>
            </a:schemeClr>
          </a:solidFill>
        </p:spPr>
        <p:txBody>
          <a:bodyPr wrap="square" rtlCol="0">
            <a:spAutoFit/>
          </a:bodyPr>
          <a:lstStyle/>
          <a:p>
            <a:r>
              <a:rPr lang="en-US" b="1" dirty="0" smtClean="0"/>
              <a:t>-Click </a:t>
            </a:r>
            <a:r>
              <a:rPr lang="en-US" b="1" dirty="0"/>
              <a:t>on the dropdown box under the E&amp;M code 2, where it says “modifier” in bold lettering</a:t>
            </a:r>
          </a:p>
          <a:p>
            <a:r>
              <a:rPr lang="en-US" b="1" dirty="0" smtClean="0"/>
              <a:t>-Pick </a:t>
            </a:r>
            <a:r>
              <a:rPr lang="en-US" b="1" dirty="0"/>
              <a:t>“25-Separate E&amp;M, Same provider on same day”</a:t>
            </a:r>
          </a:p>
          <a:p>
            <a:r>
              <a:rPr lang="en-US" b="1" dirty="0" smtClean="0"/>
              <a:t>-Notice </a:t>
            </a:r>
            <a:r>
              <a:rPr lang="en-US" b="1" dirty="0"/>
              <a:t>that you should associate the </a:t>
            </a:r>
            <a:r>
              <a:rPr lang="en-US" b="1" dirty="0" smtClean="0"/>
              <a:t>diagnosis/diagnoses </a:t>
            </a:r>
            <a:r>
              <a:rPr lang="en-US" b="1" dirty="0"/>
              <a:t>with </a:t>
            </a:r>
            <a:r>
              <a:rPr lang="en-US" b="1" dirty="0" smtClean="0"/>
              <a:t>the relevant E&amp;M </a:t>
            </a:r>
            <a:r>
              <a:rPr lang="en-US" b="1" dirty="0"/>
              <a:t>code.  </a:t>
            </a:r>
            <a:endParaRPr lang="en-US" b="1" dirty="0" smtClean="0"/>
          </a:p>
          <a:p>
            <a:r>
              <a:rPr lang="en-US" b="1" dirty="0"/>
              <a:t>-</a:t>
            </a:r>
            <a:r>
              <a:rPr lang="en-US" b="1" dirty="0" smtClean="0"/>
              <a:t>In </a:t>
            </a:r>
            <a:r>
              <a:rPr lang="en-US" b="1" dirty="0"/>
              <a:t>this case, the 99420 is associated with the “visit for military services physical” which is V70.5 </a:t>
            </a:r>
            <a:r>
              <a:rPr lang="en-US" b="1" dirty="0" smtClean="0"/>
              <a:t>2</a:t>
            </a:r>
          </a:p>
          <a:p>
            <a:r>
              <a:rPr lang="en-US" b="1" dirty="0" smtClean="0"/>
              <a:t>-The </a:t>
            </a:r>
            <a:r>
              <a:rPr lang="en-US" b="1" dirty="0"/>
              <a:t>2</a:t>
            </a:r>
            <a:r>
              <a:rPr lang="en-US" b="1" baseline="30000" dirty="0"/>
              <a:t>nd</a:t>
            </a:r>
            <a:r>
              <a:rPr lang="en-US" b="1" dirty="0"/>
              <a:t> E&amp;M code is associated with the shoulder </a:t>
            </a:r>
            <a:r>
              <a:rPr lang="en-US" b="1" dirty="0" err="1"/>
              <a:t>pn</a:t>
            </a:r>
            <a:r>
              <a:rPr lang="en-US" b="1" dirty="0"/>
              <a:t> and the allergic </a:t>
            </a:r>
            <a:r>
              <a:rPr lang="en-US" b="1" dirty="0" smtClean="0"/>
              <a:t>rhinitis  </a:t>
            </a:r>
            <a:r>
              <a:rPr lang="en-US" b="1" dirty="0"/>
              <a:t>(pretend that’s what those associated </a:t>
            </a:r>
            <a:r>
              <a:rPr lang="en-US" b="1" dirty="0" err="1"/>
              <a:t>dx’s</a:t>
            </a:r>
            <a:r>
              <a:rPr lang="en-US" b="1" dirty="0"/>
              <a:t> say on the 2</a:t>
            </a:r>
            <a:r>
              <a:rPr lang="en-US" b="1" baseline="30000" dirty="0"/>
              <a:t>nd</a:t>
            </a:r>
            <a:r>
              <a:rPr lang="en-US" b="1" dirty="0"/>
              <a:t> E&amp;M</a:t>
            </a:r>
            <a:r>
              <a:rPr lang="en-US" b="1" dirty="0" smtClean="0"/>
              <a:t>).</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11010900" cy="798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1"/>
            <a:ext cx="5257800" cy="6759146"/>
          </a:xfrm>
          <a:prstGeom prst="rect">
            <a:avLst/>
          </a:prstGeom>
          <a:noFill/>
          <a:ln w="9525">
            <a:noFill/>
            <a:miter lim="800000"/>
            <a:headEnd/>
            <a:tailEnd/>
          </a:ln>
        </p:spPr>
      </p:pic>
      <p:sp>
        <p:nvSpPr>
          <p:cNvPr id="3" name="Oval 2"/>
          <p:cNvSpPr/>
          <p:nvPr/>
        </p:nvSpPr>
        <p:spPr>
          <a:xfrm>
            <a:off x="685800" y="2057400"/>
            <a:ext cx="2286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752600" y="3581400"/>
            <a:ext cx="685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Explosion 2 5"/>
          <p:cNvSpPr/>
          <p:nvPr/>
        </p:nvSpPr>
        <p:spPr>
          <a:xfrm>
            <a:off x="4953000" y="533400"/>
            <a:ext cx="2590800" cy="1524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Sample 3</a:t>
            </a:r>
            <a:endParaRPr lang="en-US" dirty="0">
              <a:solidFill>
                <a:schemeClr val="tx1"/>
              </a:solidFill>
            </a:endParaRPr>
          </a:p>
        </p:txBody>
      </p:sp>
      <p:sp>
        <p:nvSpPr>
          <p:cNvPr id="7" name="Rectangle 6"/>
          <p:cNvSpPr/>
          <p:nvPr/>
        </p:nvSpPr>
        <p:spPr>
          <a:xfrm>
            <a:off x="3733800" y="685800"/>
            <a:ext cx="45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58674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38800" y="3048000"/>
            <a:ext cx="2743200" cy="923330"/>
          </a:xfrm>
          <a:prstGeom prst="rect">
            <a:avLst/>
          </a:prstGeom>
          <a:solidFill>
            <a:schemeClr val="accent6">
              <a:lumMod val="40000"/>
              <a:lumOff val="60000"/>
            </a:schemeClr>
          </a:solidFill>
        </p:spPr>
        <p:txBody>
          <a:bodyPr wrap="square" rtlCol="0">
            <a:spAutoFit/>
          </a:bodyPr>
          <a:lstStyle/>
          <a:p>
            <a:r>
              <a:rPr lang="en-US" b="1" dirty="0" smtClean="0"/>
              <a:t>-visual </a:t>
            </a:r>
            <a:r>
              <a:rPr lang="en-US" b="1" dirty="0"/>
              <a:t>acuity was done and documented</a:t>
            </a:r>
          </a:p>
          <a:p>
            <a:r>
              <a:rPr lang="en-US" b="1" dirty="0" smtClean="0"/>
              <a:t>-</a:t>
            </a:r>
            <a:r>
              <a:rPr lang="en-US" b="1" dirty="0"/>
              <a:t>C</a:t>
            </a:r>
            <a:r>
              <a:rPr lang="en-US" b="1" dirty="0" smtClean="0"/>
              <a:t>c correlates </a:t>
            </a:r>
            <a:r>
              <a:rPr lang="en-US" b="1" dirty="0"/>
              <a:t>with </a:t>
            </a:r>
            <a:r>
              <a:rPr lang="en-US" b="1" dirty="0" smtClean="0"/>
              <a:t>HPI</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u="sng" dirty="0" smtClean="0"/>
              <a:t>What is a PHA?</a:t>
            </a:r>
            <a:endParaRPr lang="en-US" u="sng" dirty="0"/>
          </a:p>
        </p:txBody>
      </p:sp>
      <p:sp>
        <p:nvSpPr>
          <p:cNvPr id="3" name="Subtitle 2"/>
          <p:cNvSpPr>
            <a:spLocks noGrp="1"/>
          </p:cNvSpPr>
          <p:nvPr>
            <p:ph type="subTitle" idx="1"/>
          </p:nvPr>
        </p:nvSpPr>
        <p:spPr>
          <a:xfrm>
            <a:off x="914400" y="1676400"/>
            <a:ext cx="7467600" cy="4495800"/>
          </a:xfrm>
        </p:spPr>
        <p:txBody>
          <a:bodyPr>
            <a:noAutofit/>
          </a:bodyPr>
          <a:lstStyle/>
          <a:p>
            <a:pPr>
              <a:buFont typeface="Arial" pitchFamily="34" charset="0"/>
              <a:buChar char="•"/>
            </a:pPr>
            <a:r>
              <a:rPr lang="en-US" sz="2400" dirty="0" smtClean="0">
                <a:solidFill>
                  <a:schemeClr val="tx1"/>
                </a:solidFill>
              </a:rPr>
              <a:t>Periodic Health Assessment</a:t>
            </a:r>
          </a:p>
          <a:p>
            <a:pPr>
              <a:buFont typeface="Arial" pitchFamily="34" charset="0"/>
              <a:buChar char="•"/>
            </a:pPr>
            <a:endParaRPr lang="en-US" sz="2400" dirty="0" smtClean="0">
              <a:solidFill>
                <a:schemeClr val="tx1"/>
              </a:solidFill>
            </a:endParaRPr>
          </a:p>
          <a:p>
            <a:pPr>
              <a:buFont typeface="Arial" pitchFamily="34" charset="0"/>
              <a:buChar char="•"/>
            </a:pPr>
            <a:r>
              <a:rPr lang="en-US" sz="2400" dirty="0" smtClean="0">
                <a:solidFill>
                  <a:schemeClr val="tx1"/>
                </a:solidFill>
              </a:rPr>
              <a:t>Completed annually for all Active Component and Select Reserve Soldiers/Sailors/Airmen</a:t>
            </a:r>
          </a:p>
          <a:p>
            <a:pPr>
              <a:buFont typeface="Arial" pitchFamily="34" charset="0"/>
              <a:buChar char="•"/>
            </a:pPr>
            <a:endParaRPr lang="en-US" sz="2400" dirty="0" smtClean="0">
              <a:solidFill>
                <a:schemeClr val="tx1"/>
              </a:solidFill>
            </a:endParaRPr>
          </a:p>
          <a:p>
            <a:pPr>
              <a:buFont typeface="Arial" pitchFamily="34" charset="0"/>
              <a:buChar char="•"/>
            </a:pPr>
            <a:r>
              <a:rPr lang="en-US" sz="2400" dirty="0" smtClean="0">
                <a:solidFill>
                  <a:schemeClr val="tx1"/>
                </a:solidFill>
              </a:rPr>
              <a:t>An integral part of the Individual Medical Readiness System</a:t>
            </a:r>
          </a:p>
          <a:p>
            <a:pPr>
              <a:buFont typeface="Arial" pitchFamily="34" charset="0"/>
              <a:buChar char="•"/>
            </a:pPr>
            <a:endParaRPr lang="en-US" sz="2400" dirty="0" smtClean="0">
              <a:solidFill>
                <a:schemeClr val="tx1"/>
              </a:solidFill>
            </a:endParaRPr>
          </a:p>
          <a:p>
            <a:pPr>
              <a:buFont typeface="Arial" pitchFamily="34" charset="0"/>
              <a:buChar char="•"/>
            </a:pPr>
            <a:r>
              <a:rPr lang="en-US" sz="2400" dirty="0" smtClean="0">
                <a:solidFill>
                  <a:schemeClr val="tx1"/>
                </a:solidFill>
              </a:rPr>
              <a:t>Provides </a:t>
            </a:r>
            <a:r>
              <a:rPr lang="en-US" sz="2400" b="1" dirty="0" smtClean="0">
                <a:solidFill>
                  <a:schemeClr val="tx1"/>
                </a:solidFill>
              </a:rPr>
              <a:t>electronically recorded </a:t>
            </a:r>
            <a:r>
              <a:rPr lang="en-US" sz="2400" dirty="0" smtClean="0">
                <a:solidFill>
                  <a:schemeClr val="tx1"/>
                </a:solidFill>
              </a:rPr>
              <a:t>annual assessment of every </a:t>
            </a:r>
            <a:r>
              <a:rPr lang="en-US" sz="2400" b="1" dirty="0" smtClean="0">
                <a:solidFill>
                  <a:schemeClr val="tx1"/>
                </a:solidFill>
              </a:rPr>
              <a:t>ADSM’s ability to deploy </a:t>
            </a:r>
            <a:r>
              <a:rPr lang="en-US" sz="2400" dirty="0" smtClean="0">
                <a:solidFill>
                  <a:schemeClr val="tx1"/>
                </a:solidFill>
              </a:rPr>
              <a:t>anywhere in the world</a:t>
            </a:r>
          </a:p>
          <a:p>
            <a:pPr>
              <a:buFont typeface="Arial" pitchFamily="34" charset="0"/>
              <a:buChar char="•"/>
            </a:pPr>
            <a:endParaRPr lang="en-US" sz="2400" dirty="0"/>
          </a:p>
        </p:txBody>
      </p:sp>
      <p:sp>
        <p:nvSpPr>
          <p:cNvPr id="4" name="TextBox 3"/>
          <p:cNvSpPr txBox="1"/>
          <p:nvPr/>
        </p:nvSpPr>
        <p:spPr>
          <a:xfrm>
            <a:off x="5181600" y="6400800"/>
            <a:ext cx="3886200" cy="369332"/>
          </a:xfrm>
          <a:prstGeom prst="rect">
            <a:avLst/>
          </a:prstGeom>
          <a:solidFill>
            <a:schemeClr val="accent6">
              <a:lumMod val="40000"/>
              <a:lumOff val="60000"/>
            </a:schemeClr>
          </a:solidFill>
        </p:spPr>
        <p:txBody>
          <a:bodyPr wrap="square" rtlCol="0">
            <a:spAutoFit/>
          </a:bodyPr>
          <a:lstStyle/>
          <a:p>
            <a:r>
              <a:rPr lang="en-US" dirty="0" smtClean="0"/>
              <a:t>ADSM - Active Duty Service Member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0"/>
            <a:ext cx="5257800" cy="6749878"/>
          </a:xfrm>
          <a:prstGeom prst="rect">
            <a:avLst/>
          </a:prstGeom>
          <a:noFill/>
          <a:ln w="9525">
            <a:noFill/>
            <a:miter lim="800000"/>
            <a:headEnd/>
            <a:tailEnd/>
          </a:ln>
        </p:spPr>
      </p:pic>
      <p:sp>
        <p:nvSpPr>
          <p:cNvPr id="3" name="Oval 2"/>
          <p:cNvSpPr/>
          <p:nvPr/>
        </p:nvSpPr>
        <p:spPr>
          <a:xfrm>
            <a:off x="838200" y="4572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1828800" y="1905000"/>
            <a:ext cx="1447800" cy="152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53000" y="1143000"/>
            <a:ext cx="1447800"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Dx</a:t>
            </a:r>
            <a:r>
              <a:rPr lang="en-US" sz="1200" dirty="0" smtClean="0">
                <a:solidFill>
                  <a:schemeClr val="tx1"/>
                </a:solidFill>
              </a:rPr>
              <a:t>:</a:t>
            </a:r>
          </a:p>
          <a:p>
            <a:pPr algn="ctr"/>
            <a:r>
              <a:rPr lang="en-US" sz="1200" dirty="0" smtClean="0">
                <a:solidFill>
                  <a:schemeClr val="tx1"/>
                </a:solidFill>
              </a:rPr>
              <a:t>V70.5 2 + V65.49 X</a:t>
            </a:r>
          </a:p>
        </p:txBody>
      </p:sp>
      <p:sp>
        <p:nvSpPr>
          <p:cNvPr id="6" name="Oval 5"/>
          <p:cNvSpPr/>
          <p:nvPr/>
        </p:nvSpPr>
        <p:spPr>
          <a:xfrm>
            <a:off x="685800" y="2590800"/>
            <a:ext cx="18288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Counseling specifics and time MUST be documented</a:t>
            </a:r>
            <a:endParaRPr lang="en-US" sz="1200" dirty="0">
              <a:solidFill>
                <a:schemeClr val="tx1"/>
              </a:solidFill>
            </a:endParaRPr>
          </a:p>
        </p:txBody>
      </p:sp>
      <p:sp>
        <p:nvSpPr>
          <p:cNvPr id="7" name="Rectangle 6"/>
          <p:cNvSpPr/>
          <p:nvPr/>
        </p:nvSpPr>
        <p:spPr>
          <a:xfrm>
            <a:off x="2819400" y="2743200"/>
            <a:ext cx="23622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Brief, non-descriptive statements like; “Counseled on condition, diagnosis, or treatment alternatives”  are not acceptable documentation in and of itself.</a:t>
            </a:r>
            <a:endParaRPr lang="en-US" sz="1200" dirty="0">
              <a:solidFill>
                <a:schemeClr val="tx1"/>
              </a:solidFill>
            </a:endParaRPr>
          </a:p>
        </p:txBody>
      </p:sp>
      <p:sp>
        <p:nvSpPr>
          <p:cNvPr id="8" name="Right Arrow Callout 7"/>
          <p:cNvSpPr/>
          <p:nvPr/>
        </p:nvSpPr>
        <p:spPr>
          <a:xfrm>
            <a:off x="762000" y="4038600"/>
            <a:ext cx="1524000" cy="13716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What</a:t>
            </a:r>
          </a:p>
          <a:p>
            <a:pPr algn="ctr"/>
            <a:r>
              <a:rPr lang="en-US" sz="1400" dirty="0" smtClean="0">
                <a:solidFill>
                  <a:schemeClr val="tx1"/>
                </a:solidFill>
              </a:rPr>
              <a:t>E&amp;M </a:t>
            </a:r>
          </a:p>
          <a:p>
            <a:pPr algn="ctr"/>
            <a:r>
              <a:rPr lang="en-US" sz="1400" dirty="0" smtClean="0">
                <a:solidFill>
                  <a:schemeClr val="tx1"/>
                </a:solidFill>
              </a:rPr>
              <a:t>Code?</a:t>
            </a:r>
            <a:endParaRPr lang="en-US" sz="1400" dirty="0">
              <a:solidFill>
                <a:schemeClr val="tx1"/>
              </a:solidFill>
            </a:endParaRPr>
          </a:p>
        </p:txBody>
      </p:sp>
      <p:sp>
        <p:nvSpPr>
          <p:cNvPr id="9" name="Explosion 2 8"/>
          <p:cNvSpPr/>
          <p:nvPr/>
        </p:nvSpPr>
        <p:spPr>
          <a:xfrm>
            <a:off x="2590800" y="3962400"/>
            <a:ext cx="2286000" cy="1524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99401</a:t>
            </a:r>
            <a:endParaRPr lang="en-US" sz="2400" dirty="0">
              <a:solidFill>
                <a:schemeClr val="tx1"/>
              </a:solidFill>
            </a:endParaRPr>
          </a:p>
        </p:txBody>
      </p:sp>
      <p:cxnSp>
        <p:nvCxnSpPr>
          <p:cNvPr id="11" name="Straight Arrow Connector 10"/>
          <p:cNvCxnSpPr/>
          <p:nvPr/>
        </p:nvCxnSpPr>
        <p:spPr>
          <a:xfrm flipH="1" flipV="1">
            <a:off x="4495800" y="12192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343400" y="17526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62000" y="1752600"/>
            <a:ext cx="609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00200" y="1828800"/>
            <a:ext cx="228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895600" y="4572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24384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800" y="58674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76900" y="2590800"/>
            <a:ext cx="3009900" cy="3970318"/>
          </a:xfrm>
          <a:prstGeom prst="rect">
            <a:avLst/>
          </a:prstGeom>
          <a:solidFill>
            <a:schemeClr val="accent6">
              <a:lumMod val="40000"/>
              <a:lumOff val="60000"/>
            </a:schemeClr>
          </a:solidFill>
        </p:spPr>
        <p:txBody>
          <a:bodyPr wrap="square" rtlCol="0">
            <a:spAutoFit/>
          </a:bodyPr>
          <a:lstStyle/>
          <a:p>
            <a:r>
              <a:rPr lang="en-US" b="1" dirty="0" smtClean="0"/>
              <a:t>-A </a:t>
            </a:r>
            <a:r>
              <a:rPr lang="en-US" b="1" dirty="0"/>
              <a:t>positive family </a:t>
            </a:r>
            <a:r>
              <a:rPr lang="en-US" b="1" dirty="0" err="1"/>
              <a:t>hx</a:t>
            </a:r>
            <a:r>
              <a:rPr lang="en-US" b="1" dirty="0"/>
              <a:t> of </a:t>
            </a:r>
            <a:r>
              <a:rPr lang="en-US" b="1" dirty="0" smtClean="0"/>
              <a:t>diseases is noted</a:t>
            </a:r>
            <a:r>
              <a:rPr lang="en-US" b="1" dirty="0"/>
              <a:t>.</a:t>
            </a:r>
          </a:p>
          <a:p>
            <a:pPr>
              <a:buFontTx/>
              <a:buNone/>
            </a:pPr>
            <a:r>
              <a:rPr lang="en-US" b="1" dirty="0" smtClean="0"/>
              <a:t>-Everything </a:t>
            </a:r>
            <a:r>
              <a:rPr lang="en-US" b="1" dirty="0"/>
              <a:t>that we’re pointing out will be of significance in the coding…</a:t>
            </a:r>
          </a:p>
          <a:p>
            <a:pPr>
              <a:buFontTx/>
              <a:buNone/>
            </a:pPr>
            <a:r>
              <a:rPr lang="en-US" b="1" dirty="0" smtClean="0"/>
              <a:t>-In </a:t>
            </a:r>
            <a:r>
              <a:rPr lang="en-US" b="1" dirty="0"/>
              <a:t>the A/P you will notice the dx for the PHA and </a:t>
            </a:r>
            <a:r>
              <a:rPr lang="en-US" b="1" dirty="0" smtClean="0"/>
              <a:t>the </a:t>
            </a:r>
            <a:r>
              <a:rPr lang="en-US" b="1" dirty="0"/>
              <a:t>counseling for risk factor reduction/behavior modification is related the positive family </a:t>
            </a:r>
            <a:r>
              <a:rPr lang="en-US" b="1" dirty="0" err="1"/>
              <a:t>hx</a:t>
            </a:r>
            <a:r>
              <a:rPr lang="en-US" b="1" dirty="0"/>
              <a:t> and his noted alcohol use. </a:t>
            </a:r>
          </a:p>
          <a:p>
            <a:r>
              <a:rPr lang="en-US" b="1" dirty="0" smtClean="0"/>
              <a:t>-Patient </a:t>
            </a:r>
            <a:r>
              <a:rPr lang="en-US" b="1" dirty="0"/>
              <a:t>status is correctly identified in the disposition</a:t>
            </a:r>
            <a:r>
              <a:rPr lang="en-US" b="1" dirty="0" smtClean="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772400" cy="990600"/>
          </a:xfrm>
        </p:spPr>
        <p:txBody>
          <a:bodyPr>
            <a:normAutofit/>
          </a:bodyPr>
          <a:lstStyle/>
          <a:p>
            <a:r>
              <a:rPr lang="en-US" sz="5400" u="sng" dirty="0" smtClean="0"/>
              <a:t>Conclusion</a:t>
            </a:r>
            <a:endParaRPr lang="en-US" sz="5400" u="sng" dirty="0"/>
          </a:p>
        </p:txBody>
      </p:sp>
      <p:sp>
        <p:nvSpPr>
          <p:cNvPr id="3" name="Subtitle 2"/>
          <p:cNvSpPr>
            <a:spLocks noGrp="1"/>
          </p:cNvSpPr>
          <p:nvPr>
            <p:ph type="subTitle" idx="1"/>
          </p:nvPr>
        </p:nvSpPr>
        <p:spPr>
          <a:xfrm>
            <a:off x="609600" y="1371600"/>
            <a:ext cx="7924800" cy="5181600"/>
          </a:xfrm>
        </p:spPr>
        <p:txBody>
          <a:bodyPr>
            <a:normAutofit lnSpcReduction="10000"/>
          </a:bodyPr>
          <a:lstStyle/>
          <a:p>
            <a:pPr>
              <a:buFont typeface="Arial" pitchFamily="34" charset="0"/>
              <a:buChar char="•"/>
            </a:pPr>
            <a:r>
              <a:rPr lang="en-US" dirty="0" smtClean="0">
                <a:solidFill>
                  <a:schemeClr val="tx1"/>
                </a:solidFill>
              </a:rPr>
              <a:t>99420 most common code</a:t>
            </a:r>
          </a:p>
          <a:p>
            <a:pPr>
              <a:buFont typeface="Arial" pitchFamily="34" charset="0"/>
              <a:buChar char="•"/>
            </a:pPr>
            <a:r>
              <a:rPr lang="en-US" dirty="0" smtClean="0">
                <a:solidFill>
                  <a:schemeClr val="tx1"/>
                </a:solidFill>
              </a:rPr>
              <a:t>99401/02 may be accessed if counseling is documented</a:t>
            </a:r>
          </a:p>
          <a:p>
            <a:pPr>
              <a:buFont typeface="Arial" pitchFamily="34" charset="0"/>
              <a:buChar char="•"/>
            </a:pPr>
            <a:r>
              <a:rPr lang="en-US" dirty="0" smtClean="0">
                <a:solidFill>
                  <a:schemeClr val="tx1"/>
                </a:solidFill>
              </a:rPr>
              <a:t>Counseling must include time and elements of the conversation</a:t>
            </a:r>
          </a:p>
          <a:p>
            <a:pPr>
              <a:buFont typeface="Arial" pitchFamily="34" charset="0"/>
              <a:buChar char="•"/>
            </a:pPr>
            <a:r>
              <a:rPr lang="en-US" dirty="0" smtClean="0">
                <a:solidFill>
                  <a:schemeClr val="tx1"/>
                </a:solidFill>
              </a:rPr>
              <a:t>99201-99215 E/M codes may be accessed for condition(s)/problem(s) were addressed during the PHA visit.</a:t>
            </a:r>
          </a:p>
          <a:p>
            <a:pPr>
              <a:buFont typeface="Arial" pitchFamily="34" charset="0"/>
              <a:buChar char="•"/>
            </a:pPr>
            <a:r>
              <a:rPr lang="en-US" dirty="0" smtClean="0">
                <a:solidFill>
                  <a:schemeClr val="tx1"/>
                </a:solidFill>
              </a:rPr>
              <a:t>Don’t forget to add modifier 25 if you have a second E&amp;M code.</a:t>
            </a:r>
          </a:p>
          <a:p>
            <a:endParaRPr lang="en-US" sz="2400" dirty="0" smtClean="0"/>
          </a:p>
        </p:txBody>
      </p:sp>
      <p:pic>
        <p:nvPicPr>
          <p:cNvPr id="1027" name="Picture 3" descr="C:\Documents and Settings\Christina.Holcomb\Local Settings\Temporary Internet Files\Content.IE5\4L7SQD55\MC900019961[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72400" y="3124200"/>
            <a:ext cx="998986" cy="838200"/>
          </a:xfrm>
          <a:prstGeom prst="rect">
            <a:avLst/>
          </a:prstGeom>
          <a:noFill/>
        </p:spPr>
      </p:pic>
      <p:pic>
        <p:nvPicPr>
          <p:cNvPr id="1028" name="Picture 4" descr="C:\Documents and Settings\Christina.Holcomb\Local Settings\Temporary Internet Files\Content.IE5\C6ZD491I\MC900280662[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20085492">
            <a:off x="404023" y="2111834"/>
            <a:ext cx="838954" cy="10105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5943600"/>
          </a:xfrm>
        </p:spPr>
        <p:txBody>
          <a:bodyPr>
            <a:normAutofit/>
          </a:bodyPr>
          <a:lstStyle/>
          <a:p>
            <a:r>
              <a:rPr lang="en-US" sz="2400" u="sng" dirty="0" smtClean="0"/>
              <a:t>The </a:t>
            </a:r>
            <a:r>
              <a:rPr lang="en-US" sz="2400" b="1" u="sng" dirty="0" smtClean="0">
                <a:solidFill>
                  <a:srgbClr val="FFFF00"/>
                </a:solidFill>
              </a:rPr>
              <a:t>HPI</a:t>
            </a:r>
            <a:r>
              <a:rPr lang="en-US" sz="2400" u="sng" dirty="0" smtClean="0">
                <a:solidFill>
                  <a:srgbClr val="FFFF00"/>
                </a:solidFill>
              </a:rPr>
              <a:t> </a:t>
            </a:r>
            <a:r>
              <a:rPr lang="en-US" sz="2400" u="sng" dirty="0" smtClean="0"/>
              <a:t>needs to reflect:</a:t>
            </a:r>
            <a:br>
              <a:rPr lang="en-US" sz="2400" u="sng" dirty="0" smtClean="0"/>
            </a:br>
            <a:r>
              <a:rPr lang="en-US" sz="2400" dirty="0" smtClean="0"/>
              <a:t>- that the reason for the visit is for completion of a PHA.  </a:t>
            </a:r>
            <a:br>
              <a:rPr lang="en-US" sz="2400" dirty="0" smtClean="0"/>
            </a:br>
            <a:r>
              <a:rPr lang="en-US" sz="2400" dirty="0" smtClean="0"/>
              <a:t>- any condition/problems that will be addressed during the PHA visit.</a:t>
            </a:r>
            <a:br>
              <a:rPr lang="en-US" sz="2400" dirty="0" smtClean="0"/>
            </a:br>
            <a:r>
              <a:rPr lang="en-US" sz="2400" dirty="0"/>
              <a:t/>
            </a:r>
            <a:br>
              <a:rPr lang="en-US" sz="2400" dirty="0"/>
            </a:br>
            <a:r>
              <a:rPr lang="en-US" sz="2400" u="sng" dirty="0" smtClean="0"/>
              <a:t>The </a:t>
            </a:r>
            <a:r>
              <a:rPr lang="en-US" sz="2400" b="1" u="sng" dirty="0" smtClean="0">
                <a:solidFill>
                  <a:srgbClr val="FFFF00"/>
                </a:solidFill>
              </a:rPr>
              <a:t>Physical Examination </a:t>
            </a:r>
            <a:r>
              <a:rPr lang="en-US" sz="2400" u="sng" dirty="0" smtClean="0"/>
              <a:t>needs to reflect:</a:t>
            </a:r>
            <a:r>
              <a:rPr lang="en-US" sz="2400" dirty="0" smtClean="0"/>
              <a:t/>
            </a:r>
            <a:br>
              <a:rPr lang="en-US" sz="2400" dirty="0" smtClean="0"/>
            </a:br>
            <a:r>
              <a:rPr lang="en-US" sz="2400" dirty="0" smtClean="0"/>
              <a:t>- any/all hands-on exams that are completed during the visit, addressing all issues documented in the HPI.</a:t>
            </a:r>
            <a:br>
              <a:rPr lang="en-US" sz="2400" dirty="0" smtClean="0"/>
            </a:br>
            <a:r>
              <a:rPr lang="en-US" sz="2400" dirty="0"/>
              <a:t/>
            </a:r>
            <a:br>
              <a:rPr lang="en-US" sz="2400" dirty="0"/>
            </a:br>
            <a:r>
              <a:rPr lang="en-US" sz="2400" b="1" u="sng" dirty="0" smtClean="0">
                <a:solidFill>
                  <a:srgbClr val="FFFF00"/>
                </a:solidFill>
              </a:rPr>
              <a:t>Assessment/Plan</a:t>
            </a:r>
            <a:r>
              <a:rPr lang="en-US" sz="2400" u="sng" dirty="0" smtClean="0">
                <a:solidFill>
                  <a:srgbClr val="FFFF00"/>
                </a:solidFill>
              </a:rPr>
              <a:t> </a:t>
            </a:r>
            <a:r>
              <a:rPr lang="en-US" sz="2400" u="sng" dirty="0" smtClean="0"/>
              <a:t>needs to reflect:</a:t>
            </a:r>
            <a:r>
              <a:rPr lang="en-US" sz="2400" dirty="0" smtClean="0"/>
              <a:t/>
            </a:r>
            <a:br>
              <a:rPr lang="en-US" sz="2400" dirty="0" smtClean="0"/>
            </a:br>
            <a:r>
              <a:rPr lang="en-US" sz="2400" dirty="0" smtClean="0"/>
              <a:t>- documented medical decision(s) and plan for all issues addressed in the HPI and physical examination.</a:t>
            </a:r>
            <a:br>
              <a:rPr lang="en-US" sz="2400" dirty="0" smtClean="0"/>
            </a:br>
            <a:r>
              <a:rPr lang="en-US" sz="2400" dirty="0" smtClean="0"/>
              <a:t/>
            </a:r>
            <a:br>
              <a:rPr lang="en-US" sz="2400" dirty="0" smtClean="0"/>
            </a:br>
            <a:r>
              <a:rPr lang="en-US" sz="2400" b="1" u="sng" dirty="0" smtClean="0">
                <a:solidFill>
                  <a:srgbClr val="FFFF00"/>
                </a:solidFill>
              </a:rPr>
              <a:t>Disposition</a:t>
            </a:r>
            <a:r>
              <a:rPr lang="en-US" sz="2400" u="sng" dirty="0" smtClean="0"/>
              <a:t> needs to reflect:</a:t>
            </a:r>
            <a:r>
              <a:rPr lang="en-US" sz="2400" dirty="0" smtClean="0"/>
              <a:t/>
            </a:r>
            <a:br>
              <a:rPr lang="en-US" sz="2400" dirty="0" smtClean="0"/>
            </a:br>
            <a:r>
              <a:rPr lang="en-US" sz="2400" dirty="0" smtClean="0"/>
              <a:t>-  accurate discharge status of the patient.</a:t>
            </a:r>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en-US" u="sng" dirty="0" smtClean="0"/>
              <a:t>MEDPROS/MODS</a:t>
            </a:r>
            <a:r>
              <a:rPr lang="en-US" sz="2400" dirty="0" smtClean="0"/>
              <a:t/>
            </a:r>
            <a:br>
              <a:rPr lang="en-US" sz="2400" dirty="0" smtClean="0"/>
            </a:br>
            <a:r>
              <a:rPr lang="en-US" sz="2400" dirty="0" smtClean="0"/>
              <a:t/>
            </a:r>
            <a:br>
              <a:rPr lang="en-US" sz="2400" dirty="0" smtClean="0"/>
            </a:br>
            <a:r>
              <a:rPr lang="en-US" sz="2200" dirty="0" smtClean="0"/>
              <a:t>PHAs: Although the history and/or physical exams for PHAs may be completed in MEDPROS, the information has to be cited in the AHLTA note. In this situation, a provider may document “Refer to MEDPROS for history and/or physical exam”; if the MEDPROS documentation supports the coding assigned for the AHTLA encounter, it will be considered acceptable for the CARA audit. </a:t>
            </a:r>
            <a:br>
              <a:rPr lang="en-US" sz="2200" dirty="0" smtClean="0"/>
            </a:br>
            <a:r>
              <a:rPr lang="en-US" sz="2200" dirty="0" smtClean="0"/>
              <a:t/>
            </a:r>
            <a:br>
              <a:rPr lang="en-US" sz="2200" dirty="0" smtClean="0"/>
            </a:br>
            <a:r>
              <a:rPr lang="en-US" sz="2200" b="1" dirty="0" smtClean="0">
                <a:solidFill>
                  <a:schemeClr val="accent6">
                    <a:lumMod val="75000"/>
                  </a:schemeClr>
                </a:solidFill>
              </a:rPr>
              <a:t>Under current guidance, if the MEDPROS documentation does not support the coding assigned for the AHLTA encounter, it will be marked incorrect for purposes of the CARA audit. </a:t>
            </a:r>
            <a:endParaRPr lang="en-US" sz="2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990600"/>
          </a:xfrm>
        </p:spPr>
        <p:txBody>
          <a:bodyPr/>
          <a:lstStyle/>
          <a:p>
            <a:r>
              <a:rPr lang="en-US" u="sng" dirty="0" smtClean="0"/>
              <a:t>What E&amp;M code do I use?</a:t>
            </a:r>
            <a:endParaRPr lang="en-US" u="sng" dirty="0"/>
          </a:p>
        </p:txBody>
      </p:sp>
      <p:sp>
        <p:nvSpPr>
          <p:cNvPr id="3" name="Subtitle 2"/>
          <p:cNvSpPr>
            <a:spLocks noGrp="1"/>
          </p:cNvSpPr>
          <p:nvPr>
            <p:ph type="subTitle" idx="1"/>
          </p:nvPr>
        </p:nvSpPr>
        <p:spPr>
          <a:xfrm>
            <a:off x="457200" y="1143000"/>
            <a:ext cx="8305800" cy="5334000"/>
          </a:xfrm>
        </p:spPr>
        <p:txBody>
          <a:bodyPr>
            <a:normAutofit fontScale="92500" lnSpcReduction="20000"/>
          </a:bodyPr>
          <a:lstStyle/>
          <a:p>
            <a:r>
              <a:rPr lang="en-US" sz="3000" b="1" u="sng" dirty="0" smtClean="0">
                <a:solidFill>
                  <a:srgbClr val="FFFF00"/>
                </a:solidFill>
              </a:rPr>
              <a:t>PHA</a:t>
            </a:r>
            <a:endParaRPr lang="en-US" sz="3000" b="1" u="sng" dirty="0">
              <a:solidFill>
                <a:srgbClr val="FFFF00"/>
              </a:solidFill>
            </a:endParaRPr>
          </a:p>
          <a:p>
            <a:pPr>
              <a:buFont typeface="Arial" pitchFamily="34" charset="0"/>
              <a:buChar char="•"/>
            </a:pPr>
            <a:r>
              <a:rPr lang="en-US" sz="1800" b="1" dirty="0" smtClean="0">
                <a:solidFill>
                  <a:schemeClr val="tx1"/>
                </a:solidFill>
              </a:rPr>
              <a:t>99499</a:t>
            </a:r>
            <a:r>
              <a:rPr lang="en-US" sz="1800" dirty="0" smtClean="0">
                <a:solidFill>
                  <a:schemeClr val="tx1"/>
                </a:solidFill>
              </a:rPr>
              <a:t> - </a:t>
            </a:r>
          </a:p>
          <a:p>
            <a:r>
              <a:rPr lang="en-US" sz="1800" b="1" u="sng" dirty="0" smtClean="0">
                <a:solidFill>
                  <a:schemeClr val="tx1"/>
                </a:solidFill>
              </a:rPr>
              <a:t>Non </a:t>
            </a:r>
            <a:r>
              <a:rPr lang="en-US" sz="1800" dirty="0" smtClean="0">
                <a:solidFill>
                  <a:schemeClr val="tx1"/>
                </a:solidFill>
              </a:rPr>
              <a:t>face-to-face record review, </a:t>
            </a:r>
            <a:r>
              <a:rPr lang="en-US" sz="1800" u="sng" dirty="0" smtClean="0">
                <a:solidFill>
                  <a:schemeClr val="tx1"/>
                </a:solidFill>
              </a:rPr>
              <a:t>no exam</a:t>
            </a:r>
            <a:r>
              <a:rPr lang="en-US" sz="1800" dirty="0" smtClean="0">
                <a:solidFill>
                  <a:schemeClr val="tx1"/>
                </a:solidFill>
              </a:rPr>
              <a:t>, </a:t>
            </a:r>
            <a:r>
              <a:rPr lang="en-US" sz="1800" u="sng" dirty="0" smtClean="0">
                <a:solidFill>
                  <a:schemeClr val="tx1"/>
                </a:solidFill>
              </a:rPr>
              <a:t>no counseling</a:t>
            </a:r>
            <a:r>
              <a:rPr lang="en-US" sz="1800" dirty="0" smtClean="0">
                <a:solidFill>
                  <a:schemeClr val="tx1"/>
                </a:solidFill>
              </a:rPr>
              <a:t>, reviewed by provider </a:t>
            </a:r>
          </a:p>
          <a:p>
            <a:endParaRPr lang="en-US" sz="1800" dirty="0" smtClean="0">
              <a:solidFill>
                <a:schemeClr val="tx1"/>
              </a:solidFill>
            </a:endParaRPr>
          </a:p>
          <a:p>
            <a:pPr>
              <a:buFont typeface="Arial" pitchFamily="34" charset="0"/>
              <a:buChar char="•"/>
            </a:pPr>
            <a:r>
              <a:rPr lang="en-US" sz="1800" b="1" dirty="0" smtClean="0">
                <a:solidFill>
                  <a:schemeClr val="tx1"/>
                </a:solidFill>
              </a:rPr>
              <a:t>99420 - </a:t>
            </a:r>
          </a:p>
          <a:p>
            <a:r>
              <a:rPr lang="en-US" sz="1800" dirty="0" smtClean="0">
                <a:solidFill>
                  <a:schemeClr val="tx1"/>
                </a:solidFill>
              </a:rPr>
              <a:t>Face-to-face record review, </a:t>
            </a:r>
            <a:r>
              <a:rPr lang="en-US" sz="1800" u="sng" dirty="0" smtClean="0">
                <a:solidFill>
                  <a:schemeClr val="tx1"/>
                </a:solidFill>
              </a:rPr>
              <a:t>no exam</a:t>
            </a:r>
            <a:r>
              <a:rPr lang="en-US" sz="1800" dirty="0" smtClean="0">
                <a:solidFill>
                  <a:schemeClr val="tx1"/>
                </a:solidFill>
              </a:rPr>
              <a:t>, </a:t>
            </a:r>
            <a:r>
              <a:rPr lang="en-US" sz="1800" u="sng" dirty="0" smtClean="0">
                <a:solidFill>
                  <a:schemeClr val="tx1"/>
                </a:solidFill>
              </a:rPr>
              <a:t>no counseling</a:t>
            </a:r>
            <a:r>
              <a:rPr lang="en-US" sz="1800" dirty="0" smtClean="0">
                <a:solidFill>
                  <a:schemeClr val="tx1"/>
                </a:solidFill>
              </a:rPr>
              <a:t>, reviewed by provider</a:t>
            </a:r>
          </a:p>
          <a:p>
            <a:endParaRPr lang="en-US" sz="1800" dirty="0" smtClean="0">
              <a:solidFill>
                <a:schemeClr val="tx1"/>
              </a:solidFill>
            </a:endParaRPr>
          </a:p>
          <a:p>
            <a:pPr>
              <a:buFont typeface="Arial" pitchFamily="34" charset="0"/>
              <a:buChar char="•"/>
            </a:pPr>
            <a:r>
              <a:rPr lang="en-US" sz="1800" b="1" dirty="0" smtClean="0">
                <a:solidFill>
                  <a:schemeClr val="tx1"/>
                </a:solidFill>
              </a:rPr>
              <a:t>99401</a:t>
            </a:r>
            <a:r>
              <a:rPr lang="en-US" sz="1800" dirty="0" smtClean="0">
                <a:solidFill>
                  <a:schemeClr val="tx1"/>
                </a:solidFill>
              </a:rPr>
              <a:t> - </a:t>
            </a:r>
          </a:p>
          <a:p>
            <a:r>
              <a:rPr lang="en-US" sz="1800" dirty="0" smtClean="0">
                <a:solidFill>
                  <a:schemeClr val="tx1"/>
                </a:solidFill>
              </a:rPr>
              <a:t>Face-to-face encounter, </a:t>
            </a:r>
            <a:r>
              <a:rPr lang="en-US" sz="1800" u="sng" dirty="0" smtClean="0">
                <a:solidFill>
                  <a:schemeClr val="tx1"/>
                </a:solidFill>
              </a:rPr>
              <a:t>no exam</a:t>
            </a:r>
            <a:r>
              <a:rPr lang="en-US" sz="1800" dirty="0" smtClean="0">
                <a:solidFill>
                  <a:schemeClr val="tx1"/>
                </a:solidFill>
              </a:rPr>
              <a:t>, </a:t>
            </a:r>
            <a:r>
              <a:rPr lang="en-US" sz="1800" u="sng" dirty="0" smtClean="0">
                <a:solidFill>
                  <a:schemeClr val="tx1"/>
                </a:solidFill>
              </a:rPr>
              <a:t>counseling provided </a:t>
            </a:r>
            <a:r>
              <a:rPr lang="en-US" sz="1800" dirty="0" smtClean="0">
                <a:solidFill>
                  <a:schemeClr val="tx1"/>
                </a:solidFill>
              </a:rPr>
              <a:t>to an individual, </a:t>
            </a:r>
          </a:p>
          <a:p>
            <a:r>
              <a:rPr lang="en-US" sz="1800" dirty="0" smtClean="0">
                <a:solidFill>
                  <a:schemeClr val="tx1"/>
                </a:solidFill>
              </a:rPr>
              <a:t>approximately 15 minutes</a:t>
            </a:r>
          </a:p>
          <a:p>
            <a:endParaRPr lang="en-US" sz="1800" dirty="0">
              <a:solidFill>
                <a:schemeClr val="tx1"/>
              </a:solidFill>
            </a:endParaRPr>
          </a:p>
          <a:p>
            <a:pPr>
              <a:buFont typeface="Arial" pitchFamily="34" charset="0"/>
              <a:buChar char="•"/>
            </a:pPr>
            <a:r>
              <a:rPr lang="en-US" sz="1800" b="1" dirty="0" smtClean="0">
                <a:solidFill>
                  <a:schemeClr val="tx1"/>
                </a:solidFill>
              </a:rPr>
              <a:t>99402</a:t>
            </a:r>
          </a:p>
          <a:p>
            <a:r>
              <a:rPr lang="en-US" sz="1800" dirty="0" smtClean="0">
                <a:solidFill>
                  <a:schemeClr val="tx1"/>
                </a:solidFill>
              </a:rPr>
              <a:t>Face-to-face encounter, </a:t>
            </a:r>
            <a:r>
              <a:rPr lang="en-US" sz="1800" u="sng" dirty="0" smtClean="0">
                <a:solidFill>
                  <a:schemeClr val="tx1"/>
                </a:solidFill>
              </a:rPr>
              <a:t>no exam</a:t>
            </a:r>
            <a:r>
              <a:rPr lang="en-US" sz="1800" dirty="0" smtClean="0">
                <a:solidFill>
                  <a:schemeClr val="tx1"/>
                </a:solidFill>
              </a:rPr>
              <a:t>, </a:t>
            </a:r>
            <a:r>
              <a:rPr lang="en-US" sz="1800" u="sng" dirty="0" smtClean="0">
                <a:solidFill>
                  <a:schemeClr val="tx1"/>
                </a:solidFill>
              </a:rPr>
              <a:t>counseling provided </a:t>
            </a:r>
            <a:r>
              <a:rPr lang="en-US" sz="1800" dirty="0" smtClean="0">
                <a:solidFill>
                  <a:schemeClr val="tx1"/>
                </a:solidFill>
              </a:rPr>
              <a:t>to an individual, </a:t>
            </a:r>
          </a:p>
          <a:p>
            <a:r>
              <a:rPr lang="en-US" sz="1800" dirty="0" smtClean="0">
                <a:solidFill>
                  <a:schemeClr val="tx1"/>
                </a:solidFill>
              </a:rPr>
              <a:t>approximately 30 minutes</a:t>
            </a:r>
          </a:p>
          <a:p>
            <a:endParaRPr lang="en-US" sz="1800" dirty="0" smtClean="0"/>
          </a:p>
          <a:p>
            <a:r>
              <a:rPr lang="en-US" sz="3000" b="1" u="sng" dirty="0" smtClean="0">
                <a:solidFill>
                  <a:srgbClr val="FFFF00"/>
                </a:solidFill>
              </a:rPr>
              <a:t>PHA + condition/problem</a:t>
            </a:r>
          </a:p>
          <a:p>
            <a:pPr>
              <a:buFont typeface="Arial" pitchFamily="34" charset="0"/>
              <a:buChar char="•"/>
            </a:pPr>
            <a:r>
              <a:rPr lang="en-US" sz="1800" b="1" dirty="0" smtClean="0">
                <a:solidFill>
                  <a:schemeClr val="tx1"/>
                </a:solidFill>
              </a:rPr>
              <a:t>Appropriate PHA E&amp;M (above) + 99201-99215 </a:t>
            </a:r>
            <a:r>
              <a:rPr lang="en-US" sz="1800" dirty="0" smtClean="0">
                <a:solidFill>
                  <a:schemeClr val="tx1"/>
                </a:solidFill>
              </a:rPr>
              <a:t>(w/ modifier 25) </a:t>
            </a:r>
            <a:endParaRPr lang="en-US" sz="1900" dirty="0">
              <a:solidFill>
                <a:schemeClr val="tx1"/>
              </a:solidFill>
            </a:endParaRPr>
          </a:p>
          <a:p>
            <a:r>
              <a:rPr lang="en-US" sz="1800" dirty="0" smtClean="0">
                <a:solidFill>
                  <a:schemeClr val="tx1"/>
                </a:solidFill>
              </a:rPr>
              <a:t>Face-to-face record review, </a:t>
            </a:r>
            <a:r>
              <a:rPr lang="en-US" sz="1800" u="sng" dirty="0" smtClean="0">
                <a:solidFill>
                  <a:schemeClr val="tx1"/>
                </a:solidFill>
              </a:rPr>
              <a:t>hands-on exam  </a:t>
            </a:r>
            <a:r>
              <a:rPr lang="en-US" sz="1800" dirty="0" smtClean="0">
                <a:solidFill>
                  <a:schemeClr val="tx1"/>
                </a:solidFill>
              </a:rPr>
              <a:t>for a condition/problem that was addressed and documented during the PHA visit .</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Guidance</a:t>
            </a:r>
            <a:endParaRPr lang="en-US" dirty="0"/>
          </a:p>
        </p:txBody>
      </p:sp>
      <p:sp>
        <p:nvSpPr>
          <p:cNvPr id="3" name="Content Placeholder 2"/>
          <p:cNvSpPr>
            <a:spLocks noGrp="1"/>
          </p:cNvSpPr>
          <p:nvPr>
            <p:ph idx="1"/>
          </p:nvPr>
        </p:nvSpPr>
        <p:spPr>
          <a:xfrm>
            <a:off x="457200" y="1600200"/>
            <a:ext cx="8229600" cy="4648200"/>
          </a:xfrm>
        </p:spPr>
        <p:txBody>
          <a:bodyPr>
            <a:normAutofit fontScale="70000" lnSpcReduction="20000"/>
          </a:bodyPr>
          <a:lstStyle/>
          <a:p>
            <a:r>
              <a:rPr lang="en-US" dirty="0" smtClean="0"/>
              <a:t>On the previous slide, </a:t>
            </a:r>
            <a:r>
              <a:rPr lang="en-US" dirty="0"/>
              <a:t>we see the most common codes associated with PHAs. </a:t>
            </a:r>
            <a:endParaRPr lang="en-US" dirty="0" smtClean="0"/>
          </a:p>
          <a:p>
            <a:r>
              <a:rPr lang="en-US" dirty="0" smtClean="0"/>
              <a:t>Most </a:t>
            </a:r>
            <a:r>
              <a:rPr lang="en-US" dirty="0"/>
              <a:t>commonly found when records are audited is 99420, face to face record review, no exam, no counseling, reviewed by provider.  </a:t>
            </a:r>
            <a:endParaRPr lang="en-US" dirty="0" smtClean="0"/>
          </a:p>
          <a:p>
            <a:r>
              <a:rPr lang="en-US" dirty="0" smtClean="0"/>
              <a:t>There </a:t>
            </a:r>
            <a:r>
              <a:rPr lang="en-US" dirty="0"/>
              <a:t>might be </a:t>
            </a:r>
            <a:r>
              <a:rPr lang="en-US" dirty="0" smtClean="0"/>
              <a:t>times </a:t>
            </a:r>
            <a:r>
              <a:rPr lang="en-US" dirty="0"/>
              <a:t>when counseling is done at these encounters; in which case 99401 and 99402 can be accessed. </a:t>
            </a:r>
            <a:endParaRPr lang="en-US" dirty="0" smtClean="0"/>
          </a:p>
          <a:p>
            <a:r>
              <a:rPr lang="en-US" dirty="0" smtClean="0"/>
              <a:t>It is important to </a:t>
            </a:r>
            <a:r>
              <a:rPr lang="en-US" dirty="0"/>
              <a:t>adhere to the guidelines; time and the elements of the conversation must be documented in the encounter. </a:t>
            </a:r>
            <a:endParaRPr lang="en-US" dirty="0" smtClean="0"/>
          </a:p>
          <a:p>
            <a:r>
              <a:rPr lang="en-US" dirty="0" smtClean="0"/>
              <a:t>These </a:t>
            </a:r>
            <a:r>
              <a:rPr lang="en-US" dirty="0"/>
              <a:t>specific counseling codes are distinct from other E/M service as they are for risk factor reduction services. </a:t>
            </a:r>
            <a:endParaRPr lang="en-US" dirty="0" smtClean="0"/>
          </a:p>
          <a:p>
            <a:r>
              <a:rPr lang="en-US" dirty="0" smtClean="0"/>
              <a:t>They </a:t>
            </a:r>
            <a:r>
              <a:rPr lang="en-US" dirty="0"/>
              <a:t>are for person/s without a specific illness but might require counseling on lifestyle modification for risky behavior, preventive counseling based on family history and occupational exposure</a:t>
            </a:r>
            <a:r>
              <a:rPr lang="en-US" dirty="0" smtClean="0"/>
              <a:t>.</a:t>
            </a:r>
            <a:endParaRPr lang="en-US" dirty="0"/>
          </a:p>
        </p:txBody>
      </p:sp>
    </p:spTree>
    <p:extLst>
      <p:ext uri="{BB962C8B-B14F-4D97-AF65-F5344CB8AC3E}">
        <p14:creationId xmlns:p14="http://schemas.microsoft.com/office/powerpoint/2010/main" val="346571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32811"/>
            <a:ext cx="5205605" cy="6687671"/>
          </a:xfrm>
          <a:prstGeom prst="rect">
            <a:avLst/>
          </a:prstGeom>
          <a:noFill/>
          <a:ln w="9525">
            <a:noFill/>
            <a:miter lim="800000"/>
            <a:headEnd/>
            <a:tailEnd/>
          </a:ln>
        </p:spPr>
      </p:pic>
      <p:sp>
        <p:nvSpPr>
          <p:cNvPr id="6" name="Rectangle 5"/>
          <p:cNvSpPr/>
          <p:nvPr/>
        </p:nvSpPr>
        <p:spPr>
          <a:xfrm>
            <a:off x="3652234" y="532863"/>
            <a:ext cx="1828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591800" y="17678400"/>
            <a:ext cx="2743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810000" y="58674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2 8"/>
          <p:cNvSpPr/>
          <p:nvPr/>
        </p:nvSpPr>
        <p:spPr>
          <a:xfrm>
            <a:off x="5486400" y="1295400"/>
            <a:ext cx="2743200" cy="19812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Sample 1</a:t>
            </a:r>
            <a:endParaRPr lang="en-US" sz="2000" dirty="0">
              <a:solidFill>
                <a:schemeClr val="tx1"/>
              </a:solidFill>
            </a:endParaRPr>
          </a:p>
        </p:txBody>
      </p:sp>
      <p:sp>
        <p:nvSpPr>
          <p:cNvPr id="12" name="Rectangle 11"/>
          <p:cNvSpPr/>
          <p:nvPr/>
        </p:nvSpPr>
        <p:spPr>
          <a:xfrm>
            <a:off x="1828800" y="2133600"/>
            <a:ext cx="1600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0" y="28194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62200" y="3276600"/>
            <a:ext cx="533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2644" y="3607158"/>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24675" y="2286000"/>
            <a:ext cx="1642325"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5400" y="533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23950" y="5585138"/>
            <a:ext cx="14097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4675" y="5791200"/>
            <a:ext cx="7810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38400" y="57912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0" y="5715000"/>
            <a:ext cx="914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28384"/>
            <a:ext cx="5260230" cy="6753416"/>
          </a:xfrm>
          <a:prstGeom prst="rect">
            <a:avLst/>
          </a:prstGeom>
          <a:noFill/>
          <a:ln w="9525">
            <a:noFill/>
            <a:miter lim="800000"/>
            <a:headEnd/>
            <a:tailEnd/>
          </a:ln>
        </p:spPr>
      </p:pic>
      <p:sp>
        <p:nvSpPr>
          <p:cNvPr id="16" name="Rectangle 15"/>
          <p:cNvSpPr/>
          <p:nvPr/>
        </p:nvSpPr>
        <p:spPr>
          <a:xfrm>
            <a:off x="10591800" y="17678400"/>
            <a:ext cx="2819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19200" y="5638800"/>
            <a:ext cx="1447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58674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86200" y="5791200"/>
            <a:ext cx="914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 Arrow 27"/>
          <p:cNvSpPr/>
          <p:nvPr/>
        </p:nvSpPr>
        <p:spPr>
          <a:xfrm>
            <a:off x="1371600" y="2819400"/>
            <a:ext cx="2438400" cy="3810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 hands-on exam</a:t>
            </a:r>
            <a:endParaRPr lang="en-US" sz="1200" dirty="0">
              <a:solidFill>
                <a:schemeClr val="tx1"/>
              </a:solidFill>
            </a:endParaRPr>
          </a:p>
        </p:txBody>
      </p:sp>
      <p:sp>
        <p:nvSpPr>
          <p:cNvPr id="29" name="Right Arrow Callout 28"/>
          <p:cNvSpPr/>
          <p:nvPr/>
        </p:nvSpPr>
        <p:spPr>
          <a:xfrm>
            <a:off x="1524000" y="4343400"/>
            <a:ext cx="1371600" cy="9906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What</a:t>
            </a:r>
          </a:p>
          <a:p>
            <a:pPr algn="ctr"/>
            <a:r>
              <a:rPr lang="en-US" sz="1400" dirty="0" smtClean="0">
                <a:solidFill>
                  <a:schemeClr val="tx1"/>
                </a:solidFill>
              </a:rPr>
              <a:t>E&amp;M</a:t>
            </a:r>
          </a:p>
          <a:p>
            <a:pPr algn="ctr"/>
            <a:r>
              <a:rPr lang="en-US" sz="1400" dirty="0" smtClean="0">
                <a:solidFill>
                  <a:schemeClr val="tx1"/>
                </a:solidFill>
              </a:rPr>
              <a:t>Code?</a:t>
            </a:r>
            <a:endParaRPr lang="en-US" sz="1400" dirty="0">
              <a:solidFill>
                <a:schemeClr val="tx1"/>
              </a:solidFill>
            </a:endParaRPr>
          </a:p>
        </p:txBody>
      </p:sp>
      <p:sp>
        <p:nvSpPr>
          <p:cNvPr id="30" name="Explosion 2 29"/>
          <p:cNvSpPr/>
          <p:nvPr/>
        </p:nvSpPr>
        <p:spPr>
          <a:xfrm>
            <a:off x="3200400" y="4267200"/>
            <a:ext cx="1981200" cy="1143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99420</a:t>
            </a:r>
            <a:endParaRPr lang="en-US" dirty="0">
              <a:solidFill>
                <a:schemeClr val="tx1"/>
              </a:solidFill>
            </a:endParaRPr>
          </a:p>
        </p:txBody>
      </p:sp>
      <p:sp>
        <p:nvSpPr>
          <p:cNvPr id="11" name="Rectangle 10"/>
          <p:cNvSpPr/>
          <p:nvPr/>
        </p:nvSpPr>
        <p:spPr>
          <a:xfrm>
            <a:off x="3886200" y="3810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26335" y="2438400"/>
            <a:ext cx="148711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76400" y="3200400"/>
            <a:ext cx="1295400"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05000" y="3505200"/>
            <a:ext cx="609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0" y="39624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14600" y="57912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5400" dirty="0" smtClean="0"/>
              <a:t>How to manually change your E&amp;M type…</a:t>
            </a:r>
            <a:endParaRPr lang="en-US" sz="5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1965</Words>
  <Application>Microsoft Office PowerPoint</Application>
  <PresentationFormat>On-screen Show (4:3)</PresentationFormat>
  <Paragraphs>169</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PHA Documentation &amp; Coding Family Medicine Dept.</vt:lpstr>
      <vt:lpstr>What is a PHA?</vt:lpstr>
      <vt:lpstr>The HPI needs to reflect: - that the reason for the visit is for completion of a PHA.   - any condition/problems that will be addressed during the PHA visit.  The Physical Examination needs to reflect: - any/all hands-on exams that are completed during the visit, addressing all issues documented in the HPI.  Assessment/Plan needs to reflect: - documented medical decision(s) and plan for all issues addressed in the HPI and physical examination.  Disposition needs to reflect: -  accurate discharge status of the patient. </vt:lpstr>
      <vt:lpstr>MEDPROS/MODS  PHAs: Although the history and/or physical exams for PHAs may be completed in MEDPROS, the information has to be cited in the AHLTA note. In this situation, a provider may document “Refer to MEDPROS for history and/or physical exam”; if the MEDPROS documentation supports the coding assigned for the AHTLA encounter, it will be considered acceptable for the CARA audit.   Under current guidance, if the MEDPROS documentation does not support the coding assigned for the AHLTA encounter, it will be marked incorrect for purposes of the CARA audit. </vt:lpstr>
      <vt:lpstr>What E&amp;M code do I use?</vt:lpstr>
      <vt:lpstr>Coding Guidance</vt:lpstr>
      <vt:lpstr>PowerPoint Presentation</vt:lpstr>
      <vt:lpstr>PowerPoint Presentation</vt:lpstr>
      <vt:lpstr>How to manually change your E&amp;M type…</vt:lpstr>
      <vt:lpstr>PowerPoint Presentation</vt:lpstr>
      <vt:lpstr>PowerPoint Presentation</vt:lpstr>
      <vt:lpstr>PowerPoint Presentation</vt:lpstr>
      <vt:lpstr>PowerPoint Presentation</vt:lpstr>
      <vt:lpstr>How to add 2nd E&amp;M code with Modifier 25…</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 Documentation &amp; Coding Family Medicine Dept.</dc:title>
  <dc:creator>Christina.Holcomb</dc:creator>
  <cp:lastModifiedBy>BobM</cp:lastModifiedBy>
  <cp:revision>100</cp:revision>
  <cp:lastPrinted>2012-05-13T16:33:16Z</cp:lastPrinted>
  <dcterms:created xsi:type="dcterms:W3CDTF">2012-05-03T20:08:43Z</dcterms:created>
  <dcterms:modified xsi:type="dcterms:W3CDTF">2012-05-13T17:02:29Z</dcterms:modified>
</cp:coreProperties>
</file>