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40" r:id="rId2"/>
    <p:sldId id="493" r:id="rId3"/>
    <p:sldId id="468" r:id="rId4"/>
    <p:sldId id="469" r:id="rId5"/>
    <p:sldId id="494" r:id="rId6"/>
    <p:sldId id="507" r:id="rId7"/>
    <p:sldId id="471" r:id="rId8"/>
    <p:sldId id="516" r:id="rId9"/>
    <p:sldId id="481" r:id="rId10"/>
    <p:sldId id="487" r:id="rId11"/>
    <p:sldId id="478" r:id="rId12"/>
    <p:sldId id="484" r:id="rId13"/>
    <p:sldId id="495" r:id="rId14"/>
    <p:sldId id="515" r:id="rId15"/>
    <p:sldId id="475" r:id="rId16"/>
    <p:sldId id="508" r:id="rId17"/>
    <p:sldId id="513" r:id="rId18"/>
    <p:sldId id="517" r:id="rId19"/>
    <p:sldId id="518" r:id="rId20"/>
    <p:sldId id="523" r:id="rId21"/>
    <p:sldId id="519" r:id="rId22"/>
    <p:sldId id="520" r:id="rId23"/>
    <p:sldId id="521" r:id="rId24"/>
    <p:sldId id="511" r:id="rId25"/>
    <p:sldId id="512" r:id="rId26"/>
    <p:sldId id="522" r:id="rId27"/>
    <p:sldId id="498" r:id="rId28"/>
    <p:sldId id="499" r:id="rId29"/>
    <p:sldId id="514" r:id="rId30"/>
    <p:sldId id="500" r:id="rId31"/>
    <p:sldId id="501" r:id="rId32"/>
    <p:sldId id="502" r:id="rId33"/>
    <p:sldId id="503" r:id="rId34"/>
    <p:sldId id="504" r:id="rId35"/>
    <p:sldId id="505" r:id="rId36"/>
    <p:sldId id="506" r:id="rId37"/>
    <p:sldId id="482" r:id="rId38"/>
  </p:sldIdLst>
  <p:sldSz cx="12192000" cy="6858000"/>
  <p:notesSz cx="9199563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006600"/>
    <a:srgbClr val="003300"/>
    <a:srgbClr val="008000"/>
    <a:srgbClr val="FFEAC5"/>
    <a:srgbClr val="80808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34" autoAdjust="0"/>
    <p:restoredTop sz="94700" autoAdjust="0"/>
  </p:normalViewPr>
  <p:slideViewPr>
    <p:cSldViewPr snapToGrid="0">
      <p:cViewPr varScale="1">
        <p:scale>
          <a:sx n="101" d="100"/>
          <a:sy n="101" d="100"/>
        </p:scale>
        <p:origin x="492" y="108"/>
      </p:cViewPr>
      <p:guideLst>
        <p:guide orient="horz" pos="3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6624"/>
    </p:cViewPr>
  </p:sorterViewPr>
  <p:notesViewPr>
    <p:cSldViewPr snapToGrid="0">
      <p:cViewPr>
        <p:scale>
          <a:sx n="75" d="100"/>
          <a:sy n="75" d="100"/>
        </p:scale>
        <p:origin x="-852" y="-96"/>
      </p:cViewPr>
      <p:guideLst>
        <p:guide orient="horz" pos="2160"/>
        <p:guide pos="28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62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13350" y="0"/>
            <a:ext cx="39862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2563"/>
            <a:ext cx="39862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3350" y="6532563"/>
            <a:ext cx="39862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97BCC5-E0C1-4401-9FE2-A0ABD871332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85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62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10175" y="0"/>
            <a:ext cx="3987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2988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3257550"/>
            <a:ext cx="73596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862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10175" y="6513513"/>
            <a:ext cx="3987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331849-FB2C-404B-AAB9-72783436068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506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ABE5E4-9EAD-4F95-A4AB-42CD03D5EF4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2988" y="514350"/>
            <a:ext cx="4572000" cy="257175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98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736519-37D3-4ED7-96C6-31D47464D0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14B62-4AEE-495C-9D5D-99F28D75D18A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64EA7CF8-9581-401B-95AC-91A27E3B77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F945ABC-B6D3-41A9-BC97-90704EAF4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FIRST begin with . . . . . </a:t>
            </a:r>
          </a:p>
          <a:p>
            <a:endParaRPr lang="en-US" altLang="en-US"/>
          </a:p>
          <a:p>
            <a:r>
              <a:rPr lang="en-US" altLang="en-US"/>
              <a:t>Clear idea of what you are researching</a:t>
            </a:r>
          </a:p>
          <a:p>
            <a:pPr lvl="4">
              <a:buSzPct val="75000"/>
              <a:buFont typeface="Wingdings" panose="05000000000000000000" pitchFamily="2" charset="2"/>
              <a:buNone/>
            </a:pPr>
            <a:r>
              <a:rPr lang="en-US" altLang="en-US"/>
              <a:t>Keeps you focused – on track	-	too often we get sidetracked with other things that are interesting</a:t>
            </a:r>
          </a:p>
          <a:p>
            <a:endParaRPr lang="en-US" altLang="en-US"/>
          </a:p>
          <a:p>
            <a:r>
              <a:rPr lang="en-US" altLang="en-US"/>
              <a:t>ALSO		researchers differ in their terminology</a:t>
            </a:r>
          </a:p>
          <a:p>
            <a:r>
              <a:rPr lang="en-US" altLang="en-US"/>
              <a:t>		if you search only one term you may miss out</a:t>
            </a:r>
          </a:p>
          <a:p>
            <a:r>
              <a:rPr lang="en-US" altLang="en-US"/>
              <a:t>				for example:</a:t>
            </a:r>
          </a:p>
          <a:p>
            <a:pPr lvl="2"/>
            <a:r>
              <a:rPr lang="en-US" altLang="en-US"/>
              <a:t>						Unmarried fertility = out-of-wedlock childbearing = single mothers = non-marital births</a:t>
            </a:r>
          </a:p>
          <a:p>
            <a:pPr lvl="2">
              <a:buSzPct val="75000"/>
            </a:pPr>
            <a:endParaRPr lang="en-US" altLang="en-US" sz="600"/>
          </a:p>
          <a:p>
            <a:pPr lvl="2">
              <a:buSzPct val="75000"/>
            </a:pPr>
            <a:endParaRPr lang="en-US" altLang="en-US" sz="600"/>
          </a:p>
          <a:p>
            <a:pPr lvl="2">
              <a:buSzPct val="75000"/>
            </a:pPr>
            <a:r>
              <a:rPr lang="en-US" altLang="en-US" sz="600"/>
              <a:t>So important to have a search strategy….</a:t>
            </a:r>
          </a:p>
        </p:txBody>
      </p:sp>
    </p:spTree>
    <p:extLst>
      <p:ext uri="{BB962C8B-B14F-4D97-AF65-F5344CB8AC3E}">
        <p14:creationId xmlns:p14="http://schemas.microsoft.com/office/powerpoint/2010/main" val="145860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11558-612A-482F-9BE9-65DB3E14E74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B98D4-256C-4EDD-A557-96619C1EC23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8576"/>
            <a:ext cx="2590800" cy="6067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8576"/>
            <a:ext cx="7569200" cy="60674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6E991-BA2E-4C95-84FB-D9CA8AD029F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Calibri" panose="020F0502020204030204" pitchFamily="34" charset="0"/>
              </a:defRPr>
            </a:lvl1pPr>
            <a:lvl2pPr>
              <a:defRPr>
                <a:latin typeface="+mn-lt"/>
                <a:cs typeface="Calibri" panose="020F0502020204030204" pitchFamily="34" charset="0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B6567-4D7C-4A24-8C82-264109064A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CB10-40B3-4995-A4E5-6E0FB337B33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1CB06-BE22-4407-85CF-8A4461DDCEC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29EA7-B9CA-4561-9FD1-0C81596B82D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33288-A68D-4D47-AE51-F8D5F8392CD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18444-8C1E-4C4D-B22D-AF594478E0C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2541E-2EDE-4EF7-8F8D-D2F7B9FEE8C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ECBF6-60C2-4065-B964-94321381B6B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FFEAC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3" name="Object 19">
            <a:hlinkClick r:id="" action="ppaction://ole?verb=0"/>
          </p:cNvPr>
          <p:cNvGraphicFramePr>
            <a:graphicFrameLocks/>
          </p:cNvGraphicFramePr>
          <p:nvPr/>
        </p:nvGraphicFramePr>
        <p:xfrm>
          <a:off x="0" y="1"/>
          <a:ext cx="2878667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!" r:id="rId13" imgW="2350800" imgH="1407960" progId="">
                  <p:embed/>
                </p:oleObj>
              </mc:Choice>
              <mc:Fallback>
                <p:oleObj name="CorelDRAW!" r:id="rId13" imgW="2350800" imgH="1407960" progId="">
                  <p:embed/>
                  <p:pic>
                    <p:nvPicPr>
                      <p:cNvPr id="0" name="Picture 19"/>
                      <p:cNvPicPr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2878667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28575"/>
            <a:ext cx="782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8B1962-121C-4429-99F1-9A70E109FC6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48" name="Picture 24" descr="MAMCcrest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0101" y="0"/>
            <a:ext cx="1231900" cy="10350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rgbClr val="00009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rgbClr val="00009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rgbClr val="00009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rgbClr val="00009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787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0" y="1"/>
          <a:ext cx="21590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!" r:id="rId3" imgW="2350800" imgH="1407960" progId="">
                  <p:embed/>
                </p:oleObj>
              </mc:Choice>
              <mc:Fallback>
                <p:oleObj name="CorelDRAW!" r:id="rId3" imgW="2350800" imgH="1407960" progId="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"/>
                        <a:ext cx="2159000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788" name="Text Box 4"/>
          <p:cNvSpPr txBox="1">
            <a:spLocks noChangeArrowheads="1"/>
          </p:cNvSpPr>
          <p:nvPr/>
        </p:nvSpPr>
        <p:spPr bwMode="auto">
          <a:xfrm rot="5400000">
            <a:off x="10102057" y="335757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200" dirty="0">
              <a:solidFill>
                <a:srgbClr val="FFEAC5"/>
              </a:solidFill>
              <a:latin typeface="Bookman Old Style" pitchFamily="18" charset="0"/>
            </a:endParaRPr>
          </a:p>
        </p:txBody>
      </p:sp>
      <p:pic>
        <p:nvPicPr>
          <p:cNvPr id="118790" name="Picture 6" descr="MAMCcres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164" y="449264"/>
            <a:ext cx="1971675" cy="2206625"/>
          </a:xfrm>
          <a:prstGeom prst="rect">
            <a:avLst/>
          </a:prstGeom>
          <a:noFill/>
        </p:spPr>
      </p:pic>
      <p:sp>
        <p:nvSpPr>
          <p:cNvPr id="1187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24000" y="2778126"/>
            <a:ext cx="9201150" cy="1470025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Informatics – An Introduction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15448" y="4941208"/>
            <a:ext cx="8509702" cy="1467531"/>
            <a:chOff x="1704146" y="5074557"/>
            <a:chExt cx="7182734" cy="1467531"/>
          </a:xfrm>
        </p:grpSpPr>
        <p:sp>
          <p:nvSpPr>
            <p:cNvPr id="118789" name="Text Box 5"/>
            <p:cNvSpPr txBox="1">
              <a:spLocks noChangeArrowheads="1"/>
            </p:cNvSpPr>
            <p:nvPr/>
          </p:nvSpPr>
          <p:spPr bwMode="auto">
            <a:xfrm>
              <a:off x="8210550" y="6205538"/>
              <a:ext cx="6096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/>
                <a:t>1</a:t>
              </a:r>
            </a:p>
          </p:txBody>
        </p:sp>
        <p:sp>
          <p:nvSpPr>
            <p:cNvPr id="118794" name="Text Box 10"/>
            <p:cNvSpPr txBox="1">
              <a:spLocks noChangeArrowheads="1"/>
            </p:cNvSpPr>
            <p:nvPr/>
          </p:nvSpPr>
          <p:spPr bwMode="auto">
            <a:xfrm>
              <a:off x="1704146" y="5074557"/>
              <a:ext cx="718273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Bob Marshall, MD, MPH, MISM, FAAFP, FAMIA</a:t>
              </a:r>
              <a:br>
                <a:rPr lang="en-US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US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Program Director, DoD/MAMC Clinical Informatics Fellowship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Dashboards and other reports can be generated for any level of user</a:t>
            </a:r>
          </a:p>
          <a:p>
            <a:r>
              <a:rPr lang="en-US" sz="2800" dirty="0"/>
              <a:t>For AO’s/NCOIC’s, the focus is on clinic/department management and productivity</a:t>
            </a:r>
          </a:p>
          <a:p>
            <a:r>
              <a:rPr lang="en-US" sz="2800" dirty="0"/>
              <a:t>However, AO’s/NCOIC’s must remember to address people issues…staffing, team composition/personality, staff satisfaction, customer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2775" y="47625"/>
            <a:ext cx="5867400" cy="1143000"/>
          </a:xfrm>
        </p:spPr>
        <p:txBody>
          <a:bodyPr/>
          <a:lstStyle/>
          <a:p>
            <a:r>
              <a:rPr lang="en-US" dirty="0"/>
              <a:t>Healthcare Metrics and CI</a:t>
            </a:r>
            <a:r>
              <a:rPr lang="en-US" sz="2800" dirty="0"/>
              <a:t>   2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28575"/>
            <a:ext cx="6448425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Healthcare Costs and Clinical Informatics</a:t>
            </a:r>
            <a:r>
              <a:rPr lang="en-US" sz="2800" dirty="0"/>
              <a:t>  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1676400"/>
            <a:ext cx="10678886" cy="4819650"/>
          </a:xfrm>
        </p:spPr>
        <p:txBody>
          <a:bodyPr/>
          <a:lstStyle/>
          <a:p>
            <a:r>
              <a:rPr lang="en-US" sz="2800" dirty="0"/>
              <a:t>Growing evidence that Health IT systems, properly implemented and used, can lower healthcare costs</a:t>
            </a:r>
          </a:p>
          <a:p>
            <a:pPr lvl="1"/>
            <a:r>
              <a:rPr lang="en-US" dirty="0"/>
              <a:t>Improved population management for chronic diseases</a:t>
            </a:r>
          </a:p>
          <a:p>
            <a:pPr lvl="1"/>
            <a:r>
              <a:rPr lang="en-US" dirty="0"/>
              <a:t>Care coordination/HIE – eliminating redundant tests, early identification of problems</a:t>
            </a:r>
          </a:p>
          <a:p>
            <a:pPr lvl="1"/>
            <a:r>
              <a:rPr lang="en-US" dirty="0"/>
              <a:t>Medication/Orders safety – legible, auto-calculation of dose</a:t>
            </a:r>
          </a:p>
          <a:p>
            <a:pPr lvl="1"/>
            <a:r>
              <a:rPr lang="en-US" dirty="0"/>
              <a:t>Clinical decision support – still nascent, but improving</a:t>
            </a:r>
          </a:p>
        </p:txBody>
      </p:sp>
    </p:spTree>
    <p:extLst>
      <p:ext uri="{BB962C8B-B14F-4D97-AF65-F5344CB8AC3E}">
        <p14:creationId xmlns:p14="http://schemas.microsoft.com/office/powerpoint/2010/main" val="3612330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Healthcare Costs and Clinical Informatics   </a:t>
            </a:r>
            <a:r>
              <a:rPr lang="en-US" sz="2800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Regardless of the Health IT tools, that does not eliminate the need for humans to practice safe, good quality medicine – blind dependence on  and acceptance of electronic information is not good medicine</a:t>
            </a:r>
          </a:p>
          <a:p>
            <a:r>
              <a:rPr lang="en-US" sz="2400" dirty="0"/>
              <a:t>Telemedicine and remote home monitoring can markedly reduce healthcare costs while improving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517DA-6AB8-49F5-9737-165322152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Data Wisely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B1D5C-8F62-45BF-A66A-2ED81B6A7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71575"/>
            <a:ext cx="10363200" cy="4924425"/>
          </a:xfrm>
        </p:spPr>
        <p:txBody>
          <a:bodyPr/>
          <a:lstStyle/>
          <a:p>
            <a:r>
              <a:rPr lang="en-US" sz="2800" dirty="0"/>
              <a:t>Get all the data you need, but avoid extraneous data</a:t>
            </a:r>
          </a:p>
          <a:p>
            <a:r>
              <a:rPr lang="en-US" sz="2800" dirty="0"/>
              <a:t>Obtain data in the format you need for analysis</a:t>
            </a:r>
          </a:p>
          <a:p>
            <a:r>
              <a:rPr lang="en-US" sz="2800" dirty="0"/>
              <a:t>Ask for help identifying the data you need to prove your point/obtain your outcomes</a:t>
            </a:r>
          </a:p>
          <a:p>
            <a:r>
              <a:rPr lang="en-US" sz="2800" dirty="0"/>
              <a:t>Research often need PII/PHI – IRB/HIPAA</a:t>
            </a:r>
          </a:p>
          <a:p>
            <a:r>
              <a:rPr lang="en-US" sz="2800" dirty="0"/>
              <a:t>QI/PI should be able to use de-identified or aggregate data without PII/PHI</a:t>
            </a:r>
          </a:p>
          <a:p>
            <a:r>
              <a:rPr lang="en-US" sz="2800" dirty="0"/>
              <a:t>For QI/PI, usually need before and after data for the same period of time</a:t>
            </a:r>
          </a:p>
          <a:p>
            <a:r>
              <a:rPr lang="en-US" sz="2800" dirty="0"/>
              <a:t>SPSS is available from the Medical Library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16925-9FD7-49A2-986F-99F36B24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918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and Clinical Informatics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0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and 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84" y="1215746"/>
            <a:ext cx="10949473" cy="5421085"/>
          </a:xfrm>
        </p:spPr>
        <p:txBody>
          <a:bodyPr>
            <a:noAutofit/>
          </a:bodyPr>
          <a:lstStyle/>
          <a:p>
            <a:r>
              <a:rPr lang="en-US" sz="2800" dirty="0"/>
              <a:t>Clinical informatics can provide tools to help with clinic and department management</a:t>
            </a:r>
          </a:p>
          <a:p>
            <a:r>
              <a:rPr lang="en-US" sz="2800" dirty="0"/>
              <a:t>Allow clinic/department leaders to view data at various levels of granularity, allowing them to make evidence-based decisions</a:t>
            </a:r>
          </a:p>
          <a:p>
            <a:r>
              <a:rPr lang="en-US" sz="2800" dirty="0"/>
              <a:t>Health IT systems, in conjunction with clinical workflow analysis, can help departments/clinics run more efficiently while providing high-quality care and excellent access for patients</a:t>
            </a:r>
          </a:p>
          <a:p>
            <a:r>
              <a:rPr lang="en-US" sz="2800" dirty="0"/>
              <a:t>For DOD, clinical informatics tools can help departments/clinics overcome weaknesses in current electronic health records</a:t>
            </a:r>
          </a:p>
        </p:txBody>
      </p:sp>
    </p:spTree>
    <p:extLst>
      <p:ext uri="{BB962C8B-B14F-4D97-AF65-F5344CB8AC3E}">
        <p14:creationId xmlns:p14="http://schemas.microsoft.com/office/powerpoint/2010/main" val="330530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Business Intelligence and Research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166" y="1576874"/>
            <a:ext cx="11168743" cy="5047862"/>
          </a:xfrm>
        </p:spPr>
        <p:txBody>
          <a:bodyPr/>
          <a:lstStyle/>
          <a:p>
            <a:r>
              <a:rPr lang="en-US" sz="2800" dirty="0"/>
              <a:t>Clinical Informatics has access to lots of data – AHLTA, CHCS, Essentris…even some VA data</a:t>
            </a:r>
          </a:p>
          <a:p>
            <a:r>
              <a:rPr lang="en-US" sz="2800" dirty="0"/>
              <a:t>You can use that data for research and QI/PI projects</a:t>
            </a:r>
          </a:p>
          <a:p>
            <a:r>
              <a:rPr lang="en-US" sz="2800" dirty="0"/>
              <a:t>Submit a BITS (Business Intelligence Tracking System) request for what data you need</a:t>
            </a:r>
          </a:p>
          <a:p>
            <a:r>
              <a:rPr lang="en-US" sz="2800" dirty="0"/>
              <a:t>Will be assigned a data analyst to go over that request, properly identify the data and format</a:t>
            </a:r>
          </a:p>
          <a:p>
            <a:r>
              <a:rPr lang="en-US" sz="2800" dirty="0"/>
              <a:t>You will get your data rather quickly in a format you can use</a:t>
            </a:r>
          </a:p>
        </p:txBody>
      </p:sp>
    </p:spTree>
    <p:extLst>
      <p:ext uri="{BB962C8B-B14F-4D97-AF65-F5344CB8AC3E}">
        <p14:creationId xmlns:p14="http://schemas.microsoft.com/office/powerpoint/2010/main" val="3770957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Improvement/Process Improvement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18444-8C1E-4C4D-B22D-AF594478E0C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260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QI/PI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07039"/>
            <a:ext cx="10363200" cy="4924425"/>
          </a:xfrm>
        </p:spPr>
        <p:txBody>
          <a:bodyPr/>
          <a:lstStyle/>
          <a:p>
            <a:r>
              <a:rPr lang="en-US" sz="2800" dirty="0"/>
              <a:t>Quality Improvement is a formal approach to the analysis of performance and systematic efforts to improve it</a:t>
            </a:r>
          </a:p>
          <a:p>
            <a:r>
              <a:rPr lang="en-US" sz="2800" dirty="0"/>
              <a:t>There are numerous models used </a:t>
            </a:r>
          </a:p>
          <a:p>
            <a:r>
              <a:rPr lang="en-US" sz="2800" dirty="0"/>
              <a:t>Each model is a means to get at the same thing: Improvement </a:t>
            </a:r>
          </a:p>
          <a:p>
            <a:r>
              <a:rPr lang="en-US" sz="2800" dirty="0"/>
              <a:t>Each represents an ongoing effort to make performance better</a:t>
            </a:r>
          </a:p>
          <a:p>
            <a:r>
              <a:rPr lang="en-US" sz="2800" dirty="0"/>
              <a:t>In medical practice, the focus is on reducing medical errors and needless morbidity and mortality</a:t>
            </a:r>
          </a:p>
        </p:txBody>
      </p:sp>
    </p:spTree>
    <p:extLst>
      <p:ext uri="{BB962C8B-B14F-4D97-AF65-F5344CB8AC3E}">
        <p14:creationId xmlns:p14="http://schemas.microsoft.com/office/powerpoint/2010/main" val="446525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Quality      </a:t>
            </a:r>
            <a:r>
              <a:rPr lang="en-US" sz="28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799" y="1473200"/>
            <a:ext cx="11040533" cy="4622800"/>
          </a:xfrm>
        </p:spPr>
        <p:txBody>
          <a:bodyPr/>
          <a:lstStyle/>
          <a:p>
            <a:r>
              <a:rPr lang="en-US" sz="2800" dirty="0"/>
              <a:t>The definition of quality often depends on the stakeholders</a:t>
            </a:r>
          </a:p>
          <a:p>
            <a:r>
              <a:rPr lang="en-US" sz="2800" dirty="0"/>
              <a:t>Stakeholders are people with some stake or concern in the process</a:t>
            </a:r>
          </a:p>
          <a:p>
            <a:pPr lvl="1"/>
            <a:r>
              <a:rPr lang="en-US" dirty="0"/>
              <a:t>Stakeholders can be internal or external</a:t>
            </a:r>
          </a:p>
          <a:p>
            <a:r>
              <a:rPr lang="en-US" sz="2800" dirty="0"/>
              <a:t>In service industries, customer satisfaction is often the primary measure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263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Overview of Clinical Informatics systems and capabilities</a:t>
            </a:r>
          </a:p>
          <a:p>
            <a:pPr lvl="0"/>
            <a:r>
              <a:rPr lang="en-US" sz="2800" dirty="0"/>
              <a:t>Overview of the benefits of using data to answer important questions</a:t>
            </a:r>
          </a:p>
          <a:p>
            <a:pPr lvl="0"/>
            <a:r>
              <a:rPr lang="en-US" sz="2800" dirty="0"/>
              <a:t>Overview of the research process</a:t>
            </a:r>
          </a:p>
          <a:p>
            <a:pPr lvl="0"/>
            <a:r>
              <a:rPr lang="en-US" sz="2800" dirty="0"/>
              <a:t>Identifying a QI/PI topic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Terminal Learning Objectives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Quality      </a:t>
            </a:r>
            <a:r>
              <a:rPr lang="en-US" sz="2800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While healthcare is a service industry, the major focus of QI in healthcare is patient safety</a:t>
            </a:r>
          </a:p>
          <a:p>
            <a:pPr lvl="1"/>
            <a:r>
              <a:rPr lang="en-US" dirty="0"/>
              <a:t>Other important healthcare QI topics include: workflow/throughput (efficiency) and clinical outcomes/proxies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817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QI is NOT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419600"/>
          </a:xfrm>
        </p:spPr>
        <p:txBody>
          <a:bodyPr/>
          <a:lstStyle/>
          <a:p>
            <a:r>
              <a:rPr lang="en-US" sz="2800" dirty="0"/>
              <a:t>The terms quality improvement and performance improvement are sometimes used interchangeably </a:t>
            </a:r>
          </a:p>
          <a:p>
            <a:r>
              <a:rPr lang="en-US" sz="2800" dirty="0"/>
              <a:t>Performance Improvement means a change in the system performance </a:t>
            </a:r>
          </a:p>
          <a:p>
            <a:r>
              <a:rPr lang="en-US" sz="2800" dirty="0"/>
              <a:t>In Healthcare, this is often used to refer to administrative systems, as contrasted to QI as impacting the actual quality of healthcare</a:t>
            </a:r>
          </a:p>
        </p:txBody>
      </p:sp>
    </p:spTree>
    <p:extLst>
      <p:ext uri="{BB962C8B-B14F-4D97-AF65-F5344CB8AC3E}">
        <p14:creationId xmlns:p14="http://schemas.microsoft.com/office/powerpoint/2010/main" val="2226145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QI versus Research     </a:t>
            </a:r>
            <a:r>
              <a:rPr lang="en-US" sz="28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2533"/>
            <a:ext cx="10363200" cy="445346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distinction between QI and research is an important one</a:t>
            </a:r>
          </a:p>
          <a:p>
            <a:r>
              <a:rPr lang="en-US" dirty="0"/>
              <a:t>There is a spectrum, and it can be blurry sometimes, but there are some key points (with legal implications!)</a:t>
            </a:r>
          </a:p>
          <a:p>
            <a:r>
              <a:rPr lang="en-US" b="1" dirty="0"/>
              <a:t>QI: </a:t>
            </a:r>
            <a:endParaRPr lang="en-US" dirty="0"/>
          </a:p>
          <a:p>
            <a:pPr lvl="1"/>
            <a:r>
              <a:rPr lang="en-US" dirty="0"/>
              <a:t>Intent is to improve current practice. For internal use only.</a:t>
            </a:r>
          </a:p>
          <a:p>
            <a:pPr lvl="1"/>
            <a:r>
              <a:rPr lang="en-US" dirty="0"/>
              <a:t>By definition, the data is confidential.</a:t>
            </a:r>
          </a:p>
          <a:p>
            <a:pPr lvl="1"/>
            <a:r>
              <a:rPr lang="en-US" dirty="0"/>
              <a:t>Action is within existing standards of care.</a:t>
            </a:r>
          </a:p>
          <a:p>
            <a:pPr lvl="1"/>
            <a:r>
              <a:rPr lang="en-US" dirty="0"/>
              <a:t>Institutional Review Board (IRB) approval is not necessary.</a:t>
            </a:r>
          </a:p>
        </p:txBody>
      </p:sp>
    </p:spTree>
    <p:extLst>
      <p:ext uri="{BB962C8B-B14F-4D97-AF65-F5344CB8AC3E}">
        <p14:creationId xmlns:p14="http://schemas.microsoft.com/office/powerpoint/2010/main" val="3640868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QI versus Research      </a:t>
            </a:r>
            <a:r>
              <a:rPr lang="en-US" sz="2800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Research: </a:t>
            </a:r>
            <a:endParaRPr lang="en-US" dirty="0"/>
          </a:p>
          <a:p>
            <a:pPr lvl="1"/>
            <a:r>
              <a:rPr lang="en-US" dirty="0"/>
              <a:t>Intended to create generalized knowledge</a:t>
            </a:r>
          </a:p>
          <a:p>
            <a:pPr lvl="1"/>
            <a:r>
              <a:rPr lang="en-US" dirty="0"/>
              <a:t>Desire to publish or present</a:t>
            </a:r>
          </a:p>
          <a:p>
            <a:pPr lvl="1"/>
            <a:r>
              <a:rPr lang="en-US" dirty="0"/>
              <a:t>Testing new methods</a:t>
            </a:r>
          </a:p>
          <a:p>
            <a:pPr lvl="1"/>
            <a:r>
              <a:rPr lang="en-US" b="1" dirty="0"/>
              <a:t>Needs IRB approval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97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7772400" cy="990600"/>
          </a:xfrm>
          <a:noFill/>
          <a:ln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sz="4400"/>
              <a:t>FOCUS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752600"/>
            <a:ext cx="7391400" cy="4953000"/>
          </a:xfrm>
          <a:noFill/>
          <a:ln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F</a:t>
            </a:r>
            <a:r>
              <a:rPr lang="en-US" dirty="0"/>
              <a:t>ind a process to improve</a:t>
            </a:r>
          </a:p>
          <a:p>
            <a:r>
              <a:rPr lang="en-US" sz="4000" dirty="0">
                <a:solidFill>
                  <a:srgbClr val="C00000"/>
                </a:solidFill>
              </a:rPr>
              <a:t>O</a:t>
            </a:r>
            <a:r>
              <a:rPr lang="en-US" dirty="0"/>
              <a:t>rganize a team</a:t>
            </a:r>
          </a:p>
          <a:p>
            <a:r>
              <a:rPr lang="en-US" sz="4000" dirty="0">
                <a:solidFill>
                  <a:srgbClr val="C00000"/>
                </a:solidFill>
              </a:rPr>
              <a:t>C</a:t>
            </a:r>
            <a:r>
              <a:rPr lang="en-US" dirty="0"/>
              <a:t>larify the current process</a:t>
            </a:r>
          </a:p>
          <a:p>
            <a:r>
              <a:rPr lang="en-US" sz="4000" dirty="0">
                <a:solidFill>
                  <a:srgbClr val="C00000"/>
                </a:solidFill>
              </a:rPr>
              <a:t>U</a:t>
            </a:r>
            <a:r>
              <a:rPr lang="en-US" dirty="0"/>
              <a:t>nderstand cause of variation</a:t>
            </a:r>
          </a:p>
          <a:p>
            <a:r>
              <a:rPr lang="en-US" sz="4000" dirty="0">
                <a:solidFill>
                  <a:srgbClr val="C00000"/>
                </a:solidFill>
              </a:rPr>
              <a:t>S</a:t>
            </a:r>
            <a:r>
              <a:rPr lang="en-US" dirty="0"/>
              <a:t>elect the process improvement (PDCA)</a:t>
            </a:r>
          </a:p>
        </p:txBody>
      </p:sp>
    </p:spTree>
    <p:extLst>
      <p:ext uri="{BB962C8B-B14F-4D97-AF65-F5344CB8AC3E}">
        <p14:creationId xmlns:p14="http://schemas.microsoft.com/office/powerpoint/2010/main" val="1737287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7772400" cy="1066800"/>
          </a:xfrm>
          <a:noFill/>
          <a:ln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b="1"/>
              <a:t>PDCA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7814" y="1600200"/>
            <a:ext cx="7621587" cy="4953000"/>
          </a:xfrm>
          <a:noFill/>
          <a:ln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P</a:t>
            </a:r>
            <a:r>
              <a:rPr lang="en-US" dirty="0"/>
              <a:t>lan the process</a:t>
            </a:r>
          </a:p>
          <a:p>
            <a:r>
              <a:rPr lang="en-US" sz="4000" dirty="0">
                <a:solidFill>
                  <a:srgbClr val="C00000"/>
                </a:solidFill>
              </a:rPr>
              <a:t>D</a:t>
            </a:r>
            <a:r>
              <a:rPr lang="en-US" dirty="0"/>
              <a:t>o the improvement, data collection and analysis</a:t>
            </a:r>
          </a:p>
          <a:p>
            <a:r>
              <a:rPr lang="en-US" sz="4000" dirty="0">
                <a:solidFill>
                  <a:srgbClr val="C00000"/>
                </a:solidFill>
              </a:rPr>
              <a:t>C</a:t>
            </a:r>
            <a:r>
              <a:rPr lang="en-US" dirty="0"/>
              <a:t>heck the results and lessons learned</a:t>
            </a:r>
          </a:p>
          <a:p>
            <a:r>
              <a:rPr lang="en-US" sz="4000" dirty="0">
                <a:solidFill>
                  <a:srgbClr val="C00000"/>
                </a:solidFill>
              </a:rPr>
              <a:t>A</a:t>
            </a:r>
            <a:r>
              <a:rPr lang="en-US" dirty="0"/>
              <a:t>ct by adopting, adjusting or abandoning the change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18476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143" y="0"/>
            <a:ext cx="9361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381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01880-D820-4522-8D92-FDBA26A32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PI/QI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F6D98-7EAB-4D2B-853E-419E20F1D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QI/PI opportunities can occur anywhere</a:t>
            </a:r>
          </a:p>
          <a:p>
            <a:r>
              <a:rPr lang="en-US" dirty="0"/>
              <a:t>Just have to keep your eyes and ears open</a:t>
            </a:r>
          </a:p>
          <a:p>
            <a:r>
              <a:rPr lang="en-US" dirty="0"/>
              <a:t>Common areas for QI/PI include workflow, handoffs/transition of care, essentially any process where efficiency, effectiveness and error occurrence can be improved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4E051-E029-476F-92C7-E3EC2F92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242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B97CA-7A16-4030-B4FB-1623772A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 Specific PI/QI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9F4FA-1A33-4647-B8F5-3DD4DB927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Transition of care from inpatient or ED to outpatient</a:t>
            </a:r>
          </a:p>
          <a:p>
            <a:r>
              <a:rPr lang="en-US" dirty="0"/>
              <a:t>Handoffs between operational forces medical and garrison medical</a:t>
            </a:r>
          </a:p>
          <a:p>
            <a:r>
              <a:rPr lang="en-US" dirty="0" err="1"/>
              <a:t>eProfile</a:t>
            </a:r>
            <a:r>
              <a:rPr lang="en-US" dirty="0"/>
              <a:t> system</a:t>
            </a:r>
          </a:p>
          <a:p>
            <a:r>
              <a:rPr lang="en-US" dirty="0"/>
              <a:t>SRP – for both Active Duty and Reserve units</a:t>
            </a:r>
          </a:p>
          <a:p>
            <a:r>
              <a:rPr lang="en-US" dirty="0"/>
              <a:t>Transition of ADSM to the VA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B000C-4366-4226-AF71-63B93D98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0739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Search/Review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2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429" y="1436914"/>
            <a:ext cx="10319657" cy="5173436"/>
          </a:xfrm>
        </p:spPr>
        <p:txBody>
          <a:bodyPr>
            <a:noAutofit/>
          </a:bodyPr>
          <a:lstStyle/>
          <a:p>
            <a:r>
              <a:rPr lang="en-US" sz="2800" dirty="0"/>
              <a:t>Discipline at the intersection of information science, computer science, and health care</a:t>
            </a:r>
          </a:p>
          <a:p>
            <a:endParaRPr lang="en-US" sz="2800" dirty="0"/>
          </a:p>
          <a:p>
            <a:r>
              <a:rPr lang="en-US" sz="2800" dirty="0"/>
              <a:t>Deals with the resources, devices, and methods required to optimize acquisition, storage, retrieval, and use of information in health and biomedicine</a:t>
            </a:r>
          </a:p>
        </p:txBody>
      </p:sp>
    </p:spTree>
    <p:extLst>
      <p:ext uri="{BB962C8B-B14F-4D97-AF65-F5344CB8AC3E}">
        <p14:creationId xmlns:p14="http://schemas.microsoft.com/office/powerpoint/2010/main" val="17913838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778C2-EEA4-42AF-9DF3-968DFEE71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Literature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3614C-04AF-4099-8BD3-5904B8B73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36914"/>
            <a:ext cx="10363200" cy="4659086"/>
          </a:xfrm>
        </p:spPr>
        <p:txBody>
          <a:bodyPr/>
          <a:lstStyle/>
          <a:p>
            <a:r>
              <a:rPr lang="en-US" sz="2800" dirty="0"/>
              <a:t>The literature search can seem a daunting process, but there are some simple steps which can help you plan and manage the process:</a:t>
            </a:r>
          </a:p>
          <a:p>
            <a:pPr lvl="1"/>
            <a:r>
              <a:rPr lang="en-US" dirty="0"/>
              <a:t>Pick your research question</a:t>
            </a:r>
          </a:p>
          <a:p>
            <a:pPr lvl="1"/>
            <a:r>
              <a:rPr lang="en-US" dirty="0"/>
              <a:t>Plan your search</a:t>
            </a:r>
          </a:p>
          <a:p>
            <a:pPr lvl="1"/>
            <a:r>
              <a:rPr lang="en-US" dirty="0"/>
              <a:t>Evaluate and record your results</a:t>
            </a:r>
          </a:p>
          <a:p>
            <a:pPr lvl="1"/>
            <a:r>
              <a:rPr lang="en-US" dirty="0"/>
              <a:t>Review your search plan</a:t>
            </a:r>
          </a:p>
          <a:p>
            <a:pPr lvl="1"/>
            <a:r>
              <a:rPr lang="en-US" dirty="0"/>
              <a:t>Synthesize your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099E2-BFD5-4D39-830D-D97461E96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46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83B09279-DE6A-45FC-AB37-EAA7D3B59C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your question?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C9AF459A-A77A-4AF3-94A0-635FAE19A5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3143" y="1171575"/>
            <a:ext cx="10776857" cy="5327196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Define the question</a:t>
            </a:r>
          </a:p>
          <a:p>
            <a:r>
              <a:rPr lang="en-US" altLang="en-US" sz="2800" dirty="0"/>
              <a:t>Create a chart with possible key words</a:t>
            </a:r>
          </a:p>
          <a:p>
            <a:pPr>
              <a:buSzPct val="75000"/>
              <a:buFont typeface="Arial" panose="020B0604020202020204" pitchFamily="34" charset="0"/>
              <a:buChar char="•"/>
            </a:pPr>
            <a:r>
              <a:rPr lang="en-US" altLang="en-US" sz="2800" dirty="0"/>
              <a:t>Stay focused</a:t>
            </a:r>
          </a:p>
          <a:p>
            <a:pPr>
              <a:buSzPct val="75000"/>
              <a:buFont typeface="Arial" panose="020B0604020202020204" pitchFamily="34" charset="0"/>
              <a:buChar char="•"/>
            </a:pPr>
            <a:r>
              <a:rPr lang="en-US" altLang="en-US" sz="2800" dirty="0"/>
              <a:t>Some examples:</a:t>
            </a: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en-US" altLang="en-US" dirty="0"/>
              <a:t>What is the effect of total lab automation on patient outcomes?</a:t>
            </a:r>
          </a:p>
          <a:p>
            <a:pPr lvl="2">
              <a:buSzPct val="75000"/>
              <a:buFont typeface="Arial" panose="020B0604020202020204" pitchFamily="34" charset="0"/>
              <a:buChar char="•"/>
            </a:pPr>
            <a:r>
              <a:rPr lang="en-US" altLang="en-US" sz="2800" dirty="0"/>
              <a:t>Key Words: total, lab, automation, patient, outcomes</a:t>
            </a:r>
          </a:p>
          <a:p>
            <a:pPr lvl="1">
              <a:buSzPct val="75000"/>
              <a:buFont typeface="Arial" panose="020B0604020202020204" pitchFamily="34" charset="0"/>
              <a:buChar char="•"/>
            </a:pPr>
            <a:r>
              <a:rPr lang="en-US" altLang="en-US" dirty="0"/>
              <a:t>What is the optimal treatment approach for resistant hypertension</a:t>
            </a:r>
          </a:p>
          <a:p>
            <a:pPr lvl="2">
              <a:buSzPct val="75000"/>
              <a:buFont typeface="Arial" panose="020B0604020202020204" pitchFamily="34" charset="0"/>
              <a:buChar char="•"/>
            </a:pPr>
            <a:r>
              <a:rPr lang="en-US" altLang="en-US" sz="2800" dirty="0"/>
              <a:t>Treatment, resistant, hypertension, aldosterone, renin</a:t>
            </a:r>
          </a:p>
          <a:p>
            <a:pPr lvl="2">
              <a:buSzPct val="75000"/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201298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a Search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171575"/>
            <a:ext cx="10131425" cy="4935311"/>
          </a:xfrm>
        </p:spPr>
        <p:txBody>
          <a:bodyPr/>
          <a:lstStyle/>
          <a:p>
            <a:r>
              <a:rPr lang="en-US" sz="2800" dirty="0"/>
              <a:t>To prepare for your search: </a:t>
            </a:r>
          </a:p>
          <a:p>
            <a:pPr lvl="1"/>
            <a:r>
              <a:rPr lang="en-US" dirty="0"/>
              <a:t>Define your </a:t>
            </a:r>
            <a:r>
              <a:rPr lang="en-US" b="1" dirty="0"/>
              <a:t>topic </a:t>
            </a:r>
            <a:r>
              <a:rPr lang="en-US" dirty="0"/>
              <a:t>– write down your research question </a:t>
            </a:r>
          </a:p>
          <a:p>
            <a:pPr lvl="1"/>
            <a:r>
              <a:rPr lang="en-US" dirty="0"/>
              <a:t>Identify what </a:t>
            </a:r>
            <a:r>
              <a:rPr lang="en-US" b="1" dirty="0"/>
              <a:t>type </a:t>
            </a:r>
            <a:r>
              <a:rPr lang="en-US" dirty="0"/>
              <a:t>of literature you are looking for e.g. primary research in journal articles, systematic reviews, research reports, policy documents, books, etc. </a:t>
            </a:r>
          </a:p>
          <a:p>
            <a:pPr lvl="1"/>
            <a:r>
              <a:rPr lang="en-US" dirty="0"/>
              <a:t>Identify </a:t>
            </a:r>
            <a:r>
              <a:rPr lang="en-US" b="1" dirty="0"/>
              <a:t>sources </a:t>
            </a:r>
            <a:r>
              <a:rPr lang="en-US" dirty="0"/>
              <a:t>to search – databases, Google Scholar, individual organizations' websites, library catalogues etc. </a:t>
            </a:r>
          </a:p>
        </p:txBody>
      </p:sp>
    </p:spTree>
    <p:extLst>
      <p:ext uri="{BB962C8B-B14F-4D97-AF65-F5344CB8AC3E}">
        <p14:creationId xmlns:p14="http://schemas.microsoft.com/office/powerpoint/2010/main" val="24644833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01C2-CE1A-4BBE-9A88-E63C8BC77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a Search Strategy    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FCDFB-D680-4D40-ABC7-01A930E0F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71575"/>
            <a:ext cx="10363200" cy="4924425"/>
          </a:xfrm>
        </p:spPr>
        <p:txBody>
          <a:bodyPr/>
          <a:lstStyle/>
          <a:p>
            <a:endParaRPr lang="en-US" sz="2800" dirty="0"/>
          </a:p>
          <a:p>
            <a:r>
              <a:rPr lang="en-US" sz="2800" dirty="0"/>
              <a:t>More Search Preparation</a:t>
            </a:r>
          </a:p>
          <a:p>
            <a:pPr lvl="1"/>
            <a:r>
              <a:rPr lang="en-US" dirty="0"/>
              <a:t>Develop </a:t>
            </a:r>
            <a:r>
              <a:rPr lang="en-US" b="1" dirty="0"/>
              <a:t>keywords </a:t>
            </a:r>
            <a:r>
              <a:rPr lang="en-US" dirty="0"/>
              <a:t>/ search terms that are logical and relevant to your search (see more on keywords below) </a:t>
            </a:r>
          </a:p>
          <a:p>
            <a:pPr lvl="1"/>
            <a:r>
              <a:rPr lang="en-US" dirty="0"/>
              <a:t>Think about </a:t>
            </a:r>
            <a:r>
              <a:rPr lang="en-US" b="1" dirty="0"/>
              <a:t>scope </a:t>
            </a:r>
            <a:r>
              <a:rPr lang="en-US" dirty="0"/>
              <a:t>of topic / search restrictions – anything related to your topic that you wish to exclude </a:t>
            </a:r>
          </a:p>
          <a:p>
            <a:pPr lvl="1"/>
            <a:r>
              <a:rPr lang="en-US" dirty="0"/>
              <a:t>Design a means of </a:t>
            </a:r>
            <a:r>
              <a:rPr lang="en-US" b="1" dirty="0"/>
              <a:t>recording </a:t>
            </a:r>
            <a:r>
              <a:rPr lang="en-US" dirty="0"/>
              <a:t>what you find (keep records)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241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18DF4-A351-49CD-8239-E1DAE25AE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a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44AFE-D127-4FF7-9EAA-AC0CBD7F4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3" y="1469571"/>
            <a:ext cx="10646229" cy="4506686"/>
          </a:xfrm>
        </p:spPr>
        <p:txBody>
          <a:bodyPr/>
          <a:lstStyle/>
          <a:p>
            <a:r>
              <a:rPr lang="en-US" sz="2800" b="1" dirty="0"/>
              <a:t>Systematic </a:t>
            </a:r>
            <a:r>
              <a:rPr lang="en-US" sz="2800" dirty="0"/>
              <a:t>– you try to find all relevant material</a:t>
            </a:r>
          </a:p>
          <a:p>
            <a:r>
              <a:rPr lang="en-US" sz="2800" b="1" dirty="0"/>
              <a:t>Retrospective </a:t>
            </a:r>
            <a:r>
              <a:rPr lang="en-US" sz="2800" dirty="0"/>
              <a:t>– you find the most recent material and work backwards</a:t>
            </a:r>
          </a:p>
          <a:p>
            <a:r>
              <a:rPr lang="en-US" sz="2800" b="1" dirty="0"/>
              <a:t>Citation </a:t>
            </a:r>
            <a:r>
              <a:rPr lang="en-US" sz="2800" dirty="0"/>
              <a:t>– you follow up references from useful articles, books and reading lists</a:t>
            </a:r>
          </a:p>
          <a:p>
            <a:r>
              <a:rPr lang="en-US" sz="2800" b="1" dirty="0"/>
              <a:t>Targeted </a:t>
            </a:r>
            <a:r>
              <a:rPr lang="en-US" sz="2800" dirty="0"/>
              <a:t>– you restrict your topic and focus on a narrow area of the literature</a:t>
            </a:r>
          </a:p>
          <a:p>
            <a:r>
              <a:rPr lang="en-US" sz="2800" dirty="0"/>
              <a:t>In practice, most people use a mixture of approaches.</a:t>
            </a:r>
          </a:p>
        </p:txBody>
      </p:sp>
    </p:spTree>
    <p:extLst>
      <p:ext uri="{BB962C8B-B14F-4D97-AF65-F5344CB8AC3E}">
        <p14:creationId xmlns:p14="http://schemas.microsoft.com/office/powerpoint/2010/main" val="3602265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436914"/>
            <a:ext cx="10744199" cy="4833258"/>
          </a:xfrm>
        </p:spPr>
        <p:txBody>
          <a:bodyPr/>
          <a:lstStyle/>
          <a:p>
            <a:r>
              <a:rPr lang="en-US" sz="2800" dirty="0"/>
              <a:t>Start broad and then narrow</a:t>
            </a:r>
          </a:p>
          <a:p>
            <a:pPr lvl="1"/>
            <a:r>
              <a:rPr lang="en-US" dirty="0"/>
              <a:t>Fine line between too broad and broad enough – e.g. diarrhea versus clostridium difficile versus clostridium difficile colitis</a:t>
            </a:r>
          </a:p>
          <a:p>
            <a:r>
              <a:rPr lang="en-US" sz="2800" dirty="0"/>
              <a:t>Stick to the last 5-10 years unless a rare topic</a:t>
            </a:r>
          </a:p>
          <a:p>
            <a:r>
              <a:rPr lang="en-US" sz="2800" dirty="0"/>
              <a:t>Try to include one recent review and one recent CPG/systemic review/metaanalysis, if available</a:t>
            </a:r>
          </a:p>
          <a:p>
            <a:r>
              <a:rPr lang="en-US" sz="2800" dirty="0"/>
              <a:t>Read the abstract and make a decision (Information Mastery skills)</a:t>
            </a:r>
          </a:p>
        </p:txBody>
      </p:sp>
    </p:spTree>
    <p:extLst>
      <p:ext uri="{BB962C8B-B14F-4D97-AF65-F5344CB8AC3E}">
        <p14:creationId xmlns:p14="http://schemas.microsoft.com/office/powerpoint/2010/main" val="20624550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0B383-6C64-48D3-AEBD-38880F483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and Recording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841BD-E667-4636-8B5A-A9CC2BF7B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2229"/>
            <a:ext cx="11070771" cy="5029199"/>
          </a:xfrm>
        </p:spPr>
        <p:txBody>
          <a:bodyPr>
            <a:normAutofit/>
          </a:bodyPr>
          <a:lstStyle/>
          <a:p>
            <a:r>
              <a:rPr lang="en-US" sz="2800" dirty="0"/>
              <a:t>As you find materials, record the outcomes of your search plan</a:t>
            </a:r>
          </a:p>
          <a:p>
            <a:r>
              <a:rPr lang="en-US" sz="2800" dirty="0"/>
              <a:t>This will save you time and effort if you need to re-run a search or locate references at the end of your project</a:t>
            </a:r>
          </a:p>
          <a:p>
            <a:r>
              <a:rPr lang="en-US" sz="2800" dirty="0"/>
              <a:t>Record the full </a:t>
            </a:r>
            <a:r>
              <a:rPr lang="en-US" sz="2800" b="1" dirty="0"/>
              <a:t>reference </a:t>
            </a:r>
            <a:r>
              <a:rPr lang="en-US" sz="2800" dirty="0"/>
              <a:t>of everything you find, as it:</a:t>
            </a:r>
          </a:p>
          <a:p>
            <a:pPr lvl="1"/>
            <a:r>
              <a:rPr lang="en-US" dirty="0"/>
              <a:t>ensures good academic practice by acknowledging other people’s ideas</a:t>
            </a:r>
          </a:p>
          <a:p>
            <a:pPr lvl="1"/>
            <a:r>
              <a:rPr lang="en-US" dirty="0"/>
              <a:t>gives more authority to your arguments</a:t>
            </a:r>
          </a:p>
          <a:p>
            <a:pPr lvl="1"/>
            <a:r>
              <a:rPr lang="en-US" dirty="0"/>
              <a:t>shows the scope and breadth of your research</a:t>
            </a:r>
          </a:p>
          <a:p>
            <a:pPr lvl="1"/>
            <a:r>
              <a:rPr lang="en-US" dirty="0"/>
              <a:t>avoids plagiarism</a:t>
            </a:r>
          </a:p>
        </p:txBody>
      </p:sp>
    </p:spTree>
    <p:extLst>
      <p:ext uri="{BB962C8B-B14F-4D97-AF65-F5344CB8AC3E}">
        <p14:creationId xmlns:p14="http://schemas.microsoft.com/office/powerpoint/2010/main" val="21059289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752600"/>
            <a:ext cx="6477000" cy="4857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35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Clinical Informaticians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33500"/>
            <a:ext cx="10254343" cy="5067300"/>
          </a:xfrm>
        </p:spPr>
        <p:txBody>
          <a:bodyPr>
            <a:normAutofit/>
          </a:bodyPr>
          <a:lstStyle/>
          <a:p>
            <a:r>
              <a:rPr lang="en-US" sz="2800" dirty="0"/>
              <a:t>Transform health care by:</a:t>
            </a:r>
          </a:p>
          <a:p>
            <a:pPr lvl="1"/>
            <a:r>
              <a:rPr lang="en-US" dirty="0"/>
              <a:t>analyzing, designing, implementing, and evaluating information and communication systems to </a:t>
            </a:r>
          </a:p>
          <a:p>
            <a:pPr lvl="1"/>
            <a:r>
              <a:rPr lang="en-US" dirty="0"/>
              <a:t>enhance individual/population health outcomes, improve patient care, enhance care coordination and strengthen clinician-patient relationships</a:t>
            </a:r>
          </a:p>
        </p:txBody>
      </p:sp>
    </p:spTree>
    <p:extLst>
      <p:ext uri="{BB962C8B-B14F-4D97-AF65-F5344CB8AC3E}">
        <p14:creationId xmlns:p14="http://schemas.microsoft.com/office/powerpoint/2010/main" val="343806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Clinical Informaticians    </a:t>
            </a:r>
            <a:r>
              <a:rPr lang="en-US" sz="2800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6" y="1409700"/>
            <a:ext cx="10657114" cy="4686300"/>
          </a:xfrm>
        </p:spPr>
        <p:txBody>
          <a:bodyPr/>
          <a:lstStyle/>
          <a:p>
            <a:r>
              <a:rPr lang="en-US" sz="2800" dirty="0"/>
              <a:t>Use their knowledge of patient care combined with their understanding of informatics concepts, methods, and health informatics tools to:</a:t>
            </a:r>
          </a:p>
          <a:p>
            <a:pPr lvl="1"/>
            <a:r>
              <a:rPr lang="en-US" dirty="0"/>
              <a:t>assess information/knowledge needs of health care professionals and patients,</a:t>
            </a:r>
          </a:p>
          <a:p>
            <a:pPr lvl="1"/>
            <a:r>
              <a:rPr lang="en-US" dirty="0"/>
              <a:t>characterize, evaluate, and refine clinical processes,</a:t>
            </a:r>
          </a:p>
          <a:p>
            <a:pPr lvl="1"/>
            <a:r>
              <a:rPr lang="en-US" dirty="0"/>
              <a:t>develop, implement, and refine clinical decision support systems, 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0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E105F-AC37-412B-8EDE-0401EA588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Informaticians    </a:t>
            </a:r>
            <a:r>
              <a:rPr lang="en-US" sz="3200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7B31D-AA51-4D04-92AF-DE445AFFA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lead or participate in the procurement, customization, development, implementation, management, evaluation, and continuous improvement of clinical information systems.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E8606-EEF2-4CD9-AF87-6105BEA02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77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Domains/Components of Clinical Informatics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91704"/>
            <a:ext cx="10363200" cy="5229225"/>
          </a:xfrm>
        </p:spPr>
        <p:txBody>
          <a:bodyPr/>
          <a:lstStyle/>
          <a:p>
            <a:r>
              <a:rPr lang="en-US" sz="2800" dirty="0"/>
              <a:t>EHR – inpatient, outpatient, ED</a:t>
            </a:r>
          </a:p>
          <a:p>
            <a:r>
              <a:rPr lang="en-US" sz="2800" dirty="0"/>
              <a:t>PACS</a:t>
            </a:r>
          </a:p>
          <a:p>
            <a:r>
              <a:rPr lang="en-US" sz="2800" dirty="0"/>
              <a:t>PAD/Coding</a:t>
            </a:r>
          </a:p>
          <a:p>
            <a:r>
              <a:rPr lang="en-US" sz="2800" dirty="0"/>
              <a:t>Business Intelligence/Data Analytics</a:t>
            </a:r>
          </a:p>
          <a:p>
            <a:r>
              <a:rPr lang="en-US" sz="2800" dirty="0"/>
              <a:t>Implementation and sustainment</a:t>
            </a:r>
          </a:p>
          <a:p>
            <a:r>
              <a:rPr lang="en-US" sz="2800" dirty="0"/>
              <a:t>Laboratory/Pharmacy/Blood/OR management</a:t>
            </a:r>
          </a:p>
          <a:p>
            <a:r>
              <a:rPr lang="en-US" sz="2800" dirty="0"/>
              <a:t>Operational care/Readiness</a:t>
            </a:r>
          </a:p>
          <a:p>
            <a:r>
              <a:rPr lang="en-US" sz="2800" dirty="0"/>
              <a:t>Clinical Workflow Analysis</a:t>
            </a:r>
          </a:p>
          <a:p>
            <a:r>
              <a:rPr lang="en-US" sz="2800" dirty="0"/>
              <a:t>Disability/Retirement</a:t>
            </a:r>
          </a:p>
          <a:p>
            <a:r>
              <a:rPr lang="en-US" sz="2800" dirty="0"/>
              <a:t>Usability/User Experience</a:t>
            </a:r>
          </a:p>
        </p:txBody>
      </p:sp>
    </p:spTree>
    <p:extLst>
      <p:ext uri="{BB962C8B-B14F-4D97-AF65-F5344CB8AC3E}">
        <p14:creationId xmlns:p14="http://schemas.microsoft.com/office/powerpoint/2010/main" val="65037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 Metrics/Business Intelligence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6567-4D7C-4A24-8C82-264109064AD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1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Healthcare Metrics and CI</a:t>
            </a:r>
            <a:r>
              <a:rPr lang="en-US" sz="2800" dirty="0"/>
              <a:t>  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485" y="1866900"/>
            <a:ext cx="10613571" cy="4705350"/>
          </a:xfrm>
        </p:spPr>
        <p:txBody>
          <a:bodyPr>
            <a:noAutofit/>
          </a:bodyPr>
          <a:lstStyle/>
          <a:p>
            <a:r>
              <a:rPr lang="en-US" sz="2800" dirty="0"/>
              <a:t>Health IT systems generate large amounts of data</a:t>
            </a:r>
          </a:p>
          <a:p>
            <a:r>
              <a:rPr lang="en-US" sz="2800" dirty="0"/>
              <a:t>Data can be direct care data (clinic notes, x-rays, labs, etc), administrative data (coding/RVU’s, patients seen, access to care, etc) or derived data (time to be seen, patient satisfaction, referral patterns, etc)</a:t>
            </a:r>
          </a:p>
          <a:p>
            <a:r>
              <a:rPr lang="en-US" sz="2800" dirty="0"/>
              <a:t>Metrics are only as good as the input data quality</a:t>
            </a:r>
          </a:p>
          <a:p>
            <a:r>
              <a:rPr lang="en-US" sz="2800" dirty="0"/>
              <a:t>Clinical and administrative systems must be easy to use and assist the end user in documenting accurately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DRIGE OVERVIEW AO NCOIC Standardization Brief V.1.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BALDRIGE OVERVIEW AO NCOIC Standardization Brief V.1.2</Template>
  <TotalTime>493</TotalTime>
  <Words>1785</Words>
  <Application>Microsoft Office PowerPoint</Application>
  <PresentationFormat>Widescreen</PresentationFormat>
  <Paragraphs>204</Paragraphs>
  <Slides>37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Bookman Old Style</vt:lpstr>
      <vt:lpstr>Times New Roman</vt:lpstr>
      <vt:lpstr>Wingdings</vt:lpstr>
      <vt:lpstr>BALDRIGE OVERVIEW AO NCOIC Standardization Brief V.1.2</vt:lpstr>
      <vt:lpstr>CorelDRAW!</vt:lpstr>
      <vt:lpstr>Clinical Informatics – An Introduction</vt:lpstr>
      <vt:lpstr>Terminal Learning Objectives</vt:lpstr>
      <vt:lpstr>Definition of CI</vt:lpstr>
      <vt:lpstr>Clinical Informaticians</vt:lpstr>
      <vt:lpstr>Clinical Informaticians    1</vt:lpstr>
      <vt:lpstr>Clinical Informaticians    2</vt:lpstr>
      <vt:lpstr>Domains/Components of Clinical Informatics</vt:lpstr>
      <vt:lpstr>Healthcare Metrics/Business Intelligence</vt:lpstr>
      <vt:lpstr>Healthcare Metrics and CI   1</vt:lpstr>
      <vt:lpstr>Healthcare Metrics and CI   2</vt:lpstr>
      <vt:lpstr>Healthcare Costs and Clinical Informatics   1</vt:lpstr>
      <vt:lpstr>Healthcare Costs and Clinical Informatics   2</vt:lpstr>
      <vt:lpstr>Using Data Wisely</vt:lpstr>
      <vt:lpstr>Research and Clinical Informatics</vt:lpstr>
      <vt:lpstr>Research and CI</vt:lpstr>
      <vt:lpstr>Business Intelligence and Research Support</vt:lpstr>
      <vt:lpstr>Quality Improvement/Process Improvement</vt:lpstr>
      <vt:lpstr>QI/PI Overview</vt:lpstr>
      <vt:lpstr>Defining Quality      1</vt:lpstr>
      <vt:lpstr>Defining Quality      2</vt:lpstr>
      <vt:lpstr>What QI is NOT</vt:lpstr>
      <vt:lpstr>QI versus Research     1</vt:lpstr>
      <vt:lpstr>QI versus Research      2</vt:lpstr>
      <vt:lpstr>FOCUS</vt:lpstr>
      <vt:lpstr>PDCA</vt:lpstr>
      <vt:lpstr>PowerPoint Presentation</vt:lpstr>
      <vt:lpstr>Identifying PI/QI Opportunities</vt:lpstr>
      <vt:lpstr>Identifying a Specific PI/QI Topic</vt:lpstr>
      <vt:lpstr>Literature Search/Review</vt:lpstr>
      <vt:lpstr>The Literature Review</vt:lpstr>
      <vt:lpstr>What is your question?</vt:lpstr>
      <vt:lpstr>Develop a Search Strategy</vt:lpstr>
      <vt:lpstr>Develop a Search Strategy     cont.</vt:lpstr>
      <vt:lpstr>Approaches to a search</vt:lpstr>
      <vt:lpstr>General Rules</vt:lpstr>
      <vt:lpstr>Evaluating and Recording Results</vt:lpstr>
      <vt:lpstr>Questions</vt:lpstr>
    </vt:vector>
  </TitlesOfParts>
  <Company>MEDCOM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Madigan Informatics Brief</dc:title>
  <dc:creator>allen.a.ludwig</dc:creator>
  <cp:lastModifiedBy>Bob Marshall</cp:lastModifiedBy>
  <cp:revision>37</cp:revision>
  <cp:lastPrinted>2000-04-14T15:40:53Z</cp:lastPrinted>
  <dcterms:created xsi:type="dcterms:W3CDTF">2011-09-29T22:15:12Z</dcterms:created>
  <dcterms:modified xsi:type="dcterms:W3CDTF">2022-07-03T13:41:12Z</dcterms:modified>
</cp:coreProperties>
</file>