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65"/>
  </p:notesMasterIdLst>
  <p:sldIdLst>
    <p:sldId id="256" r:id="rId2"/>
    <p:sldId id="258" r:id="rId3"/>
    <p:sldId id="260" r:id="rId4"/>
    <p:sldId id="262" r:id="rId5"/>
    <p:sldId id="264" r:id="rId6"/>
    <p:sldId id="266" r:id="rId7"/>
    <p:sldId id="268" r:id="rId8"/>
    <p:sldId id="271" r:id="rId9"/>
    <p:sldId id="273" r:id="rId10"/>
    <p:sldId id="274" r:id="rId11"/>
    <p:sldId id="275" r:id="rId12"/>
    <p:sldId id="276" r:id="rId13"/>
    <p:sldId id="278" r:id="rId14"/>
    <p:sldId id="279" r:id="rId15"/>
    <p:sldId id="281" r:id="rId16"/>
    <p:sldId id="282" r:id="rId17"/>
    <p:sldId id="283" r:id="rId18"/>
    <p:sldId id="284" r:id="rId19"/>
    <p:sldId id="285" r:id="rId20"/>
    <p:sldId id="287" r:id="rId21"/>
    <p:sldId id="288" r:id="rId22"/>
    <p:sldId id="289" r:id="rId23"/>
    <p:sldId id="290" r:id="rId24"/>
    <p:sldId id="291" r:id="rId25"/>
    <p:sldId id="292" r:id="rId26"/>
    <p:sldId id="294" r:id="rId27"/>
    <p:sldId id="295" r:id="rId28"/>
    <p:sldId id="299" r:id="rId29"/>
    <p:sldId id="310" r:id="rId30"/>
    <p:sldId id="311" r:id="rId31"/>
    <p:sldId id="312" r:id="rId32"/>
    <p:sldId id="383" r:id="rId33"/>
    <p:sldId id="315" r:id="rId34"/>
    <p:sldId id="382" r:id="rId35"/>
    <p:sldId id="384" r:id="rId36"/>
    <p:sldId id="385" r:id="rId37"/>
    <p:sldId id="318" r:id="rId38"/>
    <p:sldId id="319" r:id="rId39"/>
    <p:sldId id="322" r:id="rId40"/>
    <p:sldId id="323" r:id="rId41"/>
    <p:sldId id="324" r:id="rId42"/>
    <p:sldId id="328" r:id="rId43"/>
    <p:sldId id="329" r:id="rId44"/>
    <p:sldId id="330" r:id="rId45"/>
    <p:sldId id="331" r:id="rId46"/>
    <p:sldId id="332" r:id="rId47"/>
    <p:sldId id="333" r:id="rId48"/>
    <p:sldId id="334" r:id="rId49"/>
    <p:sldId id="335" r:id="rId50"/>
    <p:sldId id="336" r:id="rId51"/>
    <p:sldId id="337" r:id="rId52"/>
    <p:sldId id="341" r:id="rId53"/>
    <p:sldId id="342" r:id="rId54"/>
    <p:sldId id="349" r:id="rId55"/>
    <p:sldId id="350" r:id="rId56"/>
    <p:sldId id="367" r:id="rId57"/>
    <p:sldId id="368" r:id="rId58"/>
    <p:sldId id="369" r:id="rId59"/>
    <p:sldId id="373" r:id="rId60"/>
    <p:sldId id="374" r:id="rId61"/>
    <p:sldId id="378" r:id="rId62"/>
    <p:sldId id="380" r:id="rId63"/>
    <p:sldId id="25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89" autoAdjust="0"/>
    <p:restoredTop sz="94660"/>
  </p:normalViewPr>
  <p:slideViewPr>
    <p:cSldViewPr snapToGrid="0">
      <p:cViewPr varScale="1">
        <p:scale>
          <a:sx n="112" d="100"/>
          <a:sy n="112" d="100"/>
        </p:scale>
        <p:origin x="1272"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Not ethically acceptable to interact with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0.68</c:v>
                </c:pt>
              </c:numCache>
            </c:numRef>
          </c:val>
          <c:extLst>
            <c:ext xmlns:c16="http://schemas.microsoft.com/office/drawing/2014/chart" uri="{C3380CC4-5D6E-409C-BE32-E72D297353CC}">
              <c16:uniqueId val="{00000000-2156-4BF0-BA28-865112702AD7}"/>
            </c:ext>
          </c:extLst>
        </c:ser>
        <c:ser>
          <c:idx val="1"/>
          <c:order val="1"/>
          <c:tx>
            <c:strRef>
              <c:f>Sheet1!$C$1</c:f>
              <c:strCache>
                <c:ptCount val="1"/>
                <c:pt idx="0">
                  <c:v>Pessimistic about the potential for OSNs to improve patient-doctor communication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0.48699999999999999</c:v>
                </c:pt>
              </c:numCache>
            </c:numRef>
          </c:val>
          <c:extLst>
            <c:ext xmlns:c16="http://schemas.microsoft.com/office/drawing/2014/chart" uri="{C3380CC4-5D6E-409C-BE32-E72D297353CC}">
              <c16:uniqueId val="{00000001-2156-4BF0-BA28-865112702AD7}"/>
            </c:ext>
          </c:extLst>
        </c:ser>
        <c:ser>
          <c:idx val="2"/>
          <c:order val="2"/>
          <c:tx>
            <c:strRef>
              <c:f>Sheet1!$D$1</c:f>
              <c:strCache>
                <c:ptCount val="1"/>
                <c:pt idx="0">
                  <c:v>Concerns about maintaining patient confidentiality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c:formatCode>
                <c:ptCount val="1"/>
                <c:pt idx="0">
                  <c:v>0.79</c:v>
                </c:pt>
              </c:numCache>
            </c:numRef>
          </c:val>
          <c:extLst>
            <c:ext xmlns:c16="http://schemas.microsoft.com/office/drawing/2014/chart" uri="{C3380CC4-5D6E-409C-BE32-E72D297353CC}">
              <c16:uniqueId val="{00000002-2156-4BF0-BA28-865112702AD7}"/>
            </c:ext>
          </c:extLst>
        </c:ser>
        <c:dLbls>
          <c:showLegendKey val="0"/>
          <c:showVal val="0"/>
          <c:showCatName val="0"/>
          <c:showSerName val="0"/>
          <c:showPercent val="0"/>
          <c:showBubbleSize val="0"/>
        </c:dLbls>
        <c:gapWidth val="219"/>
        <c:overlap val="-27"/>
        <c:axId val="359412880"/>
        <c:axId val="359413272"/>
      </c:barChart>
      <c:catAx>
        <c:axId val="359412880"/>
        <c:scaling>
          <c:orientation val="minMax"/>
        </c:scaling>
        <c:delete val="1"/>
        <c:axPos val="b"/>
        <c:numFmt formatCode="General" sourceLinked="1"/>
        <c:majorTickMark val="none"/>
        <c:minorTickMark val="none"/>
        <c:tickLblPos val="nextTo"/>
        <c:crossAx val="359413272"/>
        <c:crosses val="autoZero"/>
        <c:auto val="1"/>
        <c:lblAlgn val="ctr"/>
        <c:lblOffset val="100"/>
        <c:noMultiLvlLbl val="0"/>
      </c:catAx>
      <c:valAx>
        <c:axId val="359413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41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9514716642352"/>
          <c:y val="2.8233561048101988E-2"/>
          <c:w val="0.87605818582152384"/>
          <c:h val="0.8685040509039744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Chronic Diseases</c:v>
                </c:pt>
                <c:pt idx="1">
                  <c:v>No Chronic Diseases</c:v>
                </c:pt>
              </c:strCache>
            </c:strRef>
          </c:cat>
          <c:val>
            <c:numRef>
              <c:f>Sheet1!$B$2:$B$3</c:f>
              <c:numCache>
                <c:formatCode>0.0%</c:formatCode>
                <c:ptCount val="2"/>
                <c:pt idx="0">
                  <c:v>0.23</c:v>
                </c:pt>
                <c:pt idx="1">
                  <c:v>0.15</c:v>
                </c:pt>
              </c:numCache>
            </c:numRef>
          </c:val>
          <c:extLst>
            <c:ext xmlns:c16="http://schemas.microsoft.com/office/drawing/2014/chart" uri="{C3380CC4-5D6E-409C-BE32-E72D297353CC}">
              <c16:uniqueId val="{00000000-3659-4C3A-8C01-06D8119F8B31}"/>
            </c:ext>
          </c:extLst>
        </c:ser>
        <c:dLbls>
          <c:dLblPos val="outEnd"/>
          <c:showLegendKey val="0"/>
          <c:showVal val="1"/>
          <c:showCatName val="0"/>
          <c:showSerName val="0"/>
          <c:showPercent val="0"/>
          <c:showBubbleSize val="0"/>
        </c:dLbls>
        <c:gapWidth val="139"/>
        <c:overlap val="-33"/>
        <c:axId val="359414056"/>
        <c:axId val="359414840"/>
      </c:barChart>
      <c:catAx>
        <c:axId val="359414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59414840"/>
        <c:crosses val="autoZero"/>
        <c:auto val="1"/>
        <c:lblAlgn val="ctr"/>
        <c:lblOffset val="100"/>
        <c:noMultiLvlLbl val="0"/>
      </c:catAx>
      <c:valAx>
        <c:axId val="359414840"/>
        <c:scaling>
          <c:orientation val="minMax"/>
          <c:max val="0.5"/>
        </c:scaling>
        <c:delete val="1"/>
        <c:axPos val="l"/>
        <c:numFmt formatCode="0.0%" sourceLinked="1"/>
        <c:majorTickMark val="none"/>
        <c:minorTickMark val="none"/>
        <c:tickLblPos val="nextTo"/>
        <c:crossAx val="359414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1323 Response (19%)</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Better understanding of side effects</c:v>
                </c:pt>
                <c:pt idx="1">
                  <c:v>Start Medication</c:v>
                </c:pt>
                <c:pt idx="2">
                  <c:v>Change Medication</c:v>
                </c:pt>
                <c:pt idx="3">
                  <c:v>Change Dosage</c:v>
                </c:pt>
                <c:pt idx="4">
                  <c:v>Stop Medication</c:v>
                </c:pt>
                <c:pt idx="5">
                  <c:v>Change Physician</c:v>
                </c:pt>
              </c:strCache>
            </c:strRef>
          </c:cat>
          <c:val>
            <c:numRef>
              <c:f>Sheet1!$B$2:$B$7</c:f>
              <c:numCache>
                <c:formatCode>0.0%</c:formatCode>
                <c:ptCount val="6"/>
                <c:pt idx="0">
                  <c:v>0.56999999999999995</c:v>
                </c:pt>
                <c:pt idx="1">
                  <c:v>0.37</c:v>
                </c:pt>
                <c:pt idx="2">
                  <c:v>0.27</c:v>
                </c:pt>
                <c:pt idx="3">
                  <c:v>0.25</c:v>
                </c:pt>
                <c:pt idx="4">
                  <c:v>0.22</c:v>
                </c:pt>
                <c:pt idx="5">
                  <c:v>0.12</c:v>
                </c:pt>
              </c:numCache>
            </c:numRef>
          </c:val>
          <c:extLst>
            <c:ext xmlns:c16="http://schemas.microsoft.com/office/drawing/2014/chart" uri="{C3380CC4-5D6E-409C-BE32-E72D297353CC}">
              <c16:uniqueId val="{00000000-B106-446C-8517-15530C42443D}"/>
            </c:ext>
          </c:extLst>
        </c:ser>
        <c:dLbls>
          <c:showLegendKey val="0"/>
          <c:showVal val="0"/>
          <c:showCatName val="0"/>
          <c:showSerName val="0"/>
          <c:showPercent val="0"/>
          <c:showBubbleSize val="0"/>
        </c:dLbls>
        <c:gapWidth val="141"/>
        <c:overlap val="-43"/>
        <c:axId val="359415624"/>
        <c:axId val="359417584"/>
      </c:barChart>
      <c:catAx>
        <c:axId val="35941562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59417584"/>
        <c:crosses val="autoZero"/>
        <c:auto val="1"/>
        <c:lblAlgn val="ctr"/>
        <c:lblOffset val="100"/>
        <c:noMultiLvlLbl val="0"/>
      </c:catAx>
      <c:valAx>
        <c:axId val="359417584"/>
        <c:scaling>
          <c:orientation val="minMax"/>
        </c:scaling>
        <c:delete val="0"/>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5941562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75E13-FA20-4E89-9352-C714E2DC3B80}"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394F5825-4D81-44B3-BF98-9D46C0E26D27}">
      <dgm:prSet phldrT="[Text]"/>
      <dgm:spPr/>
      <dgm:t>
        <a:bodyPr/>
        <a:lstStyle/>
        <a:p>
          <a:r>
            <a:rPr lang="en-US"/>
            <a:t>Privacy settings</a:t>
          </a:r>
        </a:p>
      </dgm:t>
    </dgm:pt>
    <dgm:pt modelId="{15042B3B-8FD6-4214-9A7D-1AB714F8B517}" type="parTrans" cxnId="{312924A3-E061-42DB-9751-B923AA8080FE}">
      <dgm:prSet/>
      <dgm:spPr/>
      <dgm:t>
        <a:bodyPr/>
        <a:lstStyle/>
        <a:p>
          <a:endParaRPr lang="en-US"/>
        </a:p>
      </dgm:t>
    </dgm:pt>
    <dgm:pt modelId="{C9070B6D-3AAA-4C8D-8AD6-93A212840CEC}" type="sibTrans" cxnId="{312924A3-E061-42DB-9751-B923AA8080FE}">
      <dgm:prSet/>
      <dgm:spPr/>
      <dgm:t>
        <a:bodyPr/>
        <a:lstStyle/>
        <a:p>
          <a:endParaRPr lang="en-US"/>
        </a:p>
      </dgm:t>
    </dgm:pt>
    <dgm:pt modelId="{CDB0359C-1C72-4799-AAE0-30CF2F3B7B0F}">
      <dgm:prSet/>
      <dgm:spPr/>
      <dgm:t>
        <a:bodyPr/>
        <a:lstStyle/>
        <a:p>
          <a:r>
            <a:rPr lang="en-US"/>
            <a:t>Patient’s confidentiality</a:t>
          </a:r>
          <a:endParaRPr lang="en-US" dirty="0"/>
        </a:p>
      </dgm:t>
    </dgm:pt>
    <dgm:pt modelId="{664C4FE7-C99E-4E26-969B-D0795BD6A1CE}" type="parTrans" cxnId="{DAA9BBBB-C633-4312-A71D-838E88E915BA}">
      <dgm:prSet/>
      <dgm:spPr/>
      <dgm:t>
        <a:bodyPr/>
        <a:lstStyle/>
        <a:p>
          <a:endParaRPr lang="en-US"/>
        </a:p>
      </dgm:t>
    </dgm:pt>
    <dgm:pt modelId="{B21CBA67-2316-4E50-B159-733BAD527934}" type="sibTrans" cxnId="{DAA9BBBB-C633-4312-A71D-838E88E915BA}">
      <dgm:prSet/>
      <dgm:spPr/>
      <dgm:t>
        <a:bodyPr/>
        <a:lstStyle/>
        <a:p>
          <a:endParaRPr lang="en-US"/>
        </a:p>
      </dgm:t>
    </dgm:pt>
    <dgm:pt modelId="{688111D1-7656-437F-9C62-3E608DE0D5F0}">
      <dgm:prSet/>
      <dgm:spPr/>
      <dgm:t>
        <a:bodyPr/>
        <a:lstStyle/>
        <a:p>
          <a:r>
            <a:rPr lang="en-US"/>
            <a:t>Information credibility</a:t>
          </a:r>
          <a:endParaRPr lang="en-US" dirty="0"/>
        </a:p>
      </dgm:t>
    </dgm:pt>
    <dgm:pt modelId="{EFF204BA-B95A-40BE-BD92-B9BFA925AFFB}" type="parTrans" cxnId="{F15A2F94-EA06-47A7-BD2A-203EBC3C8A86}">
      <dgm:prSet/>
      <dgm:spPr/>
      <dgm:t>
        <a:bodyPr/>
        <a:lstStyle/>
        <a:p>
          <a:endParaRPr lang="en-US"/>
        </a:p>
      </dgm:t>
    </dgm:pt>
    <dgm:pt modelId="{EF8FCF7A-329A-4ACB-BB2A-30BB9118EDA2}" type="sibTrans" cxnId="{F15A2F94-EA06-47A7-BD2A-203EBC3C8A86}">
      <dgm:prSet/>
      <dgm:spPr/>
      <dgm:t>
        <a:bodyPr/>
        <a:lstStyle/>
        <a:p>
          <a:endParaRPr lang="en-US"/>
        </a:p>
      </dgm:t>
    </dgm:pt>
    <dgm:pt modelId="{3104475C-7137-4F94-B2CE-A05239DE2DB7}">
      <dgm:prSet/>
      <dgm:spPr/>
      <dgm:t>
        <a:bodyPr/>
        <a:lstStyle/>
        <a:p>
          <a:r>
            <a:rPr lang="en-US" dirty="0"/>
            <a:t>Negative feedback</a:t>
          </a:r>
        </a:p>
      </dgm:t>
    </dgm:pt>
    <dgm:pt modelId="{2BC203FA-4C20-4EC4-81B2-9BBCAAE6DD2C}" type="parTrans" cxnId="{25A40A3C-4A6F-41D0-A0A8-CD7E38765E27}">
      <dgm:prSet/>
      <dgm:spPr/>
      <dgm:t>
        <a:bodyPr/>
        <a:lstStyle/>
        <a:p>
          <a:endParaRPr lang="en-US"/>
        </a:p>
      </dgm:t>
    </dgm:pt>
    <dgm:pt modelId="{09F45C7A-FD4E-4634-A7ED-AB2271BD2F7C}" type="sibTrans" cxnId="{25A40A3C-4A6F-41D0-A0A8-CD7E38765E27}">
      <dgm:prSet/>
      <dgm:spPr/>
      <dgm:t>
        <a:bodyPr/>
        <a:lstStyle/>
        <a:p>
          <a:endParaRPr lang="en-US"/>
        </a:p>
      </dgm:t>
    </dgm:pt>
    <dgm:pt modelId="{DAAC06BE-4973-425E-AE1E-4B3A1F79D943}">
      <dgm:prSet/>
      <dgm:spPr/>
      <dgm:t>
        <a:bodyPr/>
        <a:lstStyle/>
        <a:p>
          <a:r>
            <a:rPr lang="en-US"/>
            <a:t>Legal and regulatory risks</a:t>
          </a:r>
          <a:endParaRPr lang="en-US" dirty="0"/>
        </a:p>
      </dgm:t>
    </dgm:pt>
    <dgm:pt modelId="{E92486B8-A324-4BEB-80ED-D4F2D2F8402C}" type="parTrans" cxnId="{908382F7-4C64-4534-A359-9B92118C5963}">
      <dgm:prSet/>
      <dgm:spPr/>
      <dgm:t>
        <a:bodyPr/>
        <a:lstStyle/>
        <a:p>
          <a:endParaRPr lang="en-US"/>
        </a:p>
      </dgm:t>
    </dgm:pt>
    <dgm:pt modelId="{2CFC6446-AFD5-4F7E-9D85-B3E004A6DB92}" type="sibTrans" cxnId="{908382F7-4C64-4534-A359-9B92118C5963}">
      <dgm:prSet/>
      <dgm:spPr/>
      <dgm:t>
        <a:bodyPr/>
        <a:lstStyle/>
        <a:p>
          <a:endParaRPr lang="en-US"/>
        </a:p>
      </dgm:t>
    </dgm:pt>
    <dgm:pt modelId="{E9C83257-ED11-4088-81FD-FB97E2E88589}" type="pres">
      <dgm:prSet presAssocID="{B7C75E13-FA20-4E89-9352-C714E2DC3B80}" presName="Name0" presStyleCnt="0">
        <dgm:presLayoutVars>
          <dgm:dir/>
          <dgm:resizeHandles val="exact"/>
        </dgm:presLayoutVars>
      </dgm:prSet>
      <dgm:spPr/>
    </dgm:pt>
    <dgm:pt modelId="{300D8125-7B51-4873-9A40-C05CDF8E26D0}" type="pres">
      <dgm:prSet presAssocID="{394F5825-4D81-44B3-BF98-9D46C0E26D27}" presName="composite" presStyleCnt="0"/>
      <dgm:spPr/>
    </dgm:pt>
    <dgm:pt modelId="{08C1C37C-8B01-441D-9B8F-63800CF8B256}" type="pres">
      <dgm:prSet presAssocID="{394F5825-4D81-44B3-BF98-9D46C0E26D27}" presName="rect1" presStyleLbl="bg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val="0"/>
              </a:ext>
            </a:extLst>
          </a:blip>
          <a:stretch>
            <a:fillRect/>
          </a:stretch>
        </a:blipFill>
      </dgm:spPr>
    </dgm:pt>
    <dgm:pt modelId="{0BA56963-4133-4E8B-BA95-241900243DE0}" type="pres">
      <dgm:prSet presAssocID="{394F5825-4D81-44B3-BF98-9D46C0E26D27}" presName="wedgeRectCallout1" presStyleLbl="node1" presStyleIdx="0" presStyleCnt="5">
        <dgm:presLayoutVars>
          <dgm:bulletEnabled val="1"/>
        </dgm:presLayoutVars>
      </dgm:prSet>
      <dgm:spPr/>
    </dgm:pt>
    <dgm:pt modelId="{CB92AD06-325B-47C9-BAC7-9C1103737F2D}" type="pres">
      <dgm:prSet presAssocID="{C9070B6D-3AAA-4C8D-8AD6-93A212840CEC}" presName="sibTrans" presStyleCnt="0"/>
      <dgm:spPr/>
    </dgm:pt>
    <dgm:pt modelId="{039EE171-9DBF-4F35-97DB-2184967F8A44}" type="pres">
      <dgm:prSet presAssocID="{CDB0359C-1C72-4799-AAE0-30CF2F3B7B0F}" presName="composite" presStyleCnt="0"/>
      <dgm:spPr/>
    </dgm:pt>
    <dgm:pt modelId="{4A42C4B3-55A8-45BD-B5FF-2486340F8AE2}" type="pres">
      <dgm:prSet presAssocID="{CDB0359C-1C72-4799-AAE0-30CF2F3B7B0F}" presName="rect1" presStyleLbl="bg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val="0"/>
              </a:ext>
            </a:extLst>
          </a:blip>
          <a:stretch>
            <a:fillRect/>
          </a:stretch>
        </a:blipFill>
      </dgm:spPr>
    </dgm:pt>
    <dgm:pt modelId="{AA80D3B5-15FF-43DE-9E9B-93BD02F83992}" type="pres">
      <dgm:prSet presAssocID="{CDB0359C-1C72-4799-AAE0-30CF2F3B7B0F}" presName="wedgeRectCallout1" presStyleLbl="node1" presStyleIdx="1" presStyleCnt="5">
        <dgm:presLayoutVars>
          <dgm:bulletEnabled val="1"/>
        </dgm:presLayoutVars>
      </dgm:prSet>
      <dgm:spPr/>
    </dgm:pt>
    <dgm:pt modelId="{9BE28A4D-62E8-468D-8319-40F23B3EFD5D}" type="pres">
      <dgm:prSet presAssocID="{B21CBA67-2316-4E50-B159-733BAD527934}" presName="sibTrans" presStyleCnt="0"/>
      <dgm:spPr/>
    </dgm:pt>
    <dgm:pt modelId="{16E339FA-8197-4821-B965-29FE8EC73E6E}" type="pres">
      <dgm:prSet presAssocID="{688111D1-7656-437F-9C62-3E608DE0D5F0}" presName="composite" presStyleCnt="0"/>
      <dgm:spPr/>
    </dgm:pt>
    <dgm:pt modelId="{7153B011-7F24-4929-AFC3-72E7592A4040}" type="pres">
      <dgm:prSet presAssocID="{688111D1-7656-437F-9C62-3E608DE0D5F0}" presName="rect1" presStyleLbl="b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val="0"/>
              </a:ext>
            </a:extLst>
          </a:blip>
          <a:stretch>
            <a:fillRect/>
          </a:stretch>
        </a:blipFill>
      </dgm:spPr>
    </dgm:pt>
    <dgm:pt modelId="{F8942D45-25F8-458B-A525-726E1BBE0B38}" type="pres">
      <dgm:prSet presAssocID="{688111D1-7656-437F-9C62-3E608DE0D5F0}" presName="wedgeRectCallout1" presStyleLbl="node1" presStyleIdx="2" presStyleCnt="5">
        <dgm:presLayoutVars>
          <dgm:bulletEnabled val="1"/>
        </dgm:presLayoutVars>
      </dgm:prSet>
      <dgm:spPr/>
    </dgm:pt>
    <dgm:pt modelId="{E5A97D1F-D8B1-4E8F-A13A-B75289A5B1E2}" type="pres">
      <dgm:prSet presAssocID="{EF8FCF7A-329A-4ACB-BB2A-30BB9118EDA2}" presName="sibTrans" presStyleCnt="0"/>
      <dgm:spPr/>
    </dgm:pt>
    <dgm:pt modelId="{00203155-E991-4806-B117-C1FB1D539D7B}" type="pres">
      <dgm:prSet presAssocID="{3104475C-7137-4F94-B2CE-A05239DE2DB7}" presName="composite" presStyleCnt="0"/>
      <dgm:spPr/>
    </dgm:pt>
    <dgm:pt modelId="{D1CE6B8D-ADA3-4BAD-85F7-D7991BF32572}" type="pres">
      <dgm:prSet presAssocID="{3104475C-7137-4F94-B2CE-A05239DE2DB7}" presName="rect1" presStyleLbl="bgImgPlace1" presStyleIdx="3" presStyleCnt="5"/>
      <dgm:spPr>
        <a:blipFill rotWithShape="1">
          <a:blip xmlns:r="http://schemas.openxmlformats.org/officeDocument/2006/relationships" r:embed="rId4" cstate="email">
            <a:extLst>
              <a:ext uri="{28A0092B-C50C-407E-A947-70E740481C1C}">
                <a14:useLocalDpi xmlns:a14="http://schemas.microsoft.com/office/drawing/2010/main" val="0"/>
              </a:ext>
            </a:extLst>
          </a:blip>
          <a:stretch>
            <a:fillRect/>
          </a:stretch>
        </a:blipFill>
      </dgm:spPr>
    </dgm:pt>
    <dgm:pt modelId="{A746F360-2B18-49F0-B7C5-E8AB1D28F2C6}" type="pres">
      <dgm:prSet presAssocID="{3104475C-7137-4F94-B2CE-A05239DE2DB7}" presName="wedgeRectCallout1" presStyleLbl="node1" presStyleIdx="3" presStyleCnt="5">
        <dgm:presLayoutVars>
          <dgm:bulletEnabled val="1"/>
        </dgm:presLayoutVars>
      </dgm:prSet>
      <dgm:spPr/>
    </dgm:pt>
    <dgm:pt modelId="{574B5415-D0C2-44D6-94B0-851D3817A2D9}" type="pres">
      <dgm:prSet presAssocID="{09F45C7A-FD4E-4634-A7ED-AB2271BD2F7C}" presName="sibTrans" presStyleCnt="0"/>
      <dgm:spPr/>
    </dgm:pt>
    <dgm:pt modelId="{CFC5627C-896B-49DE-BBDD-99718071B2FB}" type="pres">
      <dgm:prSet presAssocID="{DAAC06BE-4973-425E-AE1E-4B3A1F79D943}" presName="composite" presStyleCnt="0"/>
      <dgm:spPr/>
    </dgm:pt>
    <dgm:pt modelId="{E4D6E8CE-0309-4BFF-A730-4F627FD4A2D8}" type="pres">
      <dgm:prSet presAssocID="{DAAC06BE-4973-425E-AE1E-4B3A1F79D943}" presName="rect1" presStyleLbl="bg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val="0"/>
              </a:ext>
            </a:extLst>
          </a:blip>
          <a:stretch>
            <a:fillRect/>
          </a:stretch>
        </a:blipFill>
      </dgm:spPr>
    </dgm:pt>
    <dgm:pt modelId="{11514586-C980-4BCA-BD88-C651401C7C31}" type="pres">
      <dgm:prSet presAssocID="{DAAC06BE-4973-425E-AE1E-4B3A1F79D943}" presName="wedgeRectCallout1" presStyleLbl="node1" presStyleIdx="4" presStyleCnt="5">
        <dgm:presLayoutVars>
          <dgm:bulletEnabled val="1"/>
        </dgm:presLayoutVars>
      </dgm:prSet>
      <dgm:spPr/>
    </dgm:pt>
  </dgm:ptLst>
  <dgm:cxnLst>
    <dgm:cxn modelId="{908382F7-4C64-4534-A359-9B92118C5963}" srcId="{B7C75E13-FA20-4E89-9352-C714E2DC3B80}" destId="{DAAC06BE-4973-425E-AE1E-4B3A1F79D943}" srcOrd="4" destOrd="0" parTransId="{E92486B8-A324-4BEB-80ED-D4F2D2F8402C}" sibTransId="{2CFC6446-AFD5-4F7E-9D85-B3E004A6DB92}"/>
    <dgm:cxn modelId="{25A40A3C-4A6F-41D0-A0A8-CD7E38765E27}" srcId="{B7C75E13-FA20-4E89-9352-C714E2DC3B80}" destId="{3104475C-7137-4F94-B2CE-A05239DE2DB7}" srcOrd="3" destOrd="0" parTransId="{2BC203FA-4C20-4EC4-81B2-9BBCAAE6DD2C}" sibTransId="{09F45C7A-FD4E-4634-A7ED-AB2271BD2F7C}"/>
    <dgm:cxn modelId="{836FD969-D0B2-4B00-BF8A-BE601E609619}" type="presOf" srcId="{DAAC06BE-4973-425E-AE1E-4B3A1F79D943}" destId="{11514586-C980-4BCA-BD88-C651401C7C31}" srcOrd="0" destOrd="0" presId="urn:microsoft.com/office/officeart/2008/layout/BendingPictureCaptionList"/>
    <dgm:cxn modelId="{7CF8BA56-9FFD-48A0-BAEE-F3FA071705AC}" type="presOf" srcId="{394F5825-4D81-44B3-BF98-9D46C0E26D27}" destId="{0BA56963-4133-4E8B-BA95-241900243DE0}" srcOrd="0" destOrd="0" presId="urn:microsoft.com/office/officeart/2008/layout/BendingPictureCaptionList"/>
    <dgm:cxn modelId="{C68D9B11-23C8-47C7-B42B-517F63896172}" type="presOf" srcId="{3104475C-7137-4F94-B2CE-A05239DE2DB7}" destId="{A746F360-2B18-49F0-B7C5-E8AB1D28F2C6}" srcOrd="0" destOrd="0" presId="urn:microsoft.com/office/officeart/2008/layout/BendingPictureCaptionList"/>
    <dgm:cxn modelId="{A738EEEE-2C3E-4992-A007-79F0700520E8}" type="presOf" srcId="{688111D1-7656-437F-9C62-3E608DE0D5F0}" destId="{F8942D45-25F8-458B-A525-726E1BBE0B38}" srcOrd="0" destOrd="0" presId="urn:microsoft.com/office/officeart/2008/layout/BendingPictureCaptionList"/>
    <dgm:cxn modelId="{0A22D662-E72B-409A-B1D9-0D4BC35EBBFC}" type="presOf" srcId="{CDB0359C-1C72-4799-AAE0-30CF2F3B7B0F}" destId="{AA80D3B5-15FF-43DE-9E9B-93BD02F83992}" srcOrd="0" destOrd="0" presId="urn:microsoft.com/office/officeart/2008/layout/BendingPictureCaptionList"/>
    <dgm:cxn modelId="{F15A2F94-EA06-47A7-BD2A-203EBC3C8A86}" srcId="{B7C75E13-FA20-4E89-9352-C714E2DC3B80}" destId="{688111D1-7656-437F-9C62-3E608DE0D5F0}" srcOrd="2" destOrd="0" parTransId="{EFF204BA-B95A-40BE-BD92-B9BFA925AFFB}" sibTransId="{EF8FCF7A-329A-4ACB-BB2A-30BB9118EDA2}"/>
    <dgm:cxn modelId="{DAA9BBBB-C633-4312-A71D-838E88E915BA}" srcId="{B7C75E13-FA20-4E89-9352-C714E2DC3B80}" destId="{CDB0359C-1C72-4799-AAE0-30CF2F3B7B0F}" srcOrd="1" destOrd="0" parTransId="{664C4FE7-C99E-4E26-969B-D0795BD6A1CE}" sibTransId="{B21CBA67-2316-4E50-B159-733BAD527934}"/>
    <dgm:cxn modelId="{312924A3-E061-42DB-9751-B923AA8080FE}" srcId="{B7C75E13-FA20-4E89-9352-C714E2DC3B80}" destId="{394F5825-4D81-44B3-BF98-9D46C0E26D27}" srcOrd="0" destOrd="0" parTransId="{15042B3B-8FD6-4214-9A7D-1AB714F8B517}" sibTransId="{C9070B6D-3AAA-4C8D-8AD6-93A212840CEC}"/>
    <dgm:cxn modelId="{E06776C1-F1DE-4CDF-A3C4-E4CCA0F93BAC}" type="presOf" srcId="{B7C75E13-FA20-4E89-9352-C714E2DC3B80}" destId="{E9C83257-ED11-4088-81FD-FB97E2E88589}" srcOrd="0" destOrd="0" presId="urn:microsoft.com/office/officeart/2008/layout/BendingPictureCaptionList"/>
    <dgm:cxn modelId="{07179AD0-DA57-48E2-A0E6-C62DED94884D}" type="presParOf" srcId="{E9C83257-ED11-4088-81FD-FB97E2E88589}" destId="{300D8125-7B51-4873-9A40-C05CDF8E26D0}" srcOrd="0" destOrd="0" presId="urn:microsoft.com/office/officeart/2008/layout/BendingPictureCaptionList"/>
    <dgm:cxn modelId="{BCEE1B40-739B-4D5A-B053-335B7A865F03}" type="presParOf" srcId="{300D8125-7B51-4873-9A40-C05CDF8E26D0}" destId="{08C1C37C-8B01-441D-9B8F-63800CF8B256}" srcOrd="0" destOrd="0" presId="urn:microsoft.com/office/officeart/2008/layout/BendingPictureCaptionList"/>
    <dgm:cxn modelId="{7BBD4973-E329-4ED6-88DF-DAF127E62B55}" type="presParOf" srcId="{300D8125-7B51-4873-9A40-C05CDF8E26D0}" destId="{0BA56963-4133-4E8B-BA95-241900243DE0}" srcOrd="1" destOrd="0" presId="urn:microsoft.com/office/officeart/2008/layout/BendingPictureCaptionList"/>
    <dgm:cxn modelId="{856C5F45-FBAB-47A7-98CF-EB5707321B98}" type="presParOf" srcId="{E9C83257-ED11-4088-81FD-FB97E2E88589}" destId="{CB92AD06-325B-47C9-BAC7-9C1103737F2D}" srcOrd="1" destOrd="0" presId="urn:microsoft.com/office/officeart/2008/layout/BendingPictureCaptionList"/>
    <dgm:cxn modelId="{27BD363D-37DE-4E0A-8ECA-D507C358EB9A}" type="presParOf" srcId="{E9C83257-ED11-4088-81FD-FB97E2E88589}" destId="{039EE171-9DBF-4F35-97DB-2184967F8A44}" srcOrd="2" destOrd="0" presId="urn:microsoft.com/office/officeart/2008/layout/BendingPictureCaptionList"/>
    <dgm:cxn modelId="{55CCA388-649A-48F0-81AE-0B891B5A2127}" type="presParOf" srcId="{039EE171-9DBF-4F35-97DB-2184967F8A44}" destId="{4A42C4B3-55A8-45BD-B5FF-2486340F8AE2}" srcOrd="0" destOrd="0" presId="urn:microsoft.com/office/officeart/2008/layout/BendingPictureCaptionList"/>
    <dgm:cxn modelId="{82692989-2330-4EB4-BD7A-A8162944D7D8}" type="presParOf" srcId="{039EE171-9DBF-4F35-97DB-2184967F8A44}" destId="{AA80D3B5-15FF-43DE-9E9B-93BD02F83992}" srcOrd="1" destOrd="0" presId="urn:microsoft.com/office/officeart/2008/layout/BendingPictureCaptionList"/>
    <dgm:cxn modelId="{1EE5BB86-5CFE-4328-83B0-59BCB541AC79}" type="presParOf" srcId="{E9C83257-ED11-4088-81FD-FB97E2E88589}" destId="{9BE28A4D-62E8-468D-8319-40F23B3EFD5D}" srcOrd="3" destOrd="0" presId="urn:microsoft.com/office/officeart/2008/layout/BendingPictureCaptionList"/>
    <dgm:cxn modelId="{610B690D-DFD2-4B29-BBFC-0A14035D3458}" type="presParOf" srcId="{E9C83257-ED11-4088-81FD-FB97E2E88589}" destId="{16E339FA-8197-4821-B965-29FE8EC73E6E}" srcOrd="4" destOrd="0" presId="urn:microsoft.com/office/officeart/2008/layout/BendingPictureCaptionList"/>
    <dgm:cxn modelId="{A0CA747B-F811-4D0C-BC8F-74281DD95F1A}" type="presParOf" srcId="{16E339FA-8197-4821-B965-29FE8EC73E6E}" destId="{7153B011-7F24-4929-AFC3-72E7592A4040}" srcOrd="0" destOrd="0" presId="urn:microsoft.com/office/officeart/2008/layout/BendingPictureCaptionList"/>
    <dgm:cxn modelId="{F98ADA7F-FEEB-4971-8998-773FFA8AB383}" type="presParOf" srcId="{16E339FA-8197-4821-B965-29FE8EC73E6E}" destId="{F8942D45-25F8-458B-A525-726E1BBE0B38}" srcOrd="1" destOrd="0" presId="urn:microsoft.com/office/officeart/2008/layout/BendingPictureCaptionList"/>
    <dgm:cxn modelId="{16C58134-494E-45AD-BFEA-46D75907C744}" type="presParOf" srcId="{E9C83257-ED11-4088-81FD-FB97E2E88589}" destId="{E5A97D1F-D8B1-4E8F-A13A-B75289A5B1E2}" srcOrd="5" destOrd="0" presId="urn:microsoft.com/office/officeart/2008/layout/BendingPictureCaptionList"/>
    <dgm:cxn modelId="{1F72A58C-0EC2-419D-AF11-4E609E094146}" type="presParOf" srcId="{E9C83257-ED11-4088-81FD-FB97E2E88589}" destId="{00203155-E991-4806-B117-C1FB1D539D7B}" srcOrd="6" destOrd="0" presId="urn:microsoft.com/office/officeart/2008/layout/BendingPictureCaptionList"/>
    <dgm:cxn modelId="{5EB794C4-39D9-4623-8946-C82EC67CA891}" type="presParOf" srcId="{00203155-E991-4806-B117-C1FB1D539D7B}" destId="{D1CE6B8D-ADA3-4BAD-85F7-D7991BF32572}" srcOrd="0" destOrd="0" presId="urn:microsoft.com/office/officeart/2008/layout/BendingPictureCaptionList"/>
    <dgm:cxn modelId="{6AC5169B-C29E-45D6-8E94-49BDDB21A5BC}" type="presParOf" srcId="{00203155-E991-4806-B117-C1FB1D539D7B}" destId="{A746F360-2B18-49F0-B7C5-E8AB1D28F2C6}" srcOrd="1" destOrd="0" presId="urn:microsoft.com/office/officeart/2008/layout/BendingPictureCaptionList"/>
    <dgm:cxn modelId="{F846D98A-0DEA-48D8-812F-CA4346B501E7}" type="presParOf" srcId="{E9C83257-ED11-4088-81FD-FB97E2E88589}" destId="{574B5415-D0C2-44D6-94B0-851D3817A2D9}" srcOrd="7" destOrd="0" presId="urn:microsoft.com/office/officeart/2008/layout/BendingPictureCaptionList"/>
    <dgm:cxn modelId="{7DF5AA3E-EF24-4C87-A85A-F5F998540D8F}" type="presParOf" srcId="{E9C83257-ED11-4088-81FD-FB97E2E88589}" destId="{CFC5627C-896B-49DE-BBDD-99718071B2FB}" srcOrd="8" destOrd="0" presId="urn:microsoft.com/office/officeart/2008/layout/BendingPictureCaptionList"/>
    <dgm:cxn modelId="{19971443-EA75-4385-99B9-EB992D65E04E}" type="presParOf" srcId="{CFC5627C-896B-49DE-BBDD-99718071B2FB}" destId="{E4D6E8CE-0309-4BFF-A730-4F627FD4A2D8}" srcOrd="0" destOrd="0" presId="urn:microsoft.com/office/officeart/2008/layout/BendingPictureCaptionList"/>
    <dgm:cxn modelId="{567D0EC1-8A5E-4846-9DAC-8868CDDA6974}" type="presParOf" srcId="{CFC5627C-896B-49DE-BBDD-99718071B2FB}" destId="{11514586-C980-4BCA-BD88-C651401C7C31}"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1C37C-8B01-441D-9B8F-63800CF8B256}">
      <dsp:nvSpPr>
        <dsp:cNvPr id="0" name=""/>
        <dsp:cNvSpPr/>
      </dsp:nvSpPr>
      <dsp:spPr>
        <a:xfrm>
          <a:off x="875048" y="333"/>
          <a:ext cx="1875375" cy="150030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A56963-4133-4E8B-BA95-241900243DE0}">
      <dsp:nvSpPr>
        <dsp:cNvPr id="0" name=""/>
        <dsp:cNvSpPr/>
      </dsp:nvSpPr>
      <dsp:spPr>
        <a:xfrm>
          <a:off x="1043832"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Privacy settings</a:t>
          </a:r>
        </a:p>
      </dsp:txBody>
      <dsp:txXfrm>
        <a:off x="1043832" y="1350603"/>
        <a:ext cx="1669083" cy="525105"/>
      </dsp:txXfrm>
    </dsp:sp>
    <dsp:sp modelId="{4A42C4B3-55A8-45BD-B5FF-2486340F8AE2}">
      <dsp:nvSpPr>
        <dsp:cNvPr id="0" name=""/>
        <dsp:cNvSpPr/>
      </dsp:nvSpPr>
      <dsp:spPr>
        <a:xfrm>
          <a:off x="2937961" y="333"/>
          <a:ext cx="1875375" cy="1500300"/>
        </a:xfrm>
        <a:prstGeom prst="rect">
          <a:avLst/>
        </a:prstGeom>
        <a:blipFill rotWithShape="1">
          <a:blip xmlns:r="http://schemas.openxmlformats.org/officeDocument/2006/relationships" r:embed="rId2"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0D3B5-15FF-43DE-9E9B-93BD02F83992}">
      <dsp:nvSpPr>
        <dsp:cNvPr id="0" name=""/>
        <dsp:cNvSpPr/>
      </dsp:nvSpPr>
      <dsp:spPr>
        <a:xfrm>
          <a:off x="3106745"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Patient’s confidentiality</a:t>
          </a:r>
          <a:endParaRPr lang="en-US" sz="1500" kern="1200" dirty="0"/>
        </a:p>
      </dsp:txBody>
      <dsp:txXfrm>
        <a:off x="3106745" y="1350603"/>
        <a:ext cx="1669083" cy="525105"/>
      </dsp:txXfrm>
    </dsp:sp>
    <dsp:sp modelId="{7153B011-7F24-4929-AFC3-72E7592A4040}">
      <dsp:nvSpPr>
        <dsp:cNvPr id="0" name=""/>
        <dsp:cNvSpPr/>
      </dsp:nvSpPr>
      <dsp:spPr>
        <a:xfrm>
          <a:off x="5000874" y="333"/>
          <a:ext cx="1875375" cy="150030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942D45-25F8-458B-A525-726E1BBE0B38}">
      <dsp:nvSpPr>
        <dsp:cNvPr id="0" name=""/>
        <dsp:cNvSpPr/>
      </dsp:nvSpPr>
      <dsp:spPr>
        <a:xfrm>
          <a:off x="5169657"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Information credibility</a:t>
          </a:r>
          <a:endParaRPr lang="en-US" sz="1500" kern="1200" dirty="0"/>
        </a:p>
      </dsp:txBody>
      <dsp:txXfrm>
        <a:off x="5169657" y="1350603"/>
        <a:ext cx="1669083" cy="525105"/>
      </dsp:txXfrm>
    </dsp:sp>
    <dsp:sp modelId="{D1CE6B8D-ADA3-4BAD-85F7-D7991BF32572}">
      <dsp:nvSpPr>
        <dsp:cNvPr id="0" name=""/>
        <dsp:cNvSpPr/>
      </dsp:nvSpPr>
      <dsp:spPr>
        <a:xfrm>
          <a:off x="1906505" y="2063245"/>
          <a:ext cx="1875375" cy="1500300"/>
        </a:xfrm>
        <a:prstGeom prst="rect">
          <a:avLst/>
        </a:prstGeom>
        <a:blipFill rotWithShape="1">
          <a:blip xmlns:r="http://schemas.openxmlformats.org/officeDocument/2006/relationships" r:embed="rId4"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6F360-2B18-49F0-B7C5-E8AB1D28F2C6}">
      <dsp:nvSpPr>
        <dsp:cNvPr id="0" name=""/>
        <dsp:cNvSpPr/>
      </dsp:nvSpPr>
      <dsp:spPr>
        <a:xfrm>
          <a:off x="2075288" y="3413515"/>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Negative feedback</a:t>
          </a:r>
        </a:p>
      </dsp:txBody>
      <dsp:txXfrm>
        <a:off x="2075288" y="3413515"/>
        <a:ext cx="1669083" cy="525105"/>
      </dsp:txXfrm>
    </dsp:sp>
    <dsp:sp modelId="{E4D6E8CE-0309-4BFF-A730-4F627FD4A2D8}">
      <dsp:nvSpPr>
        <dsp:cNvPr id="0" name=""/>
        <dsp:cNvSpPr/>
      </dsp:nvSpPr>
      <dsp:spPr>
        <a:xfrm>
          <a:off x="3969417" y="2063245"/>
          <a:ext cx="1875375" cy="1500300"/>
        </a:xfrm>
        <a:prstGeom prst="rect">
          <a:avLst/>
        </a:prstGeom>
        <a:blipFill rotWithShape="1">
          <a:blip xmlns:r="http://schemas.openxmlformats.org/officeDocument/2006/relationships" r:embed="rId5"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514586-C980-4BCA-BD88-C651401C7C31}">
      <dsp:nvSpPr>
        <dsp:cNvPr id="0" name=""/>
        <dsp:cNvSpPr/>
      </dsp:nvSpPr>
      <dsp:spPr>
        <a:xfrm>
          <a:off x="4138201" y="3413515"/>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Legal and regulatory risks</a:t>
          </a:r>
          <a:endParaRPr lang="en-US" sz="1500" kern="1200" dirty="0"/>
        </a:p>
      </dsp:txBody>
      <dsp:txXfrm>
        <a:off x="4138201" y="3413515"/>
        <a:ext cx="1669083" cy="52510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66BB3-F54D-43A1-A332-CFF8D89C17C6}" type="datetimeFigureOut">
              <a:rPr lang="en-US" smtClean="0"/>
              <a:t>5/30/2016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51B80-88DB-4EE7-8832-00B060260074}" type="slidenum">
              <a:rPr lang="en-US" smtClean="0"/>
              <a:t>‹#›</a:t>
            </a:fld>
            <a:endParaRPr lang="en-US"/>
          </a:p>
        </p:txBody>
      </p:sp>
    </p:spTree>
    <p:extLst>
      <p:ext uri="{BB962C8B-B14F-4D97-AF65-F5344CB8AC3E}">
        <p14:creationId xmlns:p14="http://schemas.microsoft.com/office/powerpoint/2010/main" val="312640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zmosis.org/hom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doctorslounge.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iabetesdaily.com/"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dlife.com/" TargetMode="External"/><Relationship Id="rId4" Type="http://schemas.openxmlformats.org/officeDocument/2006/relationships/hyperlink" Target="http://www.tudiabetes.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witter.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64715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linked</a:t>
            </a:r>
            <a:r>
              <a:rPr lang="en-US" baseline="0" dirty="0"/>
              <a:t> to Linkedin.com.</a:t>
            </a:r>
          </a:p>
          <a:p>
            <a:r>
              <a:rPr lang="en-US" baseline="0" dirty="0"/>
              <a:t>This site is u</a:t>
            </a:r>
            <a:r>
              <a:rPr lang="en-US" dirty="0"/>
              <a:t>sed mostly for professional resume sharing.  If you are looking for a job, anticipate changing jobs, or hiring</a:t>
            </a:r>
            <a:r>
              <a:rPr lang="en-US" baseline="0" dirty="0"/>
              <a:t> someone with real credentials to fill a job, this is the spot.  Groups are starting to form with common interests and are creating discussions.  People endorse each others expertise.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16</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82652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they can’t find all the copyright violators themselves is because of the sheer number of videos posted on the site every hour.  </a:t>
            </a:r>
          </a:p>
          <a:p>
            <a:r>
              <a:rPr lang="en-US" dirty="0"/>
              <a:t>YouTube Mobile alone gets over 100 million views per day.  That is the app on my iPhone.</a:t>
            </a:r>
          </a:p>
          <a:p>
            <a:r>
              <a:rPr lang="en-US" dirty="0"/>
              <a:t>More than half the videos on YouTube have been rated or commented on by users.</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17</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04206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social media site allows users to post videos.  Viewers can rate and comment on those videos, the creation of curated lists of video clips called Channels.  Educational institutions are posting videos to be used in classes.  Copyright is out the window here.  </a:t>
            </a:r>
            <a:r>
              <a:rPr lang="en-US" dirty="0" err="1"/>
              <a:t>Youtube</a:t>
            </a:r>
            <a:r>
              <a:rPr lang="en-US" dirty="0"/>
              <a:t> tries to purge copyrighted materials posted without permission, like the clip I am using a little later, but rely on users to alert them to these postings.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18</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46139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to Farris </a:t>
            </a:r>
            <a:r>
              <a:rPr lang="en-US" dirty="0" err="1"/>
              <a:t>Timimi’s</a:t>
            </a:r>
            <a:r>
              <a:rPr lang="en-US" dirty="0"/>
              <a:t> </a:t>
            </a:r>
            <a:r>
              <a:rPr lang="en-US" dirty="0" err="1"/>
              <a:t>Pinterest</a:t>
            </a:r>
            <a:r>
              <a:rPr lang="en-US" dirty="0"/>
              <a:t> page.}  </a:t>
            </a:r>
          </a:p>
          <a:p>
            <a:r>
              <a:rPr lang="en-US" dirty="0"/>
              <a:t>The popularity of this relatively new site is growing exponentially.  It may die out just as fast or find that the purpose, which was really at the start just to share media/pictures/videos, linked to content elsewhere, grouped by topic called “Boards”, has some use for educations, business, or healthcare. It is morphing as we speak into a content delivery as well as image delivery/sharing site.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19</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73020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college has licensed Yammer to serve as our controlled access social media platform.  This allows students</a:t>
            </a:r>
            <a:r>
              <a:rPr lang="en-US" baseline="0" dirty="0"/>
              <a:t> and faculty to chat, post, create groups, just like Facebook or Twitter except that it is within the walls of the FSU CoM community only.  You either have to have a CoM email account or be invited to join by someone with a CoM email.  So  clinical faculty can be added.  We need to get anyone who wants to participate to give us their email account and we will invite them to join.  If you remember, long ago, someone had to invite you to get a </a:t>
            </a:r>
            <a:r>
              <a:rPr lang="en-US" baseline="0" dirty="0" err="1"/>
              <a:t>gmail</a:t>
            </a:r>
            <a:r>
              <a:rPr lang="en-US" baseline="0" dirty="0"/>
              <a:t> account.  </a:t>
            </a:r>
            <a:endParaRPr lang="en-US"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20</a:t>
            </a:fld>
            <a:endParaRPr lang="en-US"/>
          </a:p>
        </p:txBody>
      </p:sp>
    </p:spTree>
    <p:extLst>
      <p:ext uri="{BB962C8B-B14F-4D97-AF65-F5344CB8AC3E}">
        <p14:creationId xmlns:p14="http://schemas.microsoft.com/office/powerpoint/2010/main" val="21391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Doximity.com: site only for doctors, </a:t>
            </a:r>
            <a:r>
              <a:rPr lang="en-US" u="none" dirty="0">
                <a:solidFill>
                  <a:schemeClr val="tx1"/>
                </a:solidFill>
                <a:hlinkClick r:id="rId3"/>
              </a:rPr>
              <a:t>Article: </a:t>
            </a:r>
            <a:r>
              <a:rPr lang="en-US" u="sng" dirty="0">
                <a:hlinkClick r:id="rId3"/>
              </a:rPr>
              <a:t>http://www.imedicalapps.com/2012/06/doximity-physician-social-networ/ </a:t>
            </a:r>
          </a:p>
          <a:p>
            <a:r>
              <a:rPr lang="en-US" u="sng" dirty="0" err="1">
                <a:hlinkClick r:id="rId3"/>
              </a:rPr>
              <a:t>Ozmosis</a:t>
            </a:r>
            <a:r>
              <a:rPr lang="en-US" dirty="0"/>
              <a:t>: site only for doctors, this one helps you connect to others in the industry. You can get answers and opinions from your peers, and share insights of your own.</a:t>
            </a:r>
          </a:p>
          <a:p>
            <a:r>
              <a:rPr lang="en-US" u="sng" dirty="0" err="1">
                <a:hlinkClick r:id="rId4"/>
              </a:rPr>
              <a:t>DoctorsLounge</a:t>
            </a:r>
            <a:r>
              <a:rPr lang="en-US" dirty="0"/>
              <a:t>: Hang out with other doctors online. An awesome resource, and an interesting place to hang out. Research symptoms, get additionally opinions and connect with doctors who share your specialty.</a:t>
            </a:r>
          </a:p>
          <a:p>
            <a:endParaRPr lang="en-US" dirty="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4639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changes daily.</a:t>
            </a:r>
          </a:p>
          <a:p>
            <a:r>
              <a:rPr lang="en-US" dirty="0"/>
              <a:t>Twitter</a:t>
            </a:r>
            <a:r>
              <a:rPr lang="en-US" baseline="0" dirty="0"/>
              <a:t> has over 500 billion users, tweeting over 340 million tweets per day. Also reported 288 billion active users. Stats are difficult to nail down because they change so rapidly.</a:t>
            </a:r>
          </a:p>
          <a:p>
            <a:r>
              <a:rPr lang="en-US" baseline="0" dirty="0"/>
              <a:t>YouTube has monthly users based on viewership.</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27</a:t>
            </a:fld>
            <a:endParaRPr lang="en-US"/>
          </a:p>
        </p:txBody>
      </p:sp>
      <p:sp>
        <p:nvSpPr>
          <p:cNvPr id="6" name="Date Placeholder 5"/>
          <p:cNvSpPr>
            <a:spLocks noGrp="1"/>
          </p:cNvSpPr>
          <p:nvPr>
            <p:ph type="dt" idx="12"/>
          </p:nvPr>
        </p:nvSpPr>
        <p:spPr/>
        <p:txBody>
          <a:bodyPr/>
          <a:lstStyle/>
          <a:p>
            <a:r>
              <a:rPr lang="en-US"/>
              <a:t>4/12/2013</a:t>
            </a:r>
          </a:p>
        </p:txBody>
      </p:sp>
      <p:sp>
        <p:nvSpPr>
          <p:cNvPr id="7" name="Header Placeholder 6"/>
          <p:cNvSpPr>
            <a:spLocks noGrp="1"/>
          </p:cNvSpPr>
          <p:nvPr>
            <p:ph type="hdr" sz="quarter" idx="13"/>
          </p:nvPr>
        </p:nvSpPr>
        <p:spPr/>
        <p:txBody>
          <a:bodyPr/>
          <a:lstStyle/>
          <a:p>
            <a:r>
              <a:rPr lang="en-US"/>
              <a:t>Social Networking and Medicine</a:t>
            </a:r>
          </a:p>
        </p:txBody>
      </p:sp>
    </p:spTree>
    <p:extLst>
      <p:ext uri="{BB962C8B-B14F-4D97-AF65-F5344CB8AC3E}">
        <p14:creationId xmlns:p14="http://schemas.microsoft.com/office/powerpoint/2010/main" val="393351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29</a:t>
            </a:fld>
            <a:endParaRPr lang="en-US"/>
          </a:p>
        </p:txBody>
      </p:sp>
    </p:spTree>
    <p:extLst>
      <p:ext uri="{BB962C8B-B14F-4D97-AF65-F5344CB8AC3E}">
        <p14:creationId xmlns:p14="http://schemas.microsoft.com/office/powerpoint/2010/main" val="9011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Like</a:t>
            </a:r>
            <a:r>
              <a:rPr lang="en-US" baseline="0" dirty="0"/>
              <a:t> a journal, you are shown any posts on their site in your Facebook feed.  These include articles as well as quiz of the day questions with images like EKGs and photos, microscopic ….  On Twitter, you can follow any of your favorite journals to get news and announcements of articles.  On </a:t>
            </a:r>
            <a:r>
              <a:rPr lang="en-US" baseline="0" dirty="0" err="1"/>
              <a:t>Youtube</a:t>
            </a:r>
            <a:r>
              <a:rPr lang="en-US" baseline="0" dirty="0"/>
              <a:t>, they have educational videos.  Even an</a:t>
            </a:r>
            <a:r>
              <a:rPr lang="en-US" dirty="0"/>
              <a:t> RSS feed can be considered a form of digital/social media. </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32</a:t>
            </a:fld>
            <a:endParaRPr lang="en-US"/>
          </a:p>
        </p:txBody>
      </p:sp>
    </p:spTree>
    <p:extLst>
      <p:ext uri="{BB962C8B-B14F-4D97-AF65-F5344CB8AC3E}">
        <p14:creationId xmlns:p14="http://schemas.microsoft.com/office/powerpoint/2010/main" val="92398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has</a:t>
            </a:r>
            <a:r>
              <a:rPr lang="en-US" baseline="0" dirty="0"/>
              <a:t> not only embraced SM, they have become leaders nationally in the SM movement in healthcare.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16037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go further, let’s quickly define what social media and social networks are.  </a:t>
            </a:r>
          </a:p>
          <a:p>
            <a:r>
              <a:rPr lang="en-US" dirty="0"/>
              <a:t>This definition, used by permission,</a:t>
            </a:r>
            <a:r>
              <a:rPr lang="en-US" baseline="0" dirty="0"/>
              <a:t> is contained in</a:t>
            </a:r>
            <a:r>
              <a:rPr lang="en-US" dirty="0"/>
              <a:t> Princeton’s Social Media Policies, published by the Princeton University Office of Communications.  The key here is social media’s purpose – interactive</a:t>
            </a:r>
            <a:r>
              <a:rPr lang="en-US" baseline="0" dirty="0"/>
              <a:t> dialogue.</a:t>
            </a:r>
            <a:endParaRPr lang="en-US" dirty="0"/>
          </a:p>
        </p:txBody>
      </p:sp>
      <p:sp>
        <p:nvSpPr>
          <p:cNvPr id="4" name="Slide Number Placeholder 3"/>
          <p:cNvSpPr>
            <a:spLocks noGrp="1"/>
          </p:cNvSpPr>
          <p:nvPr>
            <p:ph type="sldNum" sz="quarter" idx="10"/>
          </p:nvPr>
        </p:nvSpPr>
        <p:spPr/>
        <p:txBody>
          <a:bodyPr/>
          <a:lstStyle/>
          <a:p>
            <a:fld id="{BBC033A9-FAA4-455D-927B-8257D7FF17D9}" type="slidenum">
              <a:rPr lang="en-US" smtClean="0"/>
              <a:pPr/>
              <a:t>4</a:t>
            </a:fld>
            <a:endParaRPr lang="en-US" dirty="0"/>
          </a:p>
        </p:txBody>
      </p:sp>
    </p:spTree>
    <p:extLst>
      <p:ext uri="{BB962C8B-B14F-4D97-AF65-F5344CB8AC3E}">
        <p14:creationId xmlns:p14="http://schemas.microsoft.com/office/powerpoint/2010/main" val="1844178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the</a:t>
            </a:r>
            <a:r>
              <a:rPr lang="en-US" baseline="0" dirty="0"/>
              <a:t> use of social media by a healthcare organization.</a:t>
            </a:r>
            <a:endParaRPr lang="en-US"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34</a:t>
            </a:fld>
            <a:endParaRPr lang="en-US"/>
          </a:p>
        </p:txBody>
      </p:sp>
    </p:spTree>
    <p:extLst>
      <p:ext uri="{BB962C8B-B14F-4D97-AF65-F5344CB8AC3E}">
        <p14:creationId xmlns:p14="http://schemas.microsoft.com/office/powerpoint/2010/main" val="362446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CDC Facebook, Twitter and YouTube sites.  Notice the consistent branding on each.  This makes any posting instantly identifiable as the CDCs. </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35</a:t>
            </a:fld>
            <a:endParaRPr lang="en-US"/>
          </a:p>
        </p:txBody>
      </p:sp>
    </p:spTree>
    <p:extLst>
      <p:ext uri="{BB962C8B-B14F-4D97-AF65-F5344CB8AC3E}">
        <p14:creationId xmlns:p14="http://schemas.microsoft.com/office/powerpoint/2010/main" val="3338486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 for a condition in any of the social media sites, such as the hashtag Ebola gives you the latest news from multiple sources like the WSJ, Bloomberg, or a physician.</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36</a:t>
            </a:fld>
            <a:endParaRPr lang="en-US"/>
          </a:p>
        </p:txBody>
      </p:sp>
    </p:spTree>
    <p:extLst>
      <p:ext uri="{BB962C8B-B14F-4D97-AF65-F5344CB8AC3E}">
        <p14:creationId xmlns:p14="http://schemas.microsoft.com/office/powerpoint/2010/main" val="30057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video of a doctor who suffers</a:t>
            </a:r>
            <a:r>
              <a:rPr lang="en-US" baseline="0" dirty="0"/>
              <a:t> from and treats patients with RA, who created a social networking web site for patients with RA.  (show about 1 minute of this).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37</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72067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http://diabetessocmed.com/ </a:t>
            </a:r>
          </a:p>
          <a:p>
            <a:pPr defTabSz="914213">
              <a:defRPr/>
            </a:pPr>
            <a:r>
              <a:rPr lang="en-US" dirty="0"/>
              <a:t>Diabetes Social Media Advocacy (DSMA) is involved with and promotes social media in all its forms to empower people affected by diabetes and to connect them with each other to foster support and education. In the Beginning: The Online Community Through platforms such as </a:t>
            </a:r>
            <a:r>
              <a:rPr lang="en-US" dirty="0" err="1"/>
              <a:t>facebook</a:t>
            </a:r>
            <a:r>
              <a:rPr lang="en-US" dirty="0"/>
              <a:t>, YouTube, podcasts, blogs, and online communities such as </a:t>
            </a:r>
            <a:r>
              <a:rPr lang="en-US" dirty="0" err="1">
                <a:hlinkClick r:id="rId3"/>
              </a:rPr>
              <a:t>Diabetesdaily</a:t>
            </a:r>
            <a:r>
              <a:rPr lang="en-US" dirty="0"/>
              <a:t>,</a:t>
            </a:r>
            <a:r>
              <a:rPr lang="en-US" dirty="0">
                <a:hlinkClick r:id="rId4"/>
              </a:rPr>
              <a:t> </a:t>
            </a:r>
            <a:r>
              <a:rPr lang="en-US" dirty="0" err="1">
                <a:hlinkClick r:id="rId4"/>
              </a:rPr>
              <a:t>TuDiabetes</a:t>
            </a:r>
            <a:r>
              <a:rPr lang="en-US" dirty="0"/>
              <a:t> and </a:t>
            </a:r>
            <a:r>
              <a:rPr lang="en-US" dirty="0" err="1">
                <a:hlinkClick r:id="rId5"/>
              </a:rPr>
              <a:t>dLife</a:t>
            </a:r>
            <a:r>
              <a:rPr lang="en-US" dirty="0"/>
              <a:t>, people participate in the informal network known as the Diabetes Online Community (DOC). The virtual community is one of the first and largest to champion social media for chronic disease awareness, support, and education.</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38</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17785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mostly boils</a:t>
            </a:r>
            <a:r>
              <a:rPr lang="en-US" baseline="0" dirty="0"/>
              <a:t> down professionally to these five-six practical uses of social media. </a:t>
            </a:r>
          </a:p>
          <a:p>
            <a:r>
              <a:rPr lang="en-US" baseline="0" dirty="0"/>
              <a:t>We will talk about each of these, one at a time.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39</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47297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the new yellow pages.</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41</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15918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3">
              <a:defRPr/>
            </a:pPr>
            <a:r>
              <a:rPr lang="en-US" dirty="0"/>
              <a:t>By participating in free review websites such as </a:t>
            </a:r>
            <a:r>
              <a:rPr lang="en-US" dirty="0" err="1"/>
              <a:t>Healthgrades</a:t>
            </a:r>
            <a:r>
              <a:rPr lang="en-US" dirty="0"/>
              <a:t>, Vitals, and even Yelp, you can help maximize your website rankings and ultimately the number of patients visiting your site.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33436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Crowd-sourcing surveillance of disease/conditions/drug</a:t>
            </a:r>
            <a:r>
              <a:rPr lang="en-US" baseline="0" dirty="0"/>
              <a:t> side effects. </a:t>
            </a:r>
            <a:r>
              <a:rPr lang="en-US" dirty="0"/>
              <a:t> This site is</a:t>
            </a:r>
            <a:r>
              <a:rPr lang="en-US" baseline="0" dirty="0"/>
              <a:t> for-profit.  However, it is designed to collect and share outcomes data on specific treatment experiences from patients as well as help patients with conditions share their experiences with other patients.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47</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318952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a:t>
            </a:r>
            <a:r>
              <a:rPr lang="en-US" baseline="0" dirty="0"/>
              <a:t> are very likely to share information about their hospital stay, medications, medical insurance company, and their doctors.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49</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57844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image has become the iconic illustration of all the different types of social networking sites. There are thousands of sites that qualify as social networking sites.  You will see this in almost all presentations that</a:t>
            </a:r>
            <a:r>
              <a:rPr lang="en-US" baseline="0" dirty="0"/>
              <a:t> are introductory to social media and networking. We are not covering a tiny fraction of those.</a:t>
            </a:r>
            <a:endParaRPr lang="en-US" dirty="0"/>
          </a:p>
        </p:txBody>
      </p:sp>
      <p:sp>
        <p:nvSpPr>
          <p:cNvPr id="4" name="Slide Number Placeholder 3"/>
          <p:cNvSpPr>
            <a:spLocks noGrp="1"/>
          </p:cNvSpPr>
          <p:nvPr>
            <p:ph type="sldNum" sz="quarter" idx="10"/>
          </p:nvPr>
        </p:nvSpPr>
        <p:spPr/>
        <p:txBody>
          <a:bodyPr/>
          <a:lstStyle/>
          <a:p>
            <a:fld id="{0F674D2C-06E8-4CF2-8101-274F52ADD64F}" type="slidenum">
              <a:rPr lang="en-US" smtClean="0"/>
              <a:pPr/>
              <a:t>5</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4008641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51</a:t>
            </a:fld>
            <a:endParaRPr lang="en-US"/>
          </a:p>
        </p:txBody>
      </p:sp>
    </p:spTree>
    <p:extLst>
      <p:ext uri="{BB962C8B-B14F-4D97-AF65-F5344CB8AC3E}">
        <p14:creationId xmlns:p14="http://schemas.microsoft.com/office/powerpoint/2010/main" val="2456788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2249487" cy="1685925"/>
          </a:xfrm>
        </p:spPr>
      </p:sp>
      <p:sp>
        <p:nvSpPr>
          <p:cNvPr id="3" name="Notes Placeholder 2"/>
          <p:cNvSpPr>
            <a:spLocks noGrp="1"/>
          </p:cNvSpPr>
          <p:nvPr>
            <p:ph type="body" idx="1"/>
          </p:nvPr>
        </p:nvSpPr>
        <p:spPr>
          <a:xfrm>
            <a:off x="765722" y="2592905"/>
            <a:ext cx="5608320" cy="4183380"/>
          </a:xfrm>
        </p:spPr>
        <p:txBody>
          <a:bodyPr/>
          <a:lstStyle/>
          <a:p>
            <a:r>
              <a:rPr lang="en-US" sz="1000" dirty="0"/>
              <a:t>San Francisco-based </a:t>
            </a:r>
            <a:r>
              <a:rPr lang="en-US" sz="1000" dirty="0" err="1"/>
              <a:t>HealthTap</a:t>
            </a:r>
            <a:r>
              <a:rPr lang="en-US" sz="1000" dirty="0"/>
              <a:t> (@</a:t>
            </a:r>
            <a:r>
              <a:rPr lang="en-US" sz="1000" dirty="0" err="1"/>
              <a:t>HealthTap</a:t>
            </a:r>
            <a:r>
              <a:rPr lang="en-US" sz="1000" dirty="0"/>
              <a:t>) has unveiled a major overhaul of its physician-patient social network with a new significant focus on </a:t>
            </a:r>
            <a:r>
              <a:rPr lang="en-US" sz="1000" dirty="0" err="1"/>
              <a:t>mHealth</a:t>
            </a:r>
            <a:r>
              <a:rPr lang="en-US" sz="1000" dirty="0"/>
              <a:t>. The update includes a suite of new apps for the iPhone, iPad, Android and the web.</a:t>
            </a:r>
          </a:p>
          <a:p>
            <a:r>
              <a:rPr lang="en-US" sz="1000" dirty="0"/>
              <a:t>Since its launch last year, </a:t>
            </a:r>
            <a:r>
              <a:rPr lang="en-US" sz="1000" dirty="0" err="1"/>
              <a:t>HealthTap</a:t>
            </a:r>
            <a:r>
              <a:rPr lang="en-US" sz="1000" dirty="0"/>
              <a:t> has raised $14 million from investors including Mayfield Fund, Mohr </a:t>
            </a:r>
            <a:r>
              <a:rPr lang="en-US" sz="1000" dirty="0" err="1"/>
              <a:t>Davidow</a:t>
            </a:r>
            <a:r>
              <a:rPr lang="en-US" sz="1000" dirty="0"/>
              <a:t> Ventures, Eric Schmidt’s Innovation Endeavors, Esther Dyson, and more. </a:t>
            </a:r>
            <a:r>
              <a:rPr lang="en-US" sz="1000" dirty="0" err="1"/>
              <a:t>HealthTap</a:t>
            </a:r>
            <a:r>
              <a:rPr lang="en-US" sz="1000" dirty="0"/>
              <a:t> was founded by Ron Gutman (@</a:t>
            </a:r>
            <a:r>
              <a:rPr lang="en-US" sz="1000" dirty="0" err="1"/>
              <a:t>RonGutman</a:t>
            </a:r>
            <a:r>
              <a:rPr lang="en-US" sz="1000" dirty="0"/>
              <a:t>), formerly the CEO of </a:t>
            </a:r>
            <a:r>
              <a:rPr lang="en-US" sz="1000" dirty="0" err="1"/>
              <a:t>WellSphere</a:t>
            </a:r>
            <a:r>
              <a:rPr lang="en-US" sz="1000" dirty="0"/>
              <a:t>, and curator of </a:t>
            </a:r>
            <a:r>
              <a:rPr lang="en-US" sz="1000" dirty="0" err="1"/>
              <a:t>TEDx</a:t>
            </a:r>
            <a:r>
              <a:rPr lang="en-US" sz="1000" dirty="0"/>
              <a:t> Silicon Valley.</a:t>
            </a:r>
          </a:p>
          <a:p>
            <a:r>
              <a:rPr lang="en-US" sz="1000" dirty="0" err="1"/>
              <a:t>HealthTap</a:t>
            </a:r>
            <a:r>
              <a:rPr lang="en-US" sz="1000" dirty="0"/>
              <a:t> already offers its </a:t>
            </a:r>
            <a:r>
              <a:rPr lang="en-US" sz="1000" dirty="0" err="1"/>
              <a:t>ePatient</a:t>
            </a:r>
            <a:r>
              <a:rPr lang="en-US" sz="1000" dirty="0"/>
              <a:t> users access to a directory of 1 million physicians across the country, and has now launched a new Q&amp;A service with 12,000 participating US-licensed physicians, which patients can use to securely send HIPAA compliant text messages to physicians with the option to include images, health records, and more.</a:t>
            </a:r>
          </a:p>
          <a:p>
            <a:r>
              <a:rPr lang="en-US" sz="1000" dirty="0"/>
              <a:t>The initial text costs $10 and each follow-up message costing $5/each after one freebie, which is certainly more than a typical SMS conversation, but also certainly less than an average office visit. Patients are also free of the hassles associated with office visits, such as wait-time, travel, etc.</a:t>
            </a:r>
          </a:p>
          <a:p>
            <a:r>
              <a:rPr lang="en-US" sz="1000" dirty="0"/>
              <a:t>Each of these 12,000 doctors has a built-in quality score associated with their name and profile the company bills as a sort of medical equivalent of a FICO Score, which incorporates both publicly available information and peer reviews from other doctors. </a:t>
            </a:r>
          </a:p>
          <a:p>
            <a:r>
              <a:rPr lang="en-US" sz="1000" dirty="0"/>
              <a:t>New features include:</a:t>
            </a:r>
          </a:p>
          <a:p>
            <a:r>
              <a:rPr lang="en-US" sz="1000" dirty="0"/>
              <a:t>■Up-to-date and personalized health information:  Follow topics, doctors, and questions to stay current on the issues that matter most to you.</a:t>
            </a:r>
          </a:p>
          <a:p>
            <a:r>
              <a:rPr lang="en-US" sz="1000" dirty="0"/>
              <a:t>■ Transparent doctor-to-doctor ratings:  View each physician’s “</a:t>
            </a:r>
            <a:r>
              <a:rPr lang="en-US" sz="1000" dirty="0" err="1"/>
              <a:t>DocScore</a:t>
            </a:r>
            <a:r>
              <a:rPr lang="en-US" sz="1000" dirty="0"/>
              <a:t>,” a FICO-like quality score for doctors that incorporates publicly available data and doctor-to-doctor peer review. Doctors also rank each other on expertise within specific </a:t>
            </a:r>
            <a:r>
              <a:rPr lang="en-US" sz="1000" dirty="0" err="1"/>
              <a:t>topics.■Directory</a:t>
            </a:r>
            <a:r>
              <a:rPr lang="en-US" sz="1000" dirty="0"/>
              <a:t> of over one million doctors:  Use simple, everyday language to find the best doctors in the </a:t>
            </a:r>
            <a:r>
              <a:rPr lang="en-US" sz="1000" dirty="0" err="1"/>
              <a:t>HealthTap</a:t>
            </a:r>
            <a:r>
              <a:rPr lang="en-US" sz="1000" dirty="0"/>
              <a:t> network and in the world’s most comprehensive mobile doctor directory.</a:t>
            </a:r>
          </a:p>
          <a:p>
            <a:r>
              <a:rPr lang="en-US" sz="1000" dirty="0"/>
              <a:t>■In-person virtual appointments:  Connect with doctors in person using in-app appointment requests, direct messaging and phone calls.</a:t>
            </a:r>
          </a:p>
          <a:p>
            <a:r>
              <a:rPr lang="en-US" sz="1000" dirty="0"/>
              <a:t>■Secure private digital health file:  Have full control of your personal health records, available and transferable anytime, in a secure and private environment.</a:t>
            </a:r>
          </a:p>
          <a:p>
            <a:r>
              <a:rPr lang="en-US" sz="1000" dirty="0"/>
              <a:t>The new mobile application will also add new features to the </a:t>
            </a:r>
            <a:r>
              <a:rPr lang="en-US" sz="1000" dirty="0" err="1"/>
              <a:t>HealthTap</a:t>
            </a:r>
            <a:r>
              <a:rPr lang="en-US" sz="1000" dirty="0"/>
              <a:t> service, including:</a:t>
            </a:r>
          </a:p>
          <a:p>
            <a:r>
              <a:rPr lang="en-US" sz="1000" dirty="0"/>
              <a:t>■Private Health Conversations:  Ask specific questions to the doctor of your choice in a HIPAA-secure environment from your iPhone, iPad, Android device, or PC</a:t>
            </a:r>
          </a:p>
          <a:p>
            <a:r>
              <a:rPr lang="en-US" sz="1000" dirty="0"/>
              <a:t>■Connect with a doctor of your choice instantaneously:  See who’s “online now” and message them privately and securely</a:t>
            </a:r>
          </a:p>
          <a:p>
            <a:r>
              <a:rPr lang="en-US" sz="1000" dirty="0"/>
              <a:t>■Store and safely share rich health media:  Share health records, photos, and documents with doctors securely and privately.</a:t>
            </a:r>
          </a:p>
          <a:p>
            <a:endParaRPr lang="en-US" sz="1000"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52</a:t>
            </a:fld>
            <a:endParaRPr lang="en-US"/>
          </a:p>
        </p:txBody>
      </p:sp>
    </p:spTree>
    <p:extLst>
      <p:ext uri="{BB962C8B-B14F-4D97-AF65-F5344CB8AC3E}">
        <p14:creationId xmlns:p14="http://schemas.microsoft.com/office/powerpoint/2010/main" val="3547414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Mayo Center for SM director has a fun set of rules. Which he tricks you into thinking</a:t>
            </a:r>
            <a:r>
              <a:rPr lang="en-US" b="1" baseline="0" dirty="0"/>
              <a:t> is only 12 words long from the title, and is in actuality much longer….  He says:</a:t>
            </a:r>
            <a:endParaRPr lang="en-US" b="1" dirty="0"/>
          </a:p>
          <a:p>
            <a:r>
              <a:rPr lang="en-US" b="1" dirty="0"/>
              <a:t>Don’t lie:</a:t>
            </a:r>
            <a:r>
              <a:rPr lang="en-US" dirty="0"/>
              <a:t> a good rule in general, it is particularly important online, where nothing is transient and everything is searchable.</a:t>
            </a:r>
          </a:p>
          <a:p>
            <a:r>
              <a:rPr lang="en-US" b="1" dirty="0"/>
              <a:t>Don’t pry:</a:t>
            </a:r>
            <a:r>
              <a:rPr lang="en-US" dirty="0"/>
              <a:t> Do not seek out personal health care data or potential protected health information as a part of a social platform conversation.</a:t>
            </a:r>
          </a:p>
          <a:p>
            <a:r>
              <a:rPr lang="en-US" b="1" dirty="0"/>
              <a:t>Don’t cheat:</a:t>
            </a:r>
            <a:r>
              <a:rPr lang="en-US" dirty="0"/>
              <a:t> We’ve all heard the old proverb that “Cheaters never prosper,” but some harbor lingering doubts about whether it’s true. In social media, cutting corners is much more likely to be discovered and exposed, and when the truth is revealed it won’t be pretty. Everyone makes mistakes; confess yours immediately. Intentionally “gaming” the system, however, will not reflect well on you or your organization.</a:t>
            </a:r>
          </a:p>
          <a:p>
            <a:r>
              <a:rPr lang="en-US" b="1" dirty="0"/>
              <a:t>Can’t delete:</a:t>
            </a:r>
            <a:r>
              <a:rPr lang="en-US" dirty="0"/>
              <a:t> this is an important rule: if it’s still in Google’s cache, you can’t put it in the trash.  The most effective tool to address this is a strategic pause before you post.  Count to 3 and think:</a:t>
            </a:r>
          </a:p>
          <a:p>
            <a:pPr lvl="0"/>
            <a:r>
              <a:rPr lang="en-US" dirty="0"/>
              <a:t>1- To whom are you posting/Who is your audience?</a:t>
            </a:r>
          </a:p>
          <a:p>
            <a:pPr lvl="0"/>
            <a:r>
              <a:rPr lang="en-US" dirty="0"/>
              <a:t>2-Is this post appropriate for all ages?</a:t>
            </a:r>
          </a:p>
          <a:p>
            <a:pPr lvl="0"/>
            <a:r>
              <a:rPr lang="en-US" dirty="0"/>
              <a:t>3-Does my post add value to the ongoing conversation?</a:t>
            </a:r>
          </a:p>
          <a:p>
            <a:r>
              <a:rPr lang="en-US" b="1" dirty="0"/>
              <a:t>Don’t steal, :</a:t>
            </a:r>
            <a:r>
              <a:rPr lang="en-US" dirty="0"/>
              <a:t>  Give credit where it’s due, and acknowledge those who inspired you or provided information you’re passing along. In Twitter it’s as simple as a retweet or a mention, while in a blog you can share link love. </a:t>
            </a:r>
          </a:p>
          <a:p>
            <a:r>
              <a:rPr lang="en-US" b="1" dirty="0"/>
              <a:t>Don’t reveal: </a:t>
            </a:r>
            <a:r>
              <a:rPr lang="en-US" dirty="0"/>
              <a:t>And if information is proprietary or confidential, don’t disclose it in social platforms.</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56</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838603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59</a:t>
            </a:fld>
            <a:endParaRPr lang="en-US"/>
          </a:p>
        </p:txBody>
      </p:sp>
    </p:spTree>
    <p:extLst>
      <p:ext uri="{BB962C8B-B14F-4D97-AF65-F5344CB8AC3E}">
        <p14:creationId xmlns:p14="http://schemas.microsoft.com/office/powerpoint/2010/main" val="3742035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 </a:t>
            </a:r>
            <a:endParaRPr lang="en-US" dirty="0"/>
          </a:p>
          <a:p>
            <a:r>
              <a:rPr lang="en-US" dirty="0"/>
              <a:t>To use social media and social networking sites professionally, physicians should also strive to adhere to the following general suggestions: </a:t>
            </a:r>
          </a:p>
          <a:p>
            <a:r>
              <a:rPr lang="en-US" dirty="0"/>
              <a:t>• Use separate personal and professional social networking sites. For example, use a personal rather than professional e-mail address for logging on to social networking websites for personal use. Others who view a professional e-mail attached to an online profile may misinterpret the physician’s actions as representing the medical profession or a particular institution. </a:t>
            </a:r>
          </a:p>
          <a:p>
            <a:r>
              <a:rPr lang="en-US" dirty="0"/>
              <a:t>• Report any unprofessional behavior that is witnessed to supervisory and/or regulatory authorities. </a:t>
            </a:r>
          </a:p>
          <a:p>
            <a:r>
              <a:rPr lang="en-US" dirty="0"/>
              <a:t>• Always adhere to the same principles of professionalism online as they would offline. </a:t>
            </a:r>
          </a:p>
          <a:p>
            <a:r>
              <a:rPr lang="en-US" dirty="0"/>
              <a:t>• Cyber-bullying by a physician towards any individual is inappropriate and unprofessional. </a:t>
            </a:r>
          </a:p>
          <a:p>
            <a:r>
              <a:rPr lang="en-US" dirty="0"/>
              <a:t>• Refer, as appropriate, to an employer’s social media or social networking policy for direction on the proper use of social media and social networking in relation to their employment.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61</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17863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medical boards have the authority to discipline physicians for unprofessional behavior relating to the inappropriate use of social networking media, such as: </a:t>
            </a:r>
          </a:p>
          <a:p>
            <a:pPr marL="171415" indent="-171415">
              <a:buFont typeface="Arial" pitchFamily="34" charset="0"/>
              <a:buChar char="•"/>
            </a:pPr>
            <a:r>
              <a:rPr lang="en-US" dirty="0"/>
              <a:t>Inappropriate communication with patients online </a:t>
            </a:r>
          </a:p>
          <a:p>
            <a:pPr marL="171415" indent="-171415">
              <a:buFont typeface="Arial" pitchFamily="34" charset="0"/>
              <a:buChar char="•"/>
            </a:pPr>
            <a:r>
              <a:rPr lang="en-US" dirty="0"/>
              <a:t>Use of the Internet for unprofessional behavior </a:t>
            </a:r>
          </a:p>
          <a:p>
            <a:pPr marL="171415" indent="-171415">
              <a:buFont typeface="Arial" pitchFamily="34" charset="0"/>
              <a:buChar char="•"/>
            </a:pPr>
            <a:r>
              <a:rPr lang="en-US" dirty="0"/>
              <a:t>Online misrepresentation of credentials</a:t>
            </a:r>
          </a:p>
          <a:p>
            <a:pPr marL="171415" indent="-171415">
              <a:buFont typeface="Arial" pitchFamily="34" charset="0"/>
              <a:buChar char="•"/>
            </a:pPr>
            <a:r>
              <a:rPr lang="en-US" dirty="0"/>
              <a:t>Online violations of patient confidentiality </a:t>
            </a:r>
          </a:p>
          <a:p>
            <a:pPr marL="171415" indent="-171415">
              <a:buFont typeface="Arial" pitchFamily="34" charset="0"/>
              <a:buChar char="•"/>
            </a:pPr>
            <a:r>
              <a:rPr lang="en-US" dirty="0"/>
              <a:t>Failure to reveal conflicts of interest online </a:t>
            </a:r>
          </a:p>
          <a:p>
            <a:pPr marL="171415" indent="-171415">
              <a:buFont typeface="Arial" pitchFamily="34" charset="0"/>
              <a:buChar char="•"/>
            </a:pPr>
            <a:r>
              <a:rPr lang="en-US" dirty="0"/>
              <a:t>Online derogatory remarks regarding a patient </a:t>
            </a:r>
          </a:p>
          <a:p>
            <a:pPr marL="171415" indent="-171415">
              <a:buFont typeface="Arial" pitchFamily="34" charset="0"/>
              <a:buChar char="•"/>
            </a:pPr>
            <a:r>
              <a:rPr lang="en-US" dirty="0"/>
              <a:t>Online depiction of intoxication </a:t>
            </a:r>
          </a:p>
          <a:p>
            <a:pPr marL="171415" indent="-171415">
              <a:buFont typeface="Arial" pitchFamily="34" charset="0"/>
              <a:buChar char="•"/>
            </a:pPr>
            <a:r>
              <a:rPr lang="en-US" dirty="0"/>
              <a:t>Discriminatory language or practices online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5122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6</a:t>
            </a:fld>
            <a:endParaRPr lang="en-US"/>
          </a:p>
        </p:txBody>
      </p:sp>
    </p:spTree>
    <p:extLst>
      <p:ext uri="{BB962C8B-B14F-4D97-AF65-F5344CB8AC3E}">
        <p14:creationId xmlns:p14="http://schemas.microsoft.com/office/powerpoint/2010/main" val="285200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Blogs and Wikis have been around a long time.  As has the ability to have notices of content posting sent via RSS feed to either your Outlook or Gmail accounts.  I have several blogs RSS fed to my Outlook, so I can look at them.  You can also follow blog postings on your favorite sites using Twitter.  …..I am so confused.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10</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21260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Microblogging</a:t>
            </a:r>
            <a:r>
              <a:rPr lang="en-US" baseline="0" dirty="0"/>
              <a:t> – changing the world.  The revolutions in the middle east have been fueled by citizens connected by Twitter.  First responders at disasters resort to communicating via Twitter to overcome barriers of communications between agencies/jurisdictions. </a:t>
            </a:r>
          </a:p>
          <a:p>
            <a:r>
              <a:rPr lang="en-US" baseline="0" dirty="0"/>
              <a:t>Every morning, the news announcers tells me what is trending, and they are referring to Twitter feeds.  What are people talking about?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8043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docs interested in learning more about social media, be sure to check out #</a:t>
            </a:r>
            <a:r>
              <a:rPr lang="en-US" i="1" dirty="0" err="1"/>
              <a:t>mdchat</a:t>
            </a:r>
            <a:r>
              <a:rPr lang="en-US" i="1" dirty="0"/>
              <a:t> </a:t>
            </a:r>
            <a:r>
              <a:rPr lang="en-US" i="1" dirty="0">
                <a:hlinkClick r:id="rId3" tooltip="MD_chat | Tweetchat"/>
              </a:rPr>
              <a:t>@MD_chat</a:t>
            </a:r>
            <a:r>
              <a:rPr lang="en-US" i="1" dirty="0"/>
              <a:t>, the ‘</a:t>
            </a:r>
            <a:r>
              <a:rPr lang="en-US" i="1" dirty="0" err="1"/>
              <a:t>tweetchat</a:t>
            </a:r>
            <a:r>
              <a:rPr lang="en-US" i="1" dirty="0"/>
              <a:t>’ founded and principally moderated by </a:t>
            </a:r>
            <a:r>
              <a:rPr lang="en-US" i="1" dirty="0">
                <a:hlinkClick r:id="rId3" tooltip="Phil Baumann | Twitter"/>
              </a:rPr>
              <a:t>@</a:t>
            </a:r>
            <a:r>
              <a:rPr lang="en-US" i="1" dirty="0" err="1">
                <a:hlinkClick r:id="rId3" tooltip="Phil Baumann | Twitter"/>
              </a:rPr>
              <a:t>PhilBaumann</a:t>
            </a:r>
            <a:r>
              <a:rPr lang="en-US" i="1" dirty="0"/>
              <a:t>.  Tuesdays at 9 PM, ET</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74992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community for fans of a business, product, or celebrity</a:t>
            </a:r>
          </a:p>
          <a:p>
            <a:r>
              <a:rPr lang="en-US" dirty="0"/>
              <a:t>Provides a platform for comments, photos, videos, and other links.</a:t>
            </a:r>
          </a:p>
          <a:p>
            <a:r>
              <a:rPr lang="en-US" dirty="0"/>
              <a:t>The number of “likes” a page receives is the number of users who have added that page to their list of favorites.</a:t>
            </a:r>
          </a:p>
          <a:p>
            <a:r>
              <a:rPr lang="en-US" dirty="0"/>
              <a:t>“Check-ins” are the number of fans who have physically been present at the location of the business</a:t>
            </a:r>
          </a:p>
          <a:p>
            <a:r>
              <a:rPr lang="en-US" dirty="0"/>
              <a:t>Comments are any content that has been posted by a user onto the Facebook page. </a:t>
            </a:r>
          </a:p>
          <a:p>
            <a:r>
              <a:rPr lang="en-US" dirty="0"/>
              <a:t>“Shares” refer to any post that has been re-blogged from the Facebook page onto an individual’s own Facebook page. </a:t>
            </a:r>
          </a:p>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14</a:t>
            </a:fld>
            <a:endParaRPr lang="en-US"/>
          </a:p>
        </p:txBody>
      </p:sp>
    </p:spTree>
    <p:extLst>
      <p:ext uri="{BB962C8B-B14F-4D97-AF65-F5344CB8AC3E}">
        <p14:creationId xmlns:p14="http://schemas.microsoft.com/office/powerpoint/2010/main" val="288666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largest social media site was set up for individuals.  </a:t>
            </a:r>
            <a:r>
              <a:rPr lang="en-US" dirty="0"/>
              <a:t>For your clinic, you must have a personal account, then you create a page for your clinic.  You don’t friend a Page, and generally, you open the page up to everyone.  People can subscribe to the page, and Like the page. People can post messages to a page, and these can be set up to be moderated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15</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80310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04332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541681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1476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415839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2575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71829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23218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53288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429033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5/30/2016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66700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B74A0-6469-4AB1-ACDD-FB838C323996}" type="datetimeFigureOut">
              <a:rPr lang="en-US" smtClean="0"/>
              <a:t>5/30/2016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83091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B74A0-6469-4AB1-ACDD-FB838C323996}" type="datetimeFigureOut">
              <a:rPr lang="en-US" smtClean="0"/>
              <a:t>5/30/2016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64386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B74A0-6469-4AB1-ACDD-FB838C323996}" type="datetimeFigureOut">
              <a:rPr lang="en-US" smtClean="0"/>
              <a:t>5/30/2016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88626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B74A0-6469-4AB1-ACDD-FB838C323996}" type="datetimeFigureOut">
              <a:rPr lang="en-US" smtClean="0"/>
              <a:t>5/30/2016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87263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13B74A0-6469-4AB1-ACDD-FB838C323996}" type="datetimeFigureOut">
              <a:rPr lang="en-US" smtClean="0"/>
              <a:t>5/30/2016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55132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3B74A0-6469-4AB1-ACDD-FB838C323996}" type="datetimeFigureOut">
              <a:rPr lang="en-US" smtClean="0"/>
              <a:t>5/30/2016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46463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3B74A0-6469-4AB1-ACDD-FB838C323996}" type="datetimeFigureOut">
              <a:rPr lang="en-US" smtClean="0"/>
              <a:t>5/30/2016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0CFD77F-05F7-4E1C-8ABD-67A4DB0E5ADA}" type="slidenum">
              <a:rPr lang="en-US" smtClean="0"/>
              <a:t>‹#›</a:t>
            </a:fld>
            <a:endParaRPr lang="en-US"/>
          </a:p>
        </p:txBody>
      </p:sp>
    </p:spTree>
    <p:extLst>
      <p:ext uri="{BB962C8B-B14F-4D97-AF65-F5344CB8AC3E}">
        <p14:creationId xmlns:p14="http://schemas.microsoft.com/office/powerpoint/2010/main" val="404507007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8.jpeg"/><Relationship Id="rId5" Type="http://schemas.openxmlformats.org/officeDocument/2006/relationships/hyperlink" Target="http://www.reelseo.com/youtube-statistics/" TargetMode="Externa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pinterest.com/farristimim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hyperlink" Target="doximity.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6.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38.jpeg"/><Relationship Id="rId4" Type="http://schemas.openxmlformats.org/officeDocument/2006/relationships/image" Target="../media/image24.jpe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Emergency.Medicine.Journa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hyperlink" Target="http://pinterest.com/pin/38702878017898005/"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diabetessocmed.com/"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facebook.com/pages/North-Florida-Womens-Care/112345083196"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healthgrades.com/" TargetMode="External"/><Relationship Id="rId5" Type="http://schemas.openxmlformats.org/officeDocument/2006/relationships/hyperlink" Target="http://vitals.com/" TargetMode="Externa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XoRW5xf9omc&amp;list=UUOyNE63DWWCOfEqikXkCvkQ&amp;index=2&amp;feature=plc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ocialmedia.mayoclinic.org/2012/04/05/a-twelve-word-social-media-polic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hyperlink" Target="http://www.fsmb.org/pdf/pub-social-media-guidelines.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2391509"/>
            <a:ext cx="6858000" cy="2451244"/>
          </a:xfrm>
        </p:spPr>
        <p:txBody>
          <a:bodyPr/>
          <a:lstStyle/>
          <a:p>
            <a:r>
              <a:rPr lang="en-US" b="1" dirty="0">
                <a:effectLst>
                  <a:outerShdw blurRad="38100" dist="38100" dir="2700000" algn="tl">
                    <a:srgbClr val="000000">
                      <a:alpha val="43137"/>
                    </a:srgbClr>
                  </a:outerShdw>
                </a:effectLst>
              </a:rPr>
              <a:t>Social Media and Medicine</a:t>
            </a:r>
          </a:p>
        </p:txBody>
      </p:sp>
      <p:sp>
        <p:nvSpPr>
          <p:cNvPr id="3" name="Subtitle 2"/>
          <p:cNvSpPr>
            <a:spLocks noGrp="1"/>
          </p:cNvSpPr>
          <p:nvPr>
            <p:ph type="subTitle" idx="1"/>
          </p:nvPr>
        </p:nvSpPr>
        <p:spPr>
          <a:xfrm>
            <a:off x="1657350" y="5036234"/>
            <a:ext cx="6858000" cy="1350498"/>
          </a:xfrm>
        </p:spPr>
        <p:txBody>
          <a:bodyPr>
            <a:normAutofit/>
          </a:bodyPr>
          <a:lstStyle/>
          <a:p>
            <a:r>
              <a:rPr lang="en-US" b="1" dirty="0">
                <a:solidFill>
                  <a:schemeClr val="tx1"/>
                </a:solidFill>
              </a:rPr>
              <a:t>Bob Marshall, MD MPH MISM FAAFP</a:t>
            </a:r>
          </a:p>
          <a:p>
            <a:r>
              <a:rPr lang="en-US" b="1" dirty="0">
                <a:solidFill>
                  <a:schemeClr val="tx1"/>
                </a:solidFill>
              </a:rPr>
              <a:t>Faculty, DoD Clinical Informatics Fellowship</a:t>
            </a:r>
          </a:p>
          <a:p>
            <a:r>
              <a:rPr lang="en-US" b="1" dirty="0">
                <a:solidFill>
                  <a:schemeClr val="tx1"/>
                </a:solidFill>
              </a:rPr>
              <a:t>Adapted from lecture by </a:t>
            </a:r>
            <a:r>
              <a:rPr lang="en-US" dirty="0" err="1">
                <a:solidFill>
                  <a:schemeClr val="tx1"/>
                </a:solidFill>
              </a:rPr>
              <a:t>Yazan</a:t>
            </a:r>
            <a:r>
              <a:rPr lang="en-US" dirty="0">
                <a:solidFill>
                  <a:schemeClr val="tx1"/>
                </a:solidFill>
              </a:rPr>
              <a:t> </a:t>
            </a:r>
            <a:r>
              <a:rPr lang="en-US" dirty="0" err="1">
                <a:solidFill>
                  <a:schemeClr val="tx1"/>
                </a:solidFill>
              </a:rPr>
              <a:t>Kherallah</a:t>
            </a:r>
            <a:endParaRPr lang="en-US"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1138337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RSS Feeds</a:t>
            </a:r>
            <a:endParaRPr lang="en-US" dirty="0"/>
          </a:p>
        </p:txBody>
      </p:sp>
      <p:sp>
        <p:nvSpPr>
          <p:cNvPr id="3" name="Content Placeholder 2"/>
          <p:cNvSpPr>
            <a:spLocks noGrp="1"/>
          </p:cNvSpPr>
          <p:nvPr>
            <p:ph idx="1"/>
          </p:nvPr>
        </p:nvSpPr>
        <p:spPr>
          <a:xfrm>
            <a:off x="407964" y="1930400"/>
            <a:ext cx="4642338" cy="3724812"/>
          </a:xfrm>
        </p:spPr>
        <p:txBody>
          <a:bodyPr>
            <a:normAutofit fontScale="92500" lnSpcReduction="10000"/>
          </a:bodyPr>
          <a:lstStyle/>
          <a:p>
            <a:r>
              <a:rPr lang="en-US" dirty="0"/>
              <a:t>RSS (Rich Site Summary) is </a:t>
            </a:r>
            <a:r>
              <a:rPr lang="en-US" b="1" dirty="0"/>
              <a:t>a format for delivering regularly changing web content</a:t>
            </a:r>
            <a:r>
              <a:rPr lang="en-US" dirty="0"/>
              <a:t>. Many news-related sites, weblogs and other online publishers syndicate their content as an </a:t>
            </a:r>
            <a:r>
              <a:rPr lang="en-US" b="1" dirty="0"/>
              <a:t>RSS Feed</a:t>
            </a:r>
            <a:r>
              <a:rPr lang="en-US" dirty="0"/>
              <a:t> to whoever wants it</a:t>
            </a:r>
          </a:p>
          <a:p>
            <a:r>
              <a:rPr lang="en-US" dirty="0"/>
              <a:t>Keep you informed!</a:t>
            </a:r>
          </a:p>
          <a:p>
            <a:r>
              <a:rPr lang="en-US" dirty="0"/>
              <a:t>Associations, medical journals</a:t>
            </a:r>
          </a:p>
          <a:p>
            <a:r>
              <a:rPr lang="en-US" dirty="0"/>
              <a:t>Outlook and Gmail options</a:t>
            </a:r>
          </a:p>
          <a:p>
            <a:r>
              <a:rPr lang="en-US" dirty="0"/>
              <a:t>Smart phones</a:t>
            </a:r>
          </a:p>
          <a:p>
            <a:r>
              <a:rPr lang="en-US" dirty="0"/>
              <a:t>Set up to get one</a:t>
            </a:r>
          </a:p>
          <a:p>
            <a:r>
              <a:rPr lang="en-US" dirty="0"/>
              <a:t>Click on icon </a:t>
            </a:r>
          </a:p>
          <a:p>
            <a:pPr lvl="1"/>
            <a:endParaRPr lang="en-US"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10</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8064" y="4776860"/>
            <a:ext cx="892969" cy="89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171" y="1407318"/>
            <a:ext cx="3806745" cy="5281859"/>
          </a:xfrm>
          <a:prstGeom prst="rect">
            <a:avLst/>
          </a:prstGeom>
        </p:spPr>
      </p:pic>
    </p:spTree>
    <p:extLst>
      <p:ext uri="{BB962C8B-B14F-4D97-AF65-F5344CB8AC3E}">
        <p14:creationId xmlns:p14="http://schemas.microsoft.com/office/powerpoint/2010/main" val="357255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99693" y="998806"/>
            <a:ext cx="8876846" cy="4628271"/>
          </a:xfrm>
          <a:prstGeom prst="rect">
            <a:avLst/>
          </a:prstGeom>
        </p:spPr>
      </p:pic>
    </p:spTree>
    <p:extLst>
      <p:ext uri="{BB962C8B-B14F-4D97-AF65-F5344CB8AC3E}">
        <p14:creationId xmlns:p14="http://schemas.microsoft.com/office/powerpoint/2010/main" val="8102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12</a:t>
            </a:fld>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4711" y="2112153"/>
            <a:ext cx="6495749" cy="3178473"/>
          </a:xfrm>
          <a:prstGeom prst="rect">
            <a:avLst/>
          </a:prstGeom>
        </p:spPr>
      </p:pic>
      <p:pic>
        <p:nvPicPr>
          <p:cNvPr id="5" name="Picture 4" descr="C:\Users\nancy.clark\Desktop\IMG_0961.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98607" y="1170100"/>
            <a:ext cx="2057400"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9730" y="2541414"/>
            <a:ext cx="5528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82586" y="917891"/>
            <a:ext cx="1326878" cy="995159"/>
          </a:xfrm>
          <a:prstGeom prst="rect">
            <a:avLst/>
          </a:prstGeom>
        </p:spPr>
      </p:pic>
      <p:sp>
        <p:nvSpPr>
          <p:cNvPr id="8" name="Rectangle 7"/>
          <p:cNvSpPr/>
          <p:nvPr/>
        </p:nvSpPr>
        <p:spPr>
          <a:xfrm>
            <a:off x="593623" y="5446946"/>
            <a:ext cx="7518587" cy="692497"/>
          </a:xfrm>
          <a:prstGeom prst="rect">
            <a:avLst/>
          </a:prstGeom>
        </p:spPr>
        <p:txBody>
          <a:bodyPr wrap="square">
            <a:spAutoFit/>
          </a:bodyPr>
          <a:lstStyle/>
          <a:p>
            <a:r>
              <a:rPr lang="en-US" sz="1200" b="1" dirty="0"/>
              <a:t>Twitter</a:t>
            </a:r>
            <a:r>
              <a:rPr lang="en-US" sz="1200" dirty="0"/>
              <a:t> is an online social networking and microblogging service that enables users to send and read "tweets", which are text messages limited to 140 characters: </a:t>
            </a:r>
            <a:r>
              <a:rPr lang="en-US" sz="1350" b="1" dirty="0">
                <a:solidFill>
                  <a:srgbClr val="7030A0"/>
                </a:solidFill>
              </a:rPr>
              <a:t>What are people talking about?</a:t>
            </a:r>
          </a:p>
        </p:txBody>
      </p:sp>
      <p:sp>
        <p:nvSpPr>
          <p:cNvPr id="10" name="Rectangular Callout 9"/>
          <p:cNvSpPr/>
          <p:nvPr/>
        </p:nvSpPr>
        <p:spPr>
          <a:xfrm>
            <a:off x="879729" y="1140931"/>
            <a:ext cx="1514475" cy="339033"/>
          </a:xfrm>
          <a:prstGeom prst="wedgeRectCallout">
            <a:avLst>
              <a:gd name="adj1" fmla="val -21518"/>
              <a:gd name="adj2" fmla="val 104642"/>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Micro-blogging</a:t>
            </a:r>
          </a:p>
        </p:txBody>
      </p:sp>
      <p:sp>
        <p:nvSpPr>
          <p:cNvPr id="11" name="TextBox 10"/>
          <p:cNvSpPr txBox="1"/>
          <p:nvPr/>
        </p:nvSpPr>
        <p:spPr>
          <a:xfrm>
            <a:off x="1228725" y="1614114"/>
            <a:ext cx="764953" cy="323165"/>
          </a:xfrm>
          <a:prstGeom prst="rect">
            <a:avLst/>
          </a:prstGeom>
          <a:noFill/>
        </p:spPr>
        <p:txBody>
          <a:bodyPr wrap="none" rtlCol="0">
            <a:spAutoFit/>
          </a:bodyPr>
          <a:lstStyle/>
          <a:p>
            <a:r>
              <a:rPr lang="en-US" sz="1500" b="1" dirty="0">
                <a:solidFill>
                  <a:srgbClr val="9933FF"/>
                </a:solidFill>
              </a:rPr>
              <a:t>Twitter</a:t>
            </a:r>
          </a:p>
        </p:txBody>
      </p:sp>
    </p:spTree>
    <p:extLst>
      <p:ext uri="{BB962C8B-B14F-4D97-AF65-F5344CB8AC3E}">
        <p14:creationId xmlns:p14="http://schemas.microsoft.com/office/powerpoint/2010/main" val="391469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13</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578" y="2834319"/>
            <a:ext cx="8057227" cy="3572169"/>
          </a:xfrm>
          <a:prstGeom prst="rect">
            <a:avLst/>
          </a:prstGeom>
        </p:spPr>
      </p:pic>
      <p:sp>
        <p:nvSpPr>
          <p:cNvPr id="6" name="Rectangular Callout 5"/>
          <p:cNvSpPr/>
          <p:nvPr/>
        </p:nvSpPr>
        <p:spPr>
          <a:xfrm>
            <a:off x="879729" y="1140931"/>
            <a:ext cx="1514475" cy="339033"/>
          </a:xfrm>
          <a:prstGeom prst="wedgeRectCallout">
            <a:avLst>
              <a:gd name="adj1" fmla="val -21518"/>
              <a:gd name="adj2" fmla="val 104642"/>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Micro-blogging</a:t>
            </a:r>
          </a:p>
        </p:txBody>
      </p:sp>
      <p:sp>
        <p:nvSpPr>
          <p:cNvPr id="7" name="TextBox 6"/>
          <p:cNvSpPr txBox="1"/>
          <p:nvPr/>
        </p:nvSpPr>
        <p:spPr>
          <a:xfrm>
            <a:off x="1228726" y="1614114"/>
            <a:ext cx="1688283" cy="323165"/>
          </a:xfrm>
          <a:prstGeom prst="rect">
            <a:avLst/>
          </a:prstGeom>
          <a:noFill/>
        </p:spPr>
        <p:txBody>
          <a:bodyPr wrap="none" rtlCol="0">
            <a:spAutoFit/>
          </a:bodyPr>
          <a:lstStyle/>
          <a:p>
            <a:r>
              <a:rPr lang="en-US" sz="1500" b="1" dirty="0">
                <a:solidFill>
                  <a:srgbClr val="9933FF"/>
                </a:solidFill>
              </a:rPr>
              <a:t>Twitter-anatomy</a:t>
            </a:r>
          </a:p>
        </p:txBody>
      </p:sp>
      <p:sp>
        <p:nvSpPr>
          <p:cNvPr id="8" name="Rectangle 7"/>
          <p:cNvSpPr/>
          <p:nvPr/>
        </p:nvSpPr>
        <p:spPr>
          <a:xfrm>
            <a:off x="2067482" y="2131884"/>
            <a:ext cx="4572000" cy="507831"/>
          </a:xfrm>
          <a:prstGeom prst="rect">
            <a:avLst/>
          </a:prstGeom>
        </p:spPr>
        <p:txBody>
          <a:bodyPr>
            <a:spAutoFit/>
          </a:bodyPr>
          <a:lstStyle/>
          <a:p>
            <a:r>
              <a:rPr lang="en-US" sz="1350" dirty="0"/>
              <a:t>“</a:t>
            </a:r>
            <a:r>
              <a:rPr lang="en-US" sz="1350" b="1" dirty="0"/>
              <a:t>Tweet</a:t>
            </a:r>
            <a:r>
              <a:rPr lang="en-US" sz="1350" dirty="0"/>
              <a:t>” Members send and read text-based posts of up to 140 characters (Tweet, </a:t>
            </a:r>
            <a:r>
              <a:rPr lang="en-US" sz="1350" i="1" dirty="0"/>
              <a:t>n</a:t>
            </a:r>
            <a:r>
              <a:rPr lang="en-US" sz="1350" dirty="0"/>
              <a:t> or </a:t>
            </a:r>
            <a:r>
              <a:rPr lang="en-US" sz="1350" i="1" dirty="0"/>
              <a:t>v</a:t>
            </a:r>
            <a:r>
              <a:rPr lang="en-US" sz="1350" dirty="0"/>
              <a:t>)</a:t>
            </a:r>
          </a:p>
        </p:txBody>
      </p:sp>
    </p:spTree>
    <p:extLst>
      <p:ext uri="{BB962C8B-B14F-4D97-AF65-F5344CB8AC3E}">
        <p14:creationId xmlns:p14="http://schemas.microsoft.com/office/powerpoint/2010/main" val="196725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065" y="4836922"/>
            <a:ext cx="1150144"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32414" y="5308708"/>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intouch-marketing.com/wp-content/uploads/2014/06/facebook_brand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90763" y="3029078"/>
            <a:ext cx="4412419" cy="1658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blog.bufferapp.com/wp-content/uploads/2014/09/facebook-create-a-page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11580" y="3480214"/>
            <a:ext cx="108779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blog.bufferapp.com/wp-content/uploads/2014/09/facebook-create-a-page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657575" y="2286103"/>
            <a:ext cx="110971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log.bufferapp.com/wp-content/uploads/2014/09/facebook-create-a-page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001068" y="2266811"/>
            <a:ext cx="10850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blog.bufferapp.com/wp-content/uploads/2014/09/facebook-create-a-page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271341" y="2266811"/>
            <a:ext cx="110685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blog.bufferapp.com/wp-content/uploads/2014/09/facebook-create-a-page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2930431" y="2286103"/>
            <a:ext cx="112890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blog.bufferapp.com/wp-content/uploads/2014/09/facebook-create-a-page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510865" y="3480214"/>
            <a:ext cx="110975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cultureslurp.com/wp-content/uploads/2011/09/Facebook-Like-Butto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65262" y="4836922"/>
            <a:ext cx="883444" cy="42801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sproutsocial.com/insights/wp-content/uploads/2012/01/Comment-Bo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5425" y="4836922"/>
            <a:ext cx="674960" cy="4049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ular Callout 18"/>
          <p:cNvSpPr/>
          <p:nvPr/>
        </p:nvSpPr>
        <p:spPr>
          <a:xfrm>
            <a:off x="879729" y="1140931"/>
            <a:ext cx="1514475" cy="339033"/>
          </a:xfrm>
          <a:prstGeom prst="wedgeRectCallout">
            <a:avLst>
              <a:gd name="adj1" fmla="val -21518"/>
              <a:gd name="adj2" fmla="val 10464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Networking</a:t>
            </a:r>
          </a:p>
        </p:txBody>
      </p:sp>
      <p:sp>
        <p:nvSpPr>
          <p:cNvPr id="20" name="TextBox 19"/>
          <p:cNvSpPr txBox="1"/>
          <p:nvPr/>
        </p:nvSpPr>
        <p:spPr>
          <a:xfrm>
            <a:off x="1228726" y="1614114"/>
            <a:ext cx="3147015" cy="323165"/>
          </a:xfrm>
          <a:prstGeom prst="rect">
            <a:avLst/>
          </a:prstGeom>
          <a:noFill/>
        </p:spPr>
        <p:txBody>
          <a:bodyPr wrap="none" rtlCol="0">
            <a:spAutoFit/>
          </a:bodyPr>
          <a:lstStyle/>
          <a:p>
            <a:r>
              <a:rPr lang="en-US" sz="1500" b="1" dirty="0">
                <a:solidFill>
                  <a:srgbClr val="0070C0"/>
                </a:solidFill>
              </a:rPr>
              <a:t>Facebook </a:t>
            </a:r>
            <a:r>
              <a:rPr lang="en-US" sz="1500" b="1" dirty="0">
                <a:solidFill>
                  <a:srgbClr val="5FBECB"/>
                </a:solidFill>
              </a:rPr>
              <a:t>– LinkedIn – Google+</a:t>
            </a:r>
          </a:p>
        </p:txBody>
      </p:sp>
    </p:spTree>
    <p:extLst>
      <p:ext uri="{BB962C8B-B14F-4D97-AF65-F5344CB8AC3E}">
        <p14:creationId xmlns:p14="http://schemas.microsoft.com/office/powerpoint/2010/main" val="479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44"/>
                                        </p:tgtEl>
                                        <p:attrNameLst>
                                          <p:attrName>style.visibility</p:attrName>
                                        </p:attrNameLst>
                                      </p:cBhvr>
                                      <p:to>
                                        <p:strVal val="visible"/>
                                      </p:to>
                                    </p:set>
                                    <p:animEffect transition="in" filter="fade">
                                      <p:cBhvr>
                                        <p:cTn id="11" dur="500"/>
                                        <p:tgtEl>
                                          <p:spTgt spid="143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46"/>
                                        </p:tgtEl>
                                        <p:attrNameLst>
                                          <p:attrName>style.visibility</p:attrName>
                                        </p:attrNameLst>
                                      </p:cBhvr>
                                      <p:to>
                                        <p:strVal val="visible"/>
                                      </p:to>
                                    </p:set>
                                    <p:animEffect transition="in" filter="fade">
                                      <p:cBhvr>
                                        <p:cTn id="15"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15</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4615" y="1148622"/>
            <a:ext cx="1150144"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2353" y="1077167"/>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88284" y="1695800"/>
            <a:ext cx="8039950" cy="4113330"/>
          </a:xfrm>
          <a:prstGeom prst="rect">
            <a:avLst/>
          </a:prstGeom>
        </p:spPr>
      </p:pic>
    </p:spTree>
    <p:custDataLst>
      <p:tags r:id="rId1"/>
    </p:custDataLst>
    <p:extLst>
      <p:ext uri="{BB962C8B-B14F-4D97-AF65-F5344CB8AC3E}">
        <p14:creationId xmlns:p14="http://schemas.microsoft.com/office/powerpoint/2010/main" val="199403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16</a:t>
            </a:fld>
            <a:endParaRPr lang="en-US" dirty="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1312" y="1144577"/>
            <a:ext cx="54312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9618" y="3847365"/>
            <a:ext cx="1847235" cy="507831"/>
          </a:xfrm>
          <a:prstGeom prst="rect">
            <a:avLst/>
          </a:prstGeom>
        </p:spPr>
        <p:txBody>
          <a:bodyPr wrap="square">
            <a:spAutoFit/>
          </a:bodyPr>
          <a:lstStyle/>
          <a:p>
            <a:r>
              <a:rPr lang="en-US" sz="1350" b="1" dirty="0">
                <a:solidFill>
                  <a:schemeClr val="accent2">
                    <a:lumMod val="50000"/>
                  </a:schemeClr>
                </a:solidFill>
              </a:rPr>
              <a:t>look for a job,  or hire someone!   </a:t>
            </a:r>
          </a:p>
        </p:txBody>
      </p:sp>
      <p:sp>
        <p:nvSpPr>
          <p:cNvPr id="7" name="Rectangular Callout 6"/>
          <p:cNvSpPr/>
          <p:nvPr/>
        </p:nvSpPr>
        <p:spPr>
          <a:xfrm>
            <a:off x="879729" y="1140931"/>
            <a:ext cx="1514475" cy="339033"/>
          </a:xfrm>
          <a:prstGeom prst="wedgeRectCallout">
            <a:avLst>
              <a:gd name="adj1" fmla="val -21518"/>
              <a:gd name="adj2" fmla="val 10464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Networking</a:t>
            </a:r>
          </a:p>
        </p:txBody>
      </p:sp>
      <p:sp>
        <p:nvSpPr>
          <p:cNvPr id="8" name="TextBox 7"/>
          <p:cNvSpPr txBox="1"/>
          <p:nvPr/>
        </p:nvSpPr>
        <p:spPr>
          <a:xfrm>
            <a:off x="1228726" y="1614114"/>
            <a:ext cx="3147015" cy="323165"/>
          </a:xfrm>
          <a:prstGeom prst="rect">
            <a:avLst/>
          </a:prstGeom>
          <a:noFill/>
        </p:spPr>
        <p:txBody>
          <a:bodyPr wrap="none" rtlCol="0">
            <a:spAutoFit/>
          </a:bodyPr>
          <a:lstStyle/>
          <a:p>
            <a:r>
              <a:rPr lang="en-US" sz="1500" b="1" dirty="0">
                <a:solidFill>
                  <a:srgbClr val="0070C0"/>
                </a:solidFill>
              </a:rPr>
              <a:t>LinkedIn </a:t>
            </a:r>
            <a:r>
              <a:rPr lang="en-US" sz="1500" b="1" dirty="0">
                <a:solidFill>
                  <a:srgbClr val="5FBECB"/>
                </a:solidFill>
              </a:rPr>
              <a:t>– Facebook – Google+</a:t>
            </a:r>
          </a:p>
        </p:txBody>
      </p:sp>
      <p:sp>
        <p:nvSpPr>
          <p:cNvPr id="2" name="Rectangle 1"/>
          <p:cNvSpPr/>
          <p:nvPr/>
        </p:nvSpPr>
        <p:spPr>
          <a:xfrm>
            <a:off x="6661312" y="2048345"/>
            <a:ext cx="1739276" cy="784830"/>
          </a:xfrm>
          <a:prstGeom prst="rect">
            <a:avLst/>
          </a:prstGeom>
        </p:spPr>
        <p:txBody>
          <a:bodyPr wrap="square">
            <a:spAutoFit/>
          </a:bodyPr>
          <a:lstStyle/>
          <a:p>
            <a:r>
              <a:rPr lang="en-US" sz="2400" b="1" dirty="0">
                <a:solidFill>
                  <a:schemeClr val="accent2">
                    <a:lumMod val="60000"/>
                    <a:lumOff val="40000"/>
                  </a:schemeClr>
                </a:solidFill>
              </a:rPr>
              <a:t>p</a:t>
            </a:r>
            <a:r>
              <a:rPr lang="en-US" sz="1350" dirty="0"/>
              <a:t>rofessional occu</a:t>
            </a:r>
            <a:r>
              <a:rPr lang="en-US" sz="2100" b="1" dirty="0">
                <a:solidFill>
                  <a:schemeClr val="accent2">
                    <a:lumMod val="60000"/>
                    <a:lumOff val="40000"/>
                  </a:schemeClr>
                </a:solidFill>
              </a:rPr>
              <a:t>p</a:t>
            </a:r>
            <a:r>
              <a:rPr lang="en-US" sz="1350" dirty="0"/>
              <a:t>ations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2930" y="2114550"/>
            <a:ext cx="5572125" cy="3469005"/>
          </a:xfrm>
          <a:prstGeom prst="rect">
            <a:avLst/>
          </a:prstGeom>
        </p:spPr>
      </p:pic>
      <p:sp>
        <p:nvSpPr>
          <p:cNvPr id="9" name="Rectangle 8"/>
          <p:cNvSpPr/>
          <p:nvPr/>
        </p:nvSpPr>
        <p:spPr>
          <a:xfrm>
            <a:off x="7144330" y="2962594"/>
            <a:ext cx="1379693" cy="715581"/>
          </a:xfrm>
          <a:prstGeom prst="rect">
            <a:avLst/>
          </a:prstGeom>
        </p:spPr>
        <p:txBody>
          <a:bodyPr wrap="square">
            <a:spAutoFit/>
          </a:bodyPr>
          <a:lstStyle/>
          <a:p>
            <a:r>
              <a:rPr lang="en-US" sz="1350" dirty="0">
                <a:solidFill>
                  <a:srgbClr val="00B0F0"/>
                </a:solidFill>
                <a:effectLst>
                  <a:outerShdw blurRad="38100" dist="38100" dir="2700000" algn="tl">
                    <a:srgbClr val="000000">
                      <a:alpha val="43137"/>
                    </a:srgbClr>
                  </a:outerShdw>
                </a:effectLst>
              </a:rPr>
              <a:t>endorse each other’s </a:t>
            </a:r>
            <a:r>
              <a:rPr lang="en-US" sz="1350" b="1" dirty="0">
                <a:solidFill>
                  <a:srgbClr val="00B0F0"/>
                </a:solidFill>
                <a:effectLst>
                  <a:outerShdw blurRad="38100" dist="38100" dir="2700000" algn="tl">
                    <a:srgbClr val="000000">
                      <a:alpha val="43137"/>
                    </a:srgbClr>
                  </a:outerShdw>
                </a:effectLst>
              </a:rPr>
              <a:t>expertise</a:t>
            </a:r>
            <a:endParaRPr lang="en-US" sz="1350" b="1" dirty="0">
              <a:effectLst>
                <a:outerShdw blurRad="38100" dist="38100" dir="2700000" algn="tl">
                  <a:srgbClr val="000000">
                    <a:alpha val="43137"/>
                  </a:srgbClr>
                </a:outerShdw>
              </a:effectLst>
            </a:endParaRPr>
          </a:p>
        </p:txBody>
      </p:sp>
      <p:sp>
        <p:nvSpPr>
          <p:cNvPr id="10" name="Rectangle 9"/>
          <p:cNvSpPr/>
          <p:nvPr/>
        </p:nvSpPr>
        <p:spPr>
          <a:xfrm>
            <a:off x="6971211" y="4617104"/>
            <a:ext cx="1725930" cy="507831"/>
          </a:xfrm>
          <a:prstGeom prst="rect">
            <a:avLst/>
          </a:prstGeom>
        </p:spPr>
        <p:txBody>
          <a:bodyPr wrap="square">
            <a:spAutoFit/>
          </a:bodyPr>
          <a:lstStyle/>
          <a:p>
            <a:r>
              <a:rPr lang="en-US" sz="1350" dirty="0">
                <a:solidFill>
                  <a:srgbClr val="C00000"/>
                </a:solidFill>
              </a:rPr>
              <a:t>groups with common interests</a:t>
            </a:r>
          </a:p>
        </p:txBody>
      </p:sp>
    </p:spTree>
    <p:extLst>
      <p:ext uri="{BB962C8B-B14F-4D97-AF65-F5344CB8AC3E}">
        <p14:creationId xmlns:p14="http://schemas.microsoft.com/office/powerpoint/2010/main" val="155622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8541" y="857249"/>
            <a:ext cx="8918850" cy="5602257"/>
          </a:xfrm>
          <a:prstGeom prst="rect">
            <a:avLst/>
          </a:prstGeom>
          <a:noFill/>
          <a:ln>
            <a:noFill/>
          </a:ln>
        </p:spPr>
      </p:pic>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17</a:t>
            </a:fld>
            <a:endParaRPr lang="en-US" dirty="0"/>
          </a:p>
        </p:txBody>
      </p:sp>
      <p:sp>
        <p:nvSpPr>
          <p:cNvPr id="3" name="Content Placeholder 2"/>
          <p:cNvSpPr>
            <a:spLocks noGrp="1"/>
          </p:cNvSpPr>
          <p:nvPr>
            <p:ph idx="4294967295"/>
          </p:nvPr>
        </p:nvSpPr>
        <p:spPr>
          <a:xfrm>
            <a:off x="0" y="2047875"/>
            <a:ext cx="6446838" cy="1300163"/>
          </a:xfrm>
        </p:spPr>
        <p:txBody>
          <a:bodyPr>
            <a:normAutofit fontScale="85000" lnSpcReduction="10000"/>
          </a:bodyPr>
          <a:lstStyle/>
          <a:p>
            <a:r>
              <a:rPr lang="en-US" dirty="0">
                <a:solidFill>
                  <a:schemeClr val="bg1"/>
                </a:solidFill>
              </a:rPr>
              <a:t>Over 2 Billion videos viewed per day</a:t>
            </a:r>
          </a:p>
          <a:p>
            <a:r>
              <a:rPr lang="en-US" dirty="0">
                <a:solidFill>
                  <a:schemeClr val="bg1"/>
                </a:solidFill>
              </a:rPr>
              <a:t>YouTube Mobile 100 million views per day</a:t>
            </a:r>
          </a:p>
          <a:p>
            <a:r>
              <a:rPr lang="en-US" dirty="0">
                <a:solidFill>
                  <a:schemeClr val="bg1"/>
                </a:solidFill>
              </a:rPr>
              <a:t>Over 72 hours of videos are uploaded per minute</a:t>
            </a:r>
          </a:p>
          <a:p>
            <a:r>
              <a:rPr lang="en-US" dirty="0">
                <a:solidFill>
                  <a:schemeClr val="bg1"/>
                </a:solidFill>
              </a:rPr>
              <a:t>The base age demographic for YouTube is 18-54</a:t>
            </a:r>
          </a:p>
        </p:txBody>
      </p:sp>
      <p:sp>
        <p:nvSpPr>
          <p:cNvPr id="5" name="TextBox 4"/>
          <p:cNvSpPr txBox="1"/>
          <p:nvPr/>
        </p:nvSpPr>
        <p:spPr>
          <a:xfrm>
            <a:off x="1411015" y="5415475"/>
            <a:ext cx="7058615" cy="577081"/>
          </a:xfrm>
          <a:prstGeom prst="rect">
            <a:avLst/>
          </a:prstGeom>
          <a:noFill/>
        </p:spPr>
        <p:txBody>
          <a:bodyPr wrap="square" rtlCol="0">
            <a:spAutoFit/>
          </a:bodyPr>
          <a:lstStyle/>
          <a:p>
            <a:pPr algn="r"/>
            <a:r>
              <a:rPr lang="en-US" sz="1050" dirty="0">
                <a:solidFill>
                  <a:schemeClr val="bg1"/>
                </a:solidFill>
              </a:rPr>
              <a:t>Source: YouTube Statistics: 25 </a:t>
            </a:r>
            <a:r>
              <a:rPr lang="en-US" sz="1050" dirty="0" err="1">
                <a:solidFill>
                  <a:schemeClr val="bg1"/>
                </a:solidFill>
              </a:rPr>
              <a:t>Jawdropping</a:t>
            </a:r>
            <a:r>
              <a:rPr lang="en-US" sz="1050" dirty="0">
                <a:solidFill>
                  <a:schemeClr val="bg1"/>
                </a:solidFill>
              </a:rPr>
              <a:t> YouTube Facts, Figures &amp; Statistics </a:t>
            </a:r>
            <a:r>
              <a:rPr lang="en-US" sz="1050" dirty="0">
                <a:solidFill>
                  <a:schemeClr val="bg1"/>
                </a:solidFill>
                <a:hlinkClick r:id="rId5"/>
              </a:rPr>
              <a:t>http://www.reelseo.com/youtube-statistics/#ixzz1st3uFVMS</a:t>
            </a:r>
            <a:r>
              <a:rPr lang="en-US" sz="1050" dirty="0">
                <a:solidFill>
                  <a:schemeClr val="bg1"/>
                </a:solidFill>
              </a:rPr>
              <a:t>  </a:t>
            </a:r>
          </a:p>
          <a:p>
            <a:pPr algn="r"/>
            <a:endParaRPr lang="en-US" sz="1050" dirty="0">
              <a:solidFill>
                <a:schemeClr val="bg1"/>
              </a:solidFill>
            </a:endParaRPr>
          </a:p>
        </p:txBody>
      </p:sp>
      <p:pic>
        <p:nvPicPr>
          <p:cNvPr id="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27504" y="1151760"/>
            <a:ext cx="56249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08254" y="4075405"/>
            <a:ext cx="7030784" cy="1131079"/>
          </a:xfrm>
          <a:prstGeom prst="rect">
            <a:avLst/>
          </a:prstGeom>
        </p:spPr>
        <p:txBody>
          <a:bodyPr wrap="square">
            <a:spAutoFit/>
          </a:bodyPr>
          <a:lstStyle/>
          <a:p>
            <a:r>
              <a:rPr lang="en-US" sz="1350" dirty="0">
                <a:solidFill>
                  <a:schemeClr val="bg1"/>
                </a:solidFill>
              </a:rPr>
              <a:t>Video Sharing Platform</a:t>
            </a:r>
          </a:p>
          <a:p>
            <a:r>
              <a:rPr lang="en-US" sz="2700" dirty="0">
                <a:solidFill>
                  <a:schemeClr val="bg1"/>
                </a:solidFill>
              </a:rPr>
              <a:t>Cha</a:t>
            </a:r>
            <a:r>
              <a:rPr lang="en-US" sz="2700" b="1" dirty="0">
                <a:solidFill>
                  <a:srgbClr val="FF0000"/>
                </a:solidFill>
              </a:rPr>
              <a:t>n</a:t>
            </a:r>
            <a:r>
              <a:rPr lang="en-US" sz="2700" dirty="0">
                <a:solidFill>
                  <a:schemeClr val="bg1"/>
                </a:solidFill>
              </a:rPr>
              <a:t>nels</a:t>
            </a:r>
            <a:r>
              <a:rPr lang="en-US" sz="1350" dirty="0">
                <a:solidFill>
                  <a:schemeClr val="bg1"/>
                </a:solidFill>
              </a:rPr>
              <a:t> - a curated list of videos posted by a specific member/association/institution/journal</a:t>
            </a:r>
          </a:p>
          <a:p>
            <a:r>
              <a:rPr lang="en-US" sz="1350" dirty="0">
                <a:solidFill>
                  <a:schemeClr val="bg1"/>
                </a:solidFill>
              </a:rPr>
              <a:t>Patient education videos/animations </a:t>
            </a:r>
          </a:p>
        </p:txBody>
      </p:sp>
      <p:sp>
        <p:nvSpPr>
          <p:cNvPr id="10" name="Rectangular Callout 9"/>
          <p:cNvSpPr/>
          <p:nvPr/>
        </p:nvSpPr>
        <p:spPr>
          <a:xfrm>
            <a:off x="879729" y="1140931"/>
            <a:ext cx="1514475" cy="339033"/>
          </a:xfrm>
          <a:prstGeom prst="wedgeRectCallout">
            <a:avLst>
              <a:gd name="adj1" fmla="val -21518"/>
              <a:gd name="adj2" fmla="val 10464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Video-sharing</a:t>
            </a:r>
          </a:p>
        </p:txBody>
      </p:sp>
      <p:sp>
        <p:nvSpPr>
          <p:cNvPr id="11" name="TextBox 10"/>
          <p:cNvSpPr txBox="1"/>
          <p:nvPr/>
        </p:nvSpPr>
        <p:spPr>
          <a:xfrm>
            <a:off x="1228725" y="1614114"/>
            <a:ext cx="965329" cy="323165"/>
          </a:xfrm>
          <a:prstGeom prst="rect">
            <a:avLst/>
          </a:prstGeom>
          <a:noFill/>
        </p:spPr>
        <p:txBody>
          <a:bodyPr wrap="none" rtlCol="0">
            <a:spAutoFit/>
          </a:bodyPr>
          <a:lstStyle/>
          <a:p>
            <a:r>
              <a:rPr lang="en-US" sz="1500" b="1" dirty="0" err="1">
                <a:solidFill>
                  <a:schemeClr val="accent1"/>
                </a:solidFill>
              </a:rPr>
              <a:t>Youtube</a:t>
            </a:r>
            <a:endParaRPr lang="en-US" sz="1500" b="1" dirty="0">
              <a:solidFill>
                <a:schemeClr val="accent1"/>
              </a:solidFill>
            </a:endParaRPr>
          </a:p>
        </p:txBody>
      </p:sp>
    </p:spTree>
    <p:custDataLst>
      <p:tags r:id="rId1"/>
    </p:custDataLst>
    <p:extLst>
      <p:ext uri="{BB962C8B-B14F-4D97-AF65-F5344CB8AC3E}">
        <p14:creationId xmlns:p14="http://schemas.microsoft.com/office/powerpoint/2010/main" val="128827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53022" y="2070995"/>
            <a:ext cx="8901191" cy="4335493"/>
          </a:xfrm>
          <a:prstGeom prst="rect">
            <a:avLst/>
          </a:prstGeom>
        </p:spPr>
      </p:pic>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18</a:t>
            </a:fld>
            <a:endParaRPr lang="en-US" dirty="0"/>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1016" y="1104900"/>
            <a:ext cx="608108" cy="59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879729" y="1140931"/>
            <a:ext cx="1514475" cy="339033"/>
          </a:xfrm>
          <a:prstGeom prst="wedgeRectCallout">
            <a:avLst>
              <a:gd name="adj1" fmla="val -21518"/>
              <a:gd name="adj2" fmla="val 10464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Video-sharing</a:t>
            </a:r>
          </a:p>
        </p:txBody>
      </p:sp>
      <p:sp>
        <p:nvSpPr>
          <p:cNvPr id="12" name="TextBox 11"/>
          <p:cNvSpPr txBox="1"/>
          <p:nvPr/>
        </p:nvSpPr>
        <p:spPr>
          <a:xfrm>
            <a:off x="1228726" y="1614114"/>
            <a:ext cx="987771" cy="323165"/>
          </a:xfrm>
          <a:prstGeom prst="rect">
            <a:avLst/>
          </a:prstGeom>
          <a:noFill/>
        </p:spPr>
        <p:txBody>
          <a:bodyPr wrap="none" rtlCol="0">
            <a:spAutoFit/>
          </a:bodyPr>
          <a:lstStyle/>
          <a:p>
            <a:r>
              <a:rPr lang="en-US" sz="1500" b="1" dirty="0">
                <a:solidFill>
                  <a:schemeClr val="accent1"/>
                </a:solidFill>
              </a:rPr>
              <a:t>YouTube</a:t>
            </a:r>
          </a:p>
        </p:txBody>
      </p:sp>
    </p:spTree>
    <p:extLst>
      <p:ext uri="{BB962C8B-B14F-4D97-AF65-F5344CB8AC3E}">
        <p14:creationId xmlns:p14="http://schemas.microsoft.com/office/powerpoint/2010/main" val="206584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19</a:t>
            </a:fld>
            <a:endParaRPr lang="en-US" dirty="0"/>
          </a:p>
        </p:txBody>
      </p:sp>
      <p:pic>
        <p:nvPicPr>
          <p:cNvPr id="4098"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0315" y="1988412"/>
            <a:ext cx="6489293" cy="422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Post image for What is Pinterest and How Do You Join the Sit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43115" y="1140914"/>
            <a:ext cx="570332" cy="570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15274" y="4759404"/>
            <a:ext cx="1784555" cy="830997"/>
          </a:xfrm>
          <a:prstGeom prst="rect">
            <a:avLst/>
          </a:prstGeom>
        </p:spPr>
        <p:txBody>
          <a:bodyPr wrap="square">
            <a:spAutoFit/>
          </a:bodyPr>
          <a:lstStyle/>
          <a:p>
            <a:pPr algn="ctr"/>
            <a:r>
              <a:rPr lang="en-US" sz="1200" dirty="0"/>
              <a:t>"re-pin" images to their own </a:t>
            </a:r>
            <a:r>
              <a:rPr lang="en-US" sz="1200" dirty="0" err="1"/>
              <a:t>pinboards</a:t>
            </a:r>
            <a:r>
              <a:rPr lang="en-US" sz="1200" dirty="0"/>
              <a:t>, or "like" photos from other </a:t>
            </a:r>
            <a:r>
              <a:rPr lang="en-US" sz="1200" dirty="0" err="1"/>
              <a:t>pinboards</a:t>
            </a:r>
            <a:endParaRPr lang="en-US" sz="1200" dirty="0"/>
          </a:p>
        </p:txBody>
      </p:sp>
      <p:sp>
        <p:nvSpPr>
          <p:cNvPr id="8" name="Rectangular Callout 7"/>
          <p:cNvSpPr/>
          <p:nvPr/>
        </p:nvSpPr>
        <p:spPr>
          <a:xfrm>
            <a:off x="879729" y="1140931"/>
            <a:ext cx="1514475" cy="339033"/>
          </a:xfrm>
          <a:prstGeom prst="wedgeRectCallout">
            <a:avLst>
              <a:gd name="adj1" fmla="val -21518"/>
              <a:gd name="adj2" fmla="val 1046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Image-sharing</a:t>
            </a:r>
          </a:p>
        </p:txBody>
      </p:sp>
      <p:sp>
        <p:nvSpPr>
          <p:cNvPr id="9" name="TextBox 8"/>
          <p:cNvSpPr txBox="1"/>
          <p:nvPr/>
        </p:nvSpPr>
        <p:spPr>
          <a:xfrm>
            <a:off x="1228726" y="1614114"/>
            <a:ext cx="2922595" cy="323165"/>
          </a:xfrm>
          <a:prstGeom prst="rect">
            <a:avLst/>
          </a:prstGeom>
          <a:noFill/>
        </p:spPr>
        <p:txBody>
          <a:bodyPr wrap="none" rtlCol="0">
            <a:spAutoFit/>
          </a:bodyPr>
          <a:lstStyle/>
          <a:p>
            <a:r>
              <a:rPr lang="en-US" sz="1500" b="1" dirty="0">
                <a:solidFill>
                  <a:srgbClr val="C00000"/>
                </a:solidFill>
              </a:rPr>
              <a:t>Pinterest</a:t>
            </a:r>
            <a:r>
              <a:rPr lang="en-US" sz="1500" b="1" dirty="0">
                <a:solidFill>
                  <a:srgbClr val="0070C0"/>
                </a:solidFill>
              </a:rPr>
              <a:t> </a:t>
            </a:r>
            <a:r>
              <a:rPr lang="en-US" sz="1500" b="1" dirty="0">
                <a:solidFill>
                  <a:srgbClr val="5FBECB"/>
                </a:solidFill>
              </a:rPr>
              <a:t>– Instagram – Picasa</a:t>
            </a:r>
          </a:p>
        </p:txBody>
      </p:sp>
      <p:sp>
        <p:nvSpPr>
          <p:cNvPr id="2" name="Rectangle 1"/>
          <p:cNvSpPr/>
          <p:nvPr/>
        </p:nvSpPr>
        <p:spPr>
          <a:xfrm>
            <a:off x="6498914" y="2053445"/>
            <a:ext cx="2606804" cy="415498"/>
          </a:xfrm>
          <a:prstGeom prst="rect">
            <a:avLst/>
          </a:prstGeom>
        </p:spPr>
        <p:txBody>
          <a:bodyPr wrap="none">
            <a:spAutoFit/>
          </a:bodyPr>
          <a:lstStyle/>
          <a:p>
            <a:pPr algn="ctr"/>
            <a:r>
              <a:rPr lang="en-US" sz="1350" dirty="0" err="1"/>
              <a:t>pinboard</a:t>
            </a:r>
            <a:r>
              <a:rPr lang="en-US" sz="1350" dirty="0"/>
              <a:t>-style </a:t>
            </a:r>
            <a:r>
              <a:rPr lang="en-US" sz="2100" dirty="0"/>
              <a:t>p</a:t>
            </a:r>
            <a:r>
              <a:rPr lang="en-US" sz="1200" dirty="0"/>
              <a:t>hoto-sharing</a:t>
            </a:r>
            <a:r>
              <a:rPr lang="en-US" sz="1350" dirty="0"/>
              <a:t> </a:t>
            </a:r>
          </a:p>
        </p:txBody>
      </p:sp>
      <p:sp>
        <p:nvSpPr>
          <p:cNvPr id="5" name="Rectangle 4"/>
          <p:cNvSpPr/>
          <p:nvPr/>
        </p:nvSpPr>
        <p:spPr>
          <a:xfrm>
            <a:off x="6595151" y="2704987"/>
            <a:ext cx="2317533" cy="553998"/>
          </a:xfrm>
          <a:prstGeom prst="rect">
            <a:avLst/>
          </a:prstGeom>
        </p:spPr>
        <p:txBody>
          <a:bodyPr wrap="square">
            <a:spAutoFit/>
          </a:bodyPr>
          <a:lstStyle/>
          <a:p>
            <a:pPr algn="ctr"/>
            <a:r>
              <a:rPr lang="en-US" sz="1200" dirty="0">
                <a:solidFill>
                  <a:srgbClr val="00B0F0"/>
                </a:solidFill>
                <a:effectLst>
                  <a:outerShdw blurRad="38100" dist="38100" dir="2700000" algn="tl">
                    <a:srgbClr val="000000">
                      <a:alpha val="43137"/>
                    </a:srgbClr>
                  </a:outerShdw>
                </a:effectLst>
              </a:rPr>
              <a:t>create and manage theme-based ima</a:t>
            </a:r>
            <a:r>
              <a:rPr lang="en-US" dirty="0">
                <a:solidFill>
                  <a:srgbClr val="FFFF00"/>
                </a:solidFill>
                <a:effectLst>
                  <a:outerShdw blurRad="38100" dist="38100" dir="2700000" algn="tl">
                    <a:srgbClr val="000000">
                      <a:alpha val="43137"/>
                    </a:srgbClr>
                  </a:outerShdw>
                </a:effectLst>
              </a:rPr>
              <a:t>g</a:t>
            </a:r>
            <a:r>
              <a:rPr lang="en-US" sz="1200" dirty="0">
                <a:solidFill>
                  <a:srgbClr val="00B0F0"/>
                </a:solidFill>
                <a:effectLst>
                  <a:outerShdw blurRad="38100" dist="38100" dir="2700000" algn="tl">
                    <a:srgbClr val="000000">
                      <a:alpha val="43137"/>
                    </a:srgbClr>
                  </a:outerShdw>
                </a:effectLst>
              </a:rPr>
              <a:t>e collections </a:t>
            </a:r>
            <a:endParaRPr lang="en-US" sz="1200" dirty="0">
              <a:effectLst>
                <a:outerShdw blurRad="38100" dist="38100" dir="2700000" algn="tl">
                  <a:srgbClr val="000000">
                    <a:alpha val="43137"/>
                  </a:srgbClr>
                </a:outerShdw>
              </a:effectLst>
            </a:endParaRPr>
          </a:p>
        </p:txBody>
      </p:sp>
      <p:sp>
        <p:nvSpPr>
          <p:cNvPr id="6" name="Rectangle 5"/>
          <p:cNvSpPr/>
          <p:nvPr/>
        </p:nvSpPr>
        <p:spPr>
          <a:xfrm>
            <a:off x="6764095" y="3421047"/>
            <a:ext cx="1542410" cy="1131079"/>
          </a:xfrm>
          <a:prstGeom prst="rect">
            <a:avLst/>
          </a:prstGeom>
        </p:spPr>
        <p:txBody>
          <a:bodyPr wrap="none">
            <a:spAutoFit/>
          </a:bodyPr>
          <a:lstStyle/>
          <a:p>
            <a:r>
              <a:rPr lang="en-US" sz="1350" b="1" dirty="0">
                <a:solidFill>
                  <a:srgbClr val="97A92D"/>
                </a:solidFill>
              </a:rPr>
              <a:t>Events</a:t>
            </a:r>
          </a:p>
          <a:p>
            <a:r>
              <a:rPr lang="en-US" sz="1350" b="1" dirty="0"/>
              <a:t>    </a:t>
            </a:r>
          </a:p>
          <a:p>
            <a:r>
              <a:rPr lang="en-US" sz="1350" b="1" dirty="0"/>
              <a:t>    Interests</a:t>
            </a:r>
          </a:p>
          <a:p>
            <a:r>
              <a:rPr lang="en-US" sz="1350" b="1" dirty="0"/>
              <a:t>            </a:t>
            </a:r>
          </a:p>
          <a:p>
            <a:r>
              <a:rPr lang="en-US" sz="1350" b="1" dirty="0"/>
              <a:t>              </a:t>
            </a:r>
            <a:r>
              <a:rPr lang="en-US" sz="1350" b="1" dirty="0">
                <a:solidFill>
                  <a:schemeClr val="accent2"/>
                </a:solidFill>
              </a:rPr>
              <a:t>Hobbies</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24" y="2450396"/>
            <a:ext cx="6535692" cy="3440480"/>
          </a:xfrm>
          <a:prstGeom prst="rect">
            <a:avLst/>
          </a:prstGeom>
        </p:spPr>
      </p:pic>
    </p:spTree>
    <p:extLst>
      <p:ext uri="{BB962C8B-B14F-4D97-AF65-F5344CB8AC3E}">
        <p14:creationId xmlns:p14="http://schemas.microsoft.com/office/powerpoint/2010/main" val="1946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xit" presetSubtype="0" fill="hold" nodeType="withEffect">
                                  <p:stCondLst>
                                    <p:cond delay="0"/>
                                  </p:stCondLst>
                                  <p:childTnLst>
                                    <p:set>
                                      <p:cBhvr>
                                        <p:cTn id="9" dur="1" fill="hold">
                                          <p:stCondLst>
                                            <p:cond delay="0"/>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110" y="902970"/>
            <a:ext cx="3524906" cy="2591842"/>
          </a:xfrm>
          <a:prstGeom prst="rect">
            <a:avLst/>
          </a:prstGeo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1197904"/>
            <a:ext cx="3238096" cy="2380952"/>
          </a:xfrm>
          <a:prstGeom prst="rect">
            <a:avLst/>
          </a:prstGeom>
        </p:spPr>
      </p:pic>
      <p:pic>
        <p:nvPicPr>
          <p:cNvPr id="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666" y="3525493"/>
            <a:ext cx="3366350" cy="2475257"/>
          </a:xfrm>
          <a:prstGeom prst="rect">
            <a:avLst/>
          </a:prstGeom>
        </p:spPr>
      </p:pic>
      <p:pic>
        <p:nvPicPr>
          <p:cNvPr id="5" name="Content Placeholder 3" descr="YouTube_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 y="3619798"/>
            <a:ext cx="3238096" cy="2380952"/>
          </a:xfrm>
          <a:prstGeom prst="rect">
            <a:avLst/>
          </a:prstGeom>
        </p:spPr>
      </p:pic>
    </p:spTree>
    <p:extLst>
      <p:ext uri="{BB962C8B-B14F-4D97-AF65-F5344CB8AC3E}">
        <p14:creationId xmlns:p14="http://schemas.microsoft.com/office/powerpoint/2010/main" val="9384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20</a:t>
            </a:fld>
            <a:endParaRPr lang="en-US"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4" t="10538" r="-544" b="6398"/>
          <a:stretch/>
        </p:blipFill>
        <p:spPr bwMode="auto">
          <a:xfrm>
            <a:off x="196948" y="1966869"/>
            <a:ext cx="8828255" cy="41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Physicians Networking</a:t>
            </a:r>
          </a:p>
        </p:txBody>
      </p:sp>
      <p:sp>
        <p:nvSpPr>
          <p:cNvPr id="7" name="TextBox 6"/>
          <p:cNvSpPr txBox="1"/>
          <p:nvPr/>
        </p:nvSpPr>
        <p:spPr>
          <a:xfrm>
            <a:off x="1228725" y="1614114"/>
            <a:ext cx="2784737" cy="323165"/>
          </a:xfrm>
          <a:prstGeom prst="rect">
            <a:avLst/>
          </a:prstGeom>
          <a:noFill/>
        </p:spPr>
        <p:txBody>
          <a:bodyPr wrap="none" rtlCol="0">
            <a:spAutoFit/>
          </a:bodyPr>
          <a:lstStyle/>
          <a:p>
            <a:r>
              <a:rPr lang="en-US" sz="1500" b="1" dirty="0">
                <a:solidFill>
                  <a:schemeClr val="bg2">
                    <a:lumMod val="25000"/>
                  </a:schemeClr>
                </a:solidFill>
              </a:rPr>
              <a:t>Yammer</a:t>
            </a:r>
            <a:r>
              <a:rPr lang="en-US" sz="1500" b="1" dirty="0">
                <a:solidFill>
                  <a:srgbClr val="C00000"/>
                </a:solidFill>
              </a:rPr>
              <a:t> </a:t>
            </a:r>
            <a:r>
              <a:rPr lang="en-US" sz="1500" b="1" dirty="0">
                <a:solidFill>
                  <a:srgbClr val="5FBECB"/>
                </a:solidFill>
              </a:rPr>
              <a:t>– </a:t>
            </a:r>
            <a:r>
              <a:rPr lang="en-US" sz="1500" b="1" dirty="0" err="1">
                <a:solidFill>
                  <a:srgbClr val="5FBECB"/>
                </a:solidFill>
              </a:rPr>
              <a:t>Doximity</a:t>
            </a:r>
            <a:r>
              <a:rPr lang="en-US" sz="1500" b="1" dirty="0">
                <a:solidFill>
                  <a:srgbClr val="5FBECB"/>
                </a:solidFill>
              </a:rPr>
              <a:t> – </a:t>
            </a:r>
            <a:r>
              <a:rPr lang="en-US" sz="1500" b="1" dirty="0" err="1">
                <a:solidFill>
                  <a:srgbClr val="5FBECB"/>
                </a:solidFill>
              </a:rPr>
              <a:t>Sermo</a:t>
            </a:r>
            <a:endParaRPr lang="en-US" sz="1500" b="1" dirty="0">
              <a:solidFill>
                <a:srgbClr val="5FBECB"/>
              </a:solidFill>
            </a:endParaRPr>
          </a:p>
        </p:txBody>
      </p:sp>
    </p:spTree>
    <p:extLst>
      <p:ext uri="{BB962C8B-B14F-4D97-AF65-F5344CB8AC3E}">
        <p14:creationId xmlns:p14="http://schemas.microsoft.com/office/powerpoint/2010/main" val="399866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21</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2890" y="506437"/>
            <a:ext cx="8319142" cy="6124777"/>
          </a:xfrm>
          <a:prstGeom prst="rect">
            <a:avLst/>
          </a:prstGeom>
        </p:spPr>
      </p:pic>
    </p:spTree>
    <p:extLst>
      <p:ext uri="{BB962C8B-B14F-4D97-AF65-F5344CB8AC3E}">
        <p14:creationId xmlns:p14="http://schemas.microsoft.com/office/powerpoint/2010/main" val="15030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4223187"/>
            <a:ext cx="4267200" cy="1064801"/>
          </a:xfrm>
        </p:spPr>
        <p:txBody>
          <a:bodyPr>
            <a:noAutofit/>
          </a:bodyPr>
          <a:lstStyle/>
          <a:p>
            <a:pPr marL="0" indent="0">
              <a:buNone/>
            </a:pPr>
            <a:r>
              <a:rPr lang="en-US" b="1" u="sng" dirty="0">
                <a:hlinkClick r:id="rId4"/>
              </a:rPr>
              <a:t>Doximity.com</a:t>
            </a:r>
            <a:r>
              <a:rPr lang="en-US" b="1" u="sng" dirty="0"/>
              <a:t> </a:t>
            </a:r>
          </a:p>
          <a:p>
            <a:pPr marL="0" indent="0">
              <a:buNone/>
            </a:pPr>
            <a:r>
              <a:rPr lang="en-US" dirty="0"/>
              <a:t>Free for doctors on iPhone, Android and web. </a:t>
            </a:r>
          </a:p>
          <a:p>
            <a:pPr marL="0" indent="0">
              <a:buNone/>
            </a:pPr>
            <a:r>
              <a:rPr lang="en-US" dirty="0"/>
              <a:t>Alumni groups.</a:t>
            </a:r>
          </a:p>
          <a:p>
            <a:pPr>
              <a:spcBef>
                <a:spcPts val="0"/>
              </a:spcBef>
            </a:pPr>
            <a:endParaRPr lang="en-US" sz="1350" dirty="0"/>
          </a:p>
          <a:p>
            <a:pPr>
              <a:spcBef>
                <a:spcPts val="0"/>
              </a:spcBef>
            </a:pPr>
            <a:endParaRPr lang="en-US" sz="1350"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22</a:t>
            </a:fld>
            <a:endParaRPr lang="en-US" dirty="0"/>
          </a:p>
        </p:txBody>
      </p:sp>
      <p:pic>
        <p:nvPicPr>
          <p:cNvPr id="6146" name="Picture 2" descr="Post image for Doximity’s physician social network adds new features to enable more meaningful interac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8" y="2062163"/>
            <a:ext cx="2724102" cy="4086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ular Callout 6"/>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err="1"/>
              <a:t>Physicans</a:t>
            </a:r>
            <a:r>
              <a:rPr lang="en-US" sz="1350" b="1" i="1" dirty="0"/>
              <a:t> Networking</a:t>
            </a:r>
          </a:p>
        </p:txBody>
      </p:sp>
      <p:sp>
        <p:nvSpPr>
          <p:cNvPr id="8" name="TextBox 7"/>
          <p:cNvSpPr txBox="1"/>
          <p:nvPr/>
        </p:nvSpPr>
        <p:spPr>
          <a:xfrm>
            <a:off x="1228725" y="1614114"/>
            <a:ext cx="2784737" cy="323165"/>
          </a:xfrm>
          <a:prstGeom prst="rect">
            <a:avLst/>
          </a:prstGeom>
          <a:noFill/>
        </p:spPr>
        <p:txBody>
          <a:bodyPr wrap="none" rtlCol="0">
            <a:spAutoFit/>
          </a:bodyPr>
          <a:lstStyle/>
          <a:p>
            <a:r>
              <a:rPr lang="en-US" sz="1500" b="1" dirty="0" err="1">
                <a:solidFill>
                  <a:schemeClr val="bg2">
                    <a:lumMod val="25000"/>
                  </a:schemeClr>
                </a:solidFill>
              </a:rPr>
              <a:t>Doximity</a:t>
            </a:r>
            <a:r>
              <a:rPr lang="en-US" sz="1500" b="1" dirty="0">
                <a:solidFill>
                  <a:srgbClr val="C00000"/>
                </a:solidFill>
              </a:rPr>
              <a:t> </a:t>
            </a:r>
            <a:r>
              <a:rPr lang="en-US" sz="1500" b="1" dirty="0">
                <a:solidFill>
                  <a:srgbClr val="5FBECB"/>
                </a:solidFill>
              </a:rPr>
              <a:t>– Yammer – </a:t>
            </a:r>
            <a:r>
              <a:rPr lang="en-US" sz="1500" b="1" dirty="0" err="1">
                <a:solidFill>
                  <a:srgbClr val="5FBECB"/>
                </a:solidFill>
              </a:rPr>
              <a:t>Sermo</a:t>
            </a:r>
            <a:endParaRPr lang="en-US" sz="1500" b="1" dirty="0">
              <a:solidFill>
                <a:srgbClr val="5FBECB"/>
              </a:solidFill>
            </a:endParaRPr>
          </a:p>
        </p:txBody>
      </p:sp>
      <p:sp>
        <p:nvSpPr>
          <p:cNvPr id="2" name="Rectangle 1"/>
          <p:cNvSpPr/>
          <p:nvPr/>
        </p:nvSpPr>
        <p:spPr>
          <a:xfrm>
            <a:off x="4797387" y="3105405"/>
            <a:ext cx="3248005" cy="461665"/>
          </a:xfrm>
          <a:prstGeom prst="rect">
            <a:avLst/>
          </a:prstGeom>
        </p:spPr>
        <p:txBody>
          <a:bodyPr wrap="none">
            <a:spAutoFit/>
          </a:bodyPr>
          <a:lstStyle/>
          <a:p>
            <a:r>
              <a:rPr lang="en-US" sz="1350" dirty="0"/>
              <a:t>The Private Network for </a:t>
            </a:r>
            <a:r>
              <a:rPr lang="en-US" sz="2400" b="1" dirty="0">
                <a:solidFill>
                  <a:srgbClr val="0070C0"/>
                </a:solidFill>
              </a:rPr>
              <a:t>Ph</a:t>
            </a:r>
            <a:r>
              <a:rPr lang="en-US" sz="1350" dirty="0"/>
              <a:t>ysicians. </a:t>
            </a:r>
          </a:p>
        </p:txBody>
      </p:sp>
      <p:sp>
        <p:nvSpPr>
          <p:cNvPr id="5" name="Rectangle 4"/>
          <p:cNvSpPr/>
          <p:nvPr/>
        </p:nvSpPr>
        <p:spPr>
          <a:xfrm>
            <a:off x="3761931" y="2514208"/>
            <a:ext cx="2222083" cy="369332"/>
          </a:xfrm>
          <a:prstGeom prst="rect">
            <a:avLst/>
          </a:prstGeom>
        </p:spPr>
        <p:txBody>
          <a:bodyPr wrap="none">
            <a:spAutoFit/>
          </a:bodyPr>
          <a:lstStyle/>
          <a:p>
            <a:r>
              <a:rPr lang="en-US" dirty="0">
                <a:solidFill>
                  <a:srgbClr val="0070C0"/>
                </a:solidFill>
              </a:rPr>
              <a:t>HIPAA-compliant</a:t>
            </a:r>
            <a:r>
              <a:rPr lang="en-US" dirty="0"/>
              <a:t>. </a:t>
            </a:r>
          </a:p>
        </p:txBody>
      </p:sp>
    </p:spTree>
    <p:custDataLst>
      <p:tags r:id="rId1"/>
    </p:custDataLst>
    <p:extLst>
      <p:ext uri="{BB962C8B-B14F-4D97-AF65-F5344CB8AC3E}">
        <p14:creationId xmlns:p14="http://schemas.microsoft.com/office/powerpoint/2010/main" val="152597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28136" y="928468"/>
            <a:ext cx="9076737" cy="5163309"/>
          </a:xfrm>
          <a:prstGeom prst="rect">
            <a:avLst/>
          </a:prstGeom>
        </p:spPr>
      </p:pic>
    </p:spTree>
    <p:extLst>
      <p:ext uri="{BB962C8B-B14F-4D97-AF65-F5344CB8AC3E}">
        <p14:creationId xmlns:p14="http://schemas.microsoft.com/office/powerpoint/2010/main" val="59338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a:stretch/>
        </p:blipFill>
        <p:spPr>
          <a:xfrm>
            <a:off x="-1" y="1989138"/>
            <a:ext cx="5840361" cy="4416998"/>
          </a:xfrm>
          <a:prstGeom prst="rect">
            <a:avLst/>
          </a:prstGeom>
          <a:ln w="12700" cap="sq" cmpd="thickThin">
            <a:solidFill>
              <a:srgbClr val="000000"/>
            </a:solidFill>
            <a:prstDash val="solid"/>
            <a:miter lim="800000"/>
          </a:ln>
          <a:effectLst>
            <a:innerShdw blurRad="76200">
              <a:srgbClr val="000000"/>
            </a:innerShdw>
          </a:effectLst>
        </p:spPr>
      </p:pic>
      <p:sp>
        <p:nvSpPr>
          <p:cNvPr id="6" name="Rectangular Callout 5"/>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Physicians Networking</a:t>
            </a:r>
          </a:p>
        </p:txBody>
      </p:sp>
      <p:sp>
        <p:nvSpPr>
          <p:cNvPr id="8" name="TextBox 7"/>
          <p:cNvSpPr txBox="1"/>
          <p:nvPr/>
        </p:nvSpPr>
        <p:spPr>
          <a:xfrm>
            <a:off x="1228725" y="1614114"/>
            <a:ext cx="2784737" cy="323165"/>
          </a:xfrm>
          <a:prstGeom prst="rect">
            <a:avLst/>
          </a:prstGeom>
          <a:noFill/>
        </p:spPr>
        <p:txBody>
          <a:bodyPr wrap="none" rtlCol="0">
            <a:spAutoFit/>
          </a:bodyPr>
          <a:lstStyle/>
          <a:p>
            <a:r>
              <a:rPr lang="en-US" sz="1500" b="1" dirty="0" err="1">
                <a:solidFill>
                  <a:schemeClr val="bg2">
                    <a:lumMod val="25000"/>
                  </a:schemeClr>
                </a:solidFill>
              </a:rPr>
              <a:t>Sermo</a:t>
            </a:r>
            <a:r>
              <a:rPr lang="en-US" sz="1500" b="1" dirty="0">
                <a:solidFill>
                  <a:srgbClr val="C00000"/>
                </a:solidFill>
              </a:rPr>
              <a:t> </a:t>
            </a:r>
            <a:r>
              <a:rPr lang="en-US" sz="1500" b="1" dirty="0">
                <a:solidFill>
                  <a:srgbClr val="5FBECB"/>
                </a:solidFill>
              </a:rPr>
              <a:t>– </a:t>
            </a:r>
            <a:r>
              <a:rPr lang="en-US" sz="1500" b="1" dirty="0" err="1">
                <a:solidFill>
                  <a:srgbClr val="5FBECB"/>
                </a:solidFill>
              </a:rPr>
              <a:t>Doximity</a:t>
            </a:r>
            <a:r>
              <a:rPr lang="en-US" sz="1500" b="1" dirty="0">
                <a:solidFill>
                  <a:srgbClr val="5FBECB"/>
                </a:solidFill>
              </a:rPr>
              <a:t> – Yammer</a:t>
            </a:r>
          </a:p>
        </p:txBody>
      </p:sp>
      <p:sp>
        <p:nvSpPr>
          <p:cNvPr id="2" name="Rectangle 1"/>
          <p:cNvSpPr/>
          <p:nvPr/>
        </p:nvSpPr>
        <p:spPr>
          <a:xfrm>
            <a:off x="6147483" y="4826407"/>
            <a:ext cx="2287806" cy="300082"/>
          </a:xfrm>
          <a:prstGeom prst="rect">
            <a:avLst/>
          </a:prstGeom>
        </p:spPr>
        <p:txBody>
          <a:bodyPr wrap="none">
            <a:spAutoFit/>
          </a:bodyPr>
          <a:lstStyle/>
          <a:p>
            <a:pPr algn="ctr"/>
            <a:r>
              <a:rPr lang="en-US" sz="1350" dirty="0">
                <a:solidFill>
                  <a:srgbClr val="00B0F0"/>
                </a:solidFill>
                <a:effectLst>
                  <a:outerShdw blurRad="38100" dist="38100" dir="2700000" algn="tl">
                    <a:srgbClr val="000000">
                      <a:alpha val="43137"/>
                    </a:srgbClr>
                  </a:outerShdw>
                </a:effectLst>
              </a:rPr>
              <a:t>improve global healthcare.</a:t>
            </a:r>
          </a:p>
        </p:txBody>
      </p:sp>
      <p:sp>
        <p:nvSpPr>
          <p:cNvPr id="4" name="Rectangle 3"/>
          <p:cNvSpPr/>
          <p:nvPr/>
        </p:nvSpPr>
        <p:spPr>
          <a:xfrm>
            <a:off x="5032987" y="1337114"/>
            <a:ext cx="3483646" cy="300082"/>
          </a:xfrm>
          <a:prstGeom prst="rect">
            <a:avLst/>
          </a:prstGeom>
        </p:spPr>
        <p:txBody>
          <a:bodyPr wrap="none">
            <a:spAutoFit/>
          </a:bodyPr>
          <a:lstStyle/>
          <a:p>
            <a:r>
              <a:rPr lang="en-US" sz="1350" dirty="0"/>
              <a:t>The largest </a:t>
            </a:r>
            <a:r>
              <a:rPr lang="en-US" sz="1350" b="1" dirty="0"/>
              <a:t>online</a:t>
            </a:r>
            <a:r>
              <a:rPr lang="en-US" sz="1350" dirty="0"/>
              <a:t> physician community</a:t>
            </a:r>
          </a:p>
        </p:txBody>
      </p:sp>
      <p:sp>
        <p:nvSpPr>
          <p:cNvPr id="5" name="Rectangle 4"/>
          <p:cNvSpPr/>
          <p:nvPr/>
        </p:nvSpPr>
        <p:spPr>
          <a:xfrm>
            <a:off x="6993861" y="2279194"/>
            <a:ext cx="1322798" cy="461665"/>
          </a:xfrm>
          <a:prstGeom prst="rect">
            <a:avLst/>
          </a:prstGeom>
        </p:spPr>
        <p:txBody>
          <a:bodyPr wrap="none">
            <a:spAutoFit/>
          </a:bodyPr>
          <a:lstStyle/>
          <a:p>
            <a:r>
              <a:rPr lang="en-US" sz="1350" b="1" dirty="0">
                <a:solidFill>
                  <a:srgbClr val="FFFF00"/>
                </a:solidFill>
                <a:effectLst>
                  <a:outerShdw blurRad="38100" dist="38100" dir="2700000" algn="tl">
                    <a:srgbClr val="000000">
                      <a:alpha val="43137"/>
                    </a:srgbClr>
                  </a:outerShdw>
                </a:effectLst>
              </a:rPr>
              <a:t>patient </a:t>
            </a:r>
            <a:r>
              <a:rPr lang="en-US" sz="2400" b="1" dirty="0">
                <a:solidFill>
                  <a:schemeClr val="accent1"/>
                </a:solidFill>
                <a:effectLst>
                  <a:outerShdw blurRad="38100" dist="38100" dir="2700000" algn="tl">
                    <a:srgbClr val="000000">
                      <a:alpha val="43137"/>
                    </a:srgbClr>
                  </a:outerShdw>
                </a:effectLst>
              </a:rPr>
              <a:t>c</a:t>
            </a:r>
            <a:r>
              <a:rPr lang="en-US" sz="1350" b="1" dirty="0">
                <a:solidFill>
                  <a:srgbClr val="FFFF00"/>
                </a:solidFill>
                <a:effectLst>
                  <a:outerShdw blurRad="38100" dist="38100" dir="2700000" algn="tl">
                    <a:srgbClr val="000000">
                      <a:alpha val="43137"/>
                    </a:srgbClr>
                  </a:outerShdw>
                </a:effectLst>
              </a:rPr>
              <a:t>ases</a:t>
            </a:r>
          </a:p>
        </p:txBody>
      </p:sp>
      <p:sp>
        <p:nvSpPr>
          <p:cNvPr id="9" name="Rectangle 8"/>
          <p:cNvSpPr/>
          <p:nvPr/>
        </p:nvSpPr>
        <p:spPr>
          <a:xfrm>
            <a:off x="5840361" y="2875064"/>
            <a:ext cx="2428870" cy="300082"/>
          </a:xfrm>
          <a:prstGeom prst="rect">
            <a:avLst/>
          </a:prstGeom>
        </p:spPr>
        <p:txBody>
          <a:bodyPr wrap="none">
            <a:spAutoFit/>
          </a:bodyPr>
          <a:lstStyle/>
          <a:p>
            <a:r>
              <a:rPr lang="en-US" sz="1350" b="1" dirty="0"/>
              <a:t>discuss and debate topics </a:t>
            </a:r>
          </a:p>
        </p:txBody>
      </p:sp>
      <p:sp>
        <p:nvSpPr>
          <p:cNvPr id="10" name="Rectangle 9"/>
          <p:cNvSpPr/>
          <p:nvPr/>
        </p:nvSpPr>
        <p:spPr>
          <a:xfrm>
            <a:off x="5773230" y="3334582"/>
            <a:ext cx="2765421" cy="507831"/>
          </a:xfrm>
          <a:prstGeom prst="rect">
            <a:avLst/>
          </a:prstGeom>
        </p:spPr>
        <p:txBody>
          <a:bodyPr wrap="square">
            <a:spAutoFit/>
          </a:bodyPr>
          <a:lstStyle/>
          <a:p>
            <a:pPr algn="ctr"/>
            <a:r>
              <a:rPr lang="en-US" sz="1350" b="1" dirty="0">
                <a:solidFill>
                  <a:srgbClr val="9933FF"/>
                </a:solidFill>
              </a:rPr>
              <a:t>compete on clinical challenges</a:t>
            </a:r>
          </a:p>
        </p:txBody>
      </p:sp>
      <p:sp>
        <p:nvSpPr>
          <p:cNvPr id="11" name="Rectangle 10"/>
          <p:cNvSpPr/>
          <p:nvPr/>
        </p:nvSpPr>
        <p:spPr>
          <a:xfrm>
            <a:off x="6038733" y="3976620"/>
            <a:ext cx="2368677" cy="507831"/>
          </a:xfrm>
          <a:prstGeom prst="rect">
            <a:avLst/>
          </a:prstGeom>
        </p:spPr>
        <p:txBody>
          <a:bodyPr wrap="square">
            <a:spAutoFit/>
          </a:bodyPr>
          <a:lstStyle/>
          <a:p>
            <a:pPr algn="ctr"/>
            <a:r>
              <a:rPr lang="en-US" sz="1350" b="1" dirty="0">
                <a:solidFill>
                  <a:schemeClr val="accent2"/>
                </a:solidFill>
              </a:rPr>
              <a:t>share their medical expertise</a:t>
            </a:r>
          </a:p>
        </p:txBody>
      </p:sp>
    </p:spTree>
    <p:extLst>
      <p:ext uri="{BB962C8B-B14F-4D97-AF65-F5344CB8AC3E}">
        <p14:creationId xmlns:p14="http://schemas.microsoft.com/office/powerpoint/2010/main" val="882684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a:stretch/>
        </p:blipFill>
        <p:spPr>
          <a:xfrm>
            <a:off x="154744" y="239150"/>
            <a:ext cx="7089118" cy="6545517"/>
          </a:xfrm>
          <a:prstGeom prst="rect">
            <a:avLst/>
          </a:prstGeom>
        </p:spPr>
      </p:pic>
    </p:spTree>
    <p:extLst>
      <p:ext uri="{BB962C8B-B14F-4D97-AF65-F5344CB8AC3E}">
        <p14:creationId xmlns:p14="http://schemas.microsoft.com/office/powerpoint/2010/main" val="244508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effectLst>
                  <a:outerShdw blurRad="38100" dist="38100" dir="2700000" algn="tl">
                    <a:srgbClr val="000000">
                      <a:alpha val="43137"/>
                    </a:srgbClr>
                  </a:outerShdw>
                </a:effectLst>
              </a:rPr>
              <a:t>Social Networking by the Numbers</a:t>
            </a:r>
          </a:p>
        </p:txBody>
      </p:sp>
      <p:sp>
        <p:nvSpPr>
          <p:cNvPr id="5" name="Text Placeholder 4"/>
          <p:cNvSpPr>
            <a:spLocks noGrp="1"/>
          </p:cNvSpPr>
          <p:nvPr>
            <p:ph type="body" idx="1"/>
          </p:nvPr>
        </p:nvSpPr>
        <p:spPr/>
        <p:txBody>
          <a:bodyPr/>
          <a:lstStyle/>
          <a:p>
            <a:r>
              <a:rPr lang="en-US" dirty="0"/>
              <a:t>Facts and Statistics: 2013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254" y="590312"/>
            <a:ext cx="4850606" cy="2500313"/>
          </a:xfrm>
          <a:prstGeom prst="rect">
            <a:avLst/>
          </a:prstGeom>
        </p:spPr>
      </p:pic>
    </p:spTree>
    <p:extLst>
      <p:ext uri="{BB962C8B-B14F-4D97-AF65-F5344CB8AC3E}">
        <p14:creationId xmlns:p14="http://schemas.microsoft.com/office/powerpoint/2010/main" val="2664510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022252"/>
          </a:xfrm>
        </p:spPr>
        <p:txBody>
          <a:bodyPr/>
          <a:lstStyle/>
          <a:p>
            <a:r>
              <a:rPr lang="en-US"/>
              <a:t>Major Social Media Sites #s</a:t>
            </a:r>
            <a:endParaRPr lang="en-US" dirty="0"/>
          </a:p>
        </p:txBody>
      </p:sp>
      <p:sp>
        <p:nvSpPr>
          <p:cNvPr id="3" name="Content Placeholder 2"/>
          <p:cNvSpPr>
            <a:spLocks noGrp="1"/>
          </p:cNvSpPr>
          <p:nvPr>
            <p:ph idx="1"/>
          </p:nvPr>
        </p:nvSpPr>
        <p:spPr>
          <a:xfrm>
            <a:off x="1826853" y="2028267"/>
            <a:ext cx="7111746" cy="3626945"/>
          </a:xfrm>
        </p:spPr>
        <p:txBody>
          <a:bodyPr>
            <a:normAutofit fontScale="92500" lnSpcReduction="20000"/>
          </a:bodyPr>
          <a:lstStyle/>
          <a:p>
            <a:pPr>
              <a:lnSpc>
                <a:spcPct val="200000"/>
              </a:lnSpc>
              <a:buFont typeface="Wingdings" panose="05000000000000000000" pitchFamily="2" charset="2"/>
              <a:buChar char="Ø"/>
            </a:pPr>
            <a:r>
              <a:rPr lang="en-US" dirty="0"/>
              <a:t>Facebook: 1B+ users (CNET, Oct 2012)</a:t>
            </a:r>
          </a:p>
          <a:p>
            <a:pPr>
              <a:lnSpc>
                <a:spcPct val="200000"/>
              </a:lnSpc>
              <a:buFont typeface="Wingdings" panose="05000000000000000000" pitchFamily="2" charset="2"/>
              <a:buChar char="Ø"/>
            </a:pPr>
            <a:r>
              <a:rPr lang="en-US" dirty="0"/>
              <a:t>YouTube: 1B+ monthly users (YouTube, April 2013)</a:t>
            </a:r>
          </a:p>
          <a:p>
            <a:pPr>
              <a:lnSpc>
                <a:spcPct val="200000"/>
              </a:lnSpc>
              <a:buFont typeface="Wingdings" panose="05000000000000000000" pitchFamily="2" charset="2"/>
              <a:buChar char="Ø"/>
            </a:pPr>
            <a:r>
              <a:rPr lang="en-US" dirty="0"/>
              <a:t>Twitter: 500M+ users (TechCrunch, June 2012)</a:t>
            </a:r>
          </a:p>
          <a:p>
            <a:pPr>
              <a:lnSpc>
                <a:spcPct val="200000"/>
              </a:lnSpc>
              <a:buFont typeface="Wingdings" panose="05000000000000000000" pitchFamily="2" charset="2"/>
              <a:buChar char="Ø"/>
            </a:pPr>
            <a:r>
              <a:rPr lang="en-US" dirty="0"/>
              <a:t>LinkedIn: 200M+ users (LinkedIn, April 2013)</a:t>
            </a:r>
          </a:p>
          <a:p>
            <a:pPr>
              <a:lnSpc>
                <a:spcPct val="200000"/>
              </a:lnSpc>
              <a:buFont typeface="Wingdings" panose="05000000000000000000" pitchFamily="2" charset="2"/>
              <a:buChar char="Ø"/>
            </a:pPr>
            <a:r>
              <a:rPr lang="en-US" dirty="0"/>
              <a:t>Google+: 343M+ users (Forbes, December 2012)</a:t>
            </a:r>
          </a:p>
          <a:p>
            <a:pPr>
              <a:lnSpc>
                <a:spcPct val="200000"/>
              </a:lnSpc>
              <a:buFont typeface="Wingdings" panose="05000000000000000000" pitchFamily="2" charset="2"/>
              <a:buChar char="Ø"/>
            </a:pPr>
            <a:r>
              <a:rPr lang="en-US" dirty="0"/>
              <a:t>Foursquare: 20M+ users (Digital Spy, April 2012)</a:t>
            </a:r>
          </a:p>
          <a:p>
            <a:pPr>
              <a:lnSpc>
                <a:spcPct val="200000"/>
              </a:lnSpc>
              <a:buFont typeface="Wingdings" panose="05000000000000000000" pitchFamily="2" charset="2"/>
              <a:buChar char="Ø"/>
            </a:pPr>
            <a:endParaRPr lang="en-US" dirty="0"/>
          </a:p>
        </p:txBody>
      </p:sp>
      <p:sp>
        <p:nvSpPr>
          <p:cNvPr id="5" name="Slide Number Placeholder 4"/>
          <p:cNvSpPr>
            <a:spLocks noGrp="1"/>
          </p:cNvSpPr>
          <p:nvPr>
            <p:ph type="sldNum" sz="quarter" idx="12"/>
          </p:nvPr>
        </p:nvSpPr>
        <p:spPr>
          <a:xfrm>
            <a:off x="8938599" y="5345205"/>
            <a:ext cx="685800" cy="445294"/>
          </a:xfrm>
        </p:spPr>
        <p:txBody>
          <a:bodyPr>
            <a:normAutofit/>
          </a:bodyPr>
          <a:lstStyle/>
          <a:p>
            <a:fld id="{727A596B-88F7-4408-8C0C-B9676E551C0B}" type="slidenum">
              <a:rPr lang="en-US" smtClean="0"/>
              <a:pPr/>
              <a:t>27</a:t>
            </a:fld>
            <a:endParaRPr lang="en-US"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10606" y="1959235"/>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051" y="2526163"/>
            <a:ext cx="56249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9869" y="3093091"/>
            <a:ext cx="5528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14735" y="3660019"/>
            <a:ext cx="54312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15097" y="4452035"/>
            <a:ext cx="542405"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853" y="5033031"/>
            <a:ext cx="557081"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57163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67" y="529839"/>
            <a:ext cx="7269480" cy="1093862"/>
          </a:xfrm>
        </p:spPr>
        <p:txBody>
          <a:bodyPr>
            <a:normAutofit fontScale="90000"/>
          </a:bodyPr>
          <a:lstStyle/>
          <a:p>
            <a:r>
              <a:rPr lang="en-US" dirty="0"/>
              <a:t>LinkedIn is the most popular for older users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8540" y="1774263"/>
            <a:ext cx="8020610" cy="3790481"/>
          </a:xfrm>
          <a:prstGeom prst="rect">
            <a:avLst/>
          </a:prstGeom>
        </p:spPr>
      </p:pic>
    </p:spTree>
    <p:extLst>
      <p:ext uri="{BB962C8B-B14F-4D97-AF65-F5344CB8AC3E}">
        <p14:creationId xmlns:p14="http://schemas.microsoft.com/office/powerpoint/2010/main" val="2623614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Professional Use of Social Networking</a:t>
            </a:r>
            <a:endParaRPr lang="en-US" dirty="0"/>
          </a:p>
        </p:txBody>
      </p:sp>
      <p:sp>
        <p:nvSpPr>
          <p:cNvPr id="5" name="Text Placeholder 4"/>
          <p:cNvSpPr>
            <a:spLocks noGrp="1"/>
          </p:cNvSpPr>
          <p:nvPr>
            <p:ph type="body" idx="1"/>
          </p:nvPr>
        </p:nvSpPr>
        <p:spPr/>
        <p:txBody>
          <a:bodyPr/>
          <a:lstStyle/>
          <a:p>
            <a:r>
              <a:rPr lang="en-US"/>
              <a:t>Organizational, Physicians and Patients Perspectives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067" y="1058248"/>
            <a:ext cx="1804203" cy="135315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75" y="1504373"/>
            <a:ext cx="1935649" cy="1472267"/>
          </a:xfrm>
          <a:prstGeom prst="rect">
            <a:avLst/>
          </a:prstGeom>
        </p:spPr>
      </p:pic>
    </p:spTree>
    <p:extLst>
      <p:ext uri="{BB962C8B-B14F-4D97-AF65-F5344CB8AC3E}">
        <p14:creationId xmlns:p14="http://schemas.microsoft.com/office/powerpoint/2010/main" val="139559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05995" y="3850437"/>
            <a:ext cx="2522093" cy="1521663"/>
          </a:xfrm>
          <a:prstGeom prst="rect">
            <a:avLst/>
          </a:prstGeom>
          <a:noFill/>
          <a:ln>
            <a:noFill/>
          </a:ln>
          <a:effectLst>
            <a:outerShdw blurRad="50800" dist="50800" dir="5400000" sx="1000" sy="1000" algn="ctr" rotWithShape="0">
              <a:srgbClr val="000000"/>
            </a:outerShdw>
          </a:effectLst>
        </p:spPr>
      </p:pic>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pPr lvl="0"/>
            <a:r>
              <a:rPr lang="en-US" dirty="0"/>
              <a:t>Social Media Definition </a:t>
            </a:r>
          </a:p>
          <a:p>
            <a:r>
              <a:rPr lang="en-US" dirty="0"/>
              <a:t>Social Media Landscape</a:t>
            </a:r>
          </a:p>
          <a:p>
            <a:pPr lvl="0"/>
            <a:r>
              <a:rPr lang="en-US" dirty="0"/>
              <a:t>Social Media Facts and Statistics: 2013</a:t>
            </a:r>
          </a:p>
          <a:p>
            <a:pPr lvl="0"/>
            <a:r>
              <a:rPr lang="en-US" dirty="0"/>
              <a:t>Professional Use of Social Media</a:t>
            </a:r>
          </a:p>
          <a:p>
            <a:r>
              <a:rPr lang="en-US" dirty="0"/>
              <a:t>Use of Social Media in Research</a:t>
            </a:r>
          </a:p>
          <a:p>
            <a:r>
              <a:rPr lang="en-US" dirty="0"/>
              <a:t>Strategies for Putting Social Media in Practice</a:t>
            </a:r>
          </a:p>
          <a:p>
            <a:r>
              <a:rPr lang="en-US" dirty="0"/>
              <a:t>Challenges, Guidelines &amp; Regulations</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3</a:t>
            </a:fld>
            <a:endParaRPr lang="en-US" dirty="0"/>
          </a:p>
        </p:txBody>
      </p:sp>
    </p:spTree>
    <p:custDataLst>
      <p:tags r:id="rId1"/>
    </p:custDataLst>
    <p:extLst>
      <p:ext uri="{BB962C8B-B14F-4D97-AF65-F5344CB8AC3E}">
        <p14:creationId xmlns:p14="http://schemas.microsoft.com/office/powerpoint/2010/main" val="2116278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Organization Use of Social Media</a:t>
            </a:r>
          </a:p>
        </p:txBody>
      </p:sp>
      <p:pic>
        <p:nvPicPr>
          <p:cNvPr id="4" name="Picture 2" descr="C:\Users\ncurren\Desktop\Cu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53" y="2040255"/>
            <a:ext cx="8151840" cy="441681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4769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Use of Social Media</a:t>
            </a:r>
          </a:p>
        </p:txBody>
      </p:sp>
      <p:pic>
        <p:nvPicPr>
          <p:cNvPr id="4" name="Picture 2" descr="C:\Users\ncurren\Desktop\Cut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116" y="1463040"/>
            <a:ext cx="7563359" cy="48955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7825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rmAutofit/>
          </a:bodyPr>
          <a:lstStyle/>
          <a:p>
            <a:r>
              <a:rPr lang="en-US" dirty="0"/>
              <a:t>Journals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32</a:t>
            </a:fld>
            <a:endParaRPr lang="en-US" dirty="0"/>
          </a:p>
        </p:txBody>
      </p:sp>
      <p:sp>
        <p:nvSpPr>
          <p:cNvPr id="4" name="Content Placeholder 3"/>
          <p:cNvSpPr>
            <a:spLocks noGrp="1"/>
          </p:cNvSpPr>
          <p:nvPr>
            <p:ph sz="quarter" idx="1"/>
          </p:nvPr>
        </p:nvSpPr>
        <p:spPr/>
        <p:txBody>
          <a:bodyPr/>
          <a:lstStyle/>
          <a:p>
            <a:endParaRPr lang="en-US"/>
          </a:p>
        </p:txBody>
      </p:sp>
      <p:pic>
        <p:nvPicPr>
          <p:cNvPr id="512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74"/>
          <a:stretch/>
        </p:blipFill>
        <p:spPr bwMode="auto">
          <a:xfrm>
            <a:off x="520065" y="1676400"/>
            <a:ext cx="813435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721" y="2286000"/>
            <a:ext cx="3490795" cy="368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587240" y="4289061"/>
            <a:ext cx="4180669" cy="222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398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288" y="1798266"/>
            <a:ext cx="5859556" cy="3547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18952" y="2644825"/>
            <a:ext cx="2662339" cy="376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3521" y="4203981"/>
            <a:ext cx="3032041" cy="2056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946404" y="1077899"/>
            <a:ext cx="7269480" cy="668932"/>
          </a:xfrm>
        </p:spPr>
        <p:txBody>
          <a:bodyPr>
            <a:normAutofit/>
          </a:bodyPr>
          <a:lstStyle/>
          <a:p>
            <a:r>
              <a:rPr lang="en-US" dirty="0"/>
              <a:t>Healthcare Institutions on #HCSM</a:t>
            </a:r>
          </a:p>
        </p:txBody>
      </p:sp>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33</a:t>
            </a:fld>
            <a:endParaRPr lang="en-US"/>
          </a:p>
        </p:txBody>
      </p:sp>
    </p:spTree>
    <p:extLst>
      <p:ext uri="{BB962C8B-B14F-4D97-AF65-F5344CB8AC3E}">
        <p14:creationId xmlns:p14="http://schemas.microsoft.com/office/powerpoint/2010/main" val="10462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Major Associations on #HCSM</a:t>
            </a:r>
          </a:p>
        </p:txBody>
      </p:sp>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34</a:t>
            </a:fld>
            <a:endParaRPr lang="en-US"/>
          </a:p>
        </p:txBody>
      </p:sp>
      <p:sp>
        <p:nvSpPr>
          <p:cNvPr id="4" name="Content Placeholder 3"/>
          <p:cNvSpPr>
            <a:spLocks noGrp="1"/>
          </p:cNvSpPr>
          <p:nvPr>
            <p:ph sz="quarter" idx="1"/>
          </p:nvPr>
        </p:nvSpPr>
        <p:spPr/>
        <p:txBody>
          <a:bodyPr/>
          <a:lstStyle/>
          <a:p>
            <a:endParaRPr lang="en-US"/>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484" y="1150824"/>
            <a:ext cx="5769851" cy="3794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114434"/>
            <a:ext cx="2754304"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886200"/>
            <a:ext cx="3886200" cy="252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468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50" y="281354"/>
            <a:ext cx="7216609" cy="1201318"/>
          </a:xfrm>
        </p:spPr>
        <p:txBody>
          <a:bodyPr/>
          <a:lstStyle/>
          <a:p>
            <a:r>
              <a:rPr lang="en-US" dirty="0"/>
              <a:t>Government Agencies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35</a:t>
            </a:fld>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04" b="16868"/>
          <a:stretch/>
        </p:blipFill>
        <p:spPr bwMode="auto">
          <a:xfrm>
            <a:off x="1066800" y="1099754"/>
            <a:ext cx="6912596" cy="438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41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49" t="6056"/>
          <a:stretch/>
        </p:blipFill>
        <p:spPr bwMode="auto">
          <a:xfrm>
            <a:off x="4653643" y="4114800"/>
            <a:ext cx="4316845" cy="2471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3196" y="4249534"/>
            <a:ext cx="3015918" cy="2473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82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#Ebola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36</a:t>
            </a:fld>
            <a:endParaRPr lang="en-US" dirty="0"/>
          </a:p>
        </p:txBody>
      </p:sp>
      <p:sp>
        <p:nvSpPr>
          <p:cNvPr id="4" name="Content Placeholder 3"/>
          <p:cNvSpPr>
            <a:spLocks noGrp="1"/>
          </p:cNvSpPr>
          <p:nvPr>
            <p:ph sz="quarter" idx="1"/>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53" y="1619250"/>
            <a:ext cx="3504056" cy="318859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4147" y="1619250"/>
            <a:ext cx="2924174" cy="29241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630" y="4186291"/>
            <a:ext cx="3490900" cy="232882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819343" y="4627805"/>
            <a:ext cx="1562159" cy="523220"/>
          </a:xfrm>
          <a:prstGeom prst="rect">
            <a:avLst/>
          </a:prstGeom>
          <a:noFill/>
        </p:spPr>
        <p:txBody>
          <a:bodyPr wrap="none" rtlCol="0">
            <a:spAutoFit/>
          </a:bodyPr>
          <a:lstStyle/>
          <a:p>
            <a:r>
              <a:rPr lang="en-US" sz="2800" dirty="0"/>
              <a:t>Facebook</a:t>
            </a:r>
          </a:p>
        </p:txBody>
      </p:sp>
      <p:sp>
        <p:nvSpPr>
          <p:cNvPr id="10" name="TextBox 9"/>
          <p:cNvSpPr txBox="1"/>
          <p:nvPr/>
        </p:nvSpPr>
        <p:spPr>
          <a:xfrm>
            <a:off x="4287928" y="3586490"/>
            <a:ext cx="1136593" cy="523220"/>
          </a:xfrm>
          <a:prstGeom prst="rect">
            <a:avLst/>
          </a:prstGeom>
          <a:noFill/>
        </p:spPr>
        <p:txBody>
          <a:bodyPr wrap="none" rtlCol="0">
            <a:spAutoFit/>
          </a:bodyPr>
          <a:lstStyle/>
          <a:p>
            <a:r>
              <a:rPr lang="en-US" sz="2800" dirty="0"/>
              <a:t>Twitter</a:t>
            </a:r>
          </a:p>
        </p:txBody>
      </p:sp>
      <p:sp>
        <p:nvSpPr>
          <p:cNvPr id="12" name="TextBox 11"/>
          <p:cNvSpPr txBox="1"/>
          <p:nvPr/>
        </p:nvSpPr>
        <p:spPr>
          <a:xfrm>
            <a:off x="955771" y="4844171"/>
            <a:ext cx="1324530" cy="523220"/>
          </a:xfrm>
          <a:prstGeom prst="rect">
            <a:avLst/>
          </a:prstGeom>
          <a:noFill/>
        </p:spPr>
        <p:txBody>
          <a:bodyPr wrap="none" rtlCol="0">
            <a:spAutoFit/>
          </a:bodyPr>
          <a:lstStyle/>
          <a:p>
            <a:r>
              <a:rPr lang="en-US" sz="2800" dirty="0" err="1"/>
              <a:t>Youtube</a:t>
            </a:r>
            <a:endParaRPr lang="en-US" sz="2800" dirty="0"/>
          </a:p>
        </p:txBody>
      </p:sp>
    </p:spTree>
    <p:extLst>
      <p:ext uri="{BB962C8B-B14F-4D97-AF65-F5344CB8AC3E}">
        <p14:creationId xmlns:p14="http://schemas.microsoft.com/office/powerpoint/2010/main" val="3620224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Arthritis</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37</a:t>
            </a:fld>
            <a:endParaRPr lang="en-US" dirty="0"/>
          </a:p>
        </p:txBody>
      </p:sp>
      <p:pic>
        <p:nvPicPr>
          <p:cNvPr id="8194"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7346" y="1814291"/>
            <a:ext cx="5829299" cy="3958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491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395412" y="857250"/>
            <a:ext cx="6904525" cy="5325942"/>
          </a:xfrm>
          <a:prstGeom prst="rect">
            <a:avLst/>
          </a:prstGeom>
        </p:spPr>
      </p:pic>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38</a:t>
            </a:fld>
            <a:endParaRPr lang="en-US" dirty="0"/>
          </a:p>
        </p:txBody>
      </p:sp>
      <p:sp>
        <p:nvSpPr>
          <p:cNvPr id="5" name="TextBox 4"/>
          <p:cNvSpPr txBox="1"/>
          <p:nvPr/>
        </p:nvSpPr>
        <p:spPr>
          <a:xfrm>
            <a:off x="1395413" y="6291558"/>
            <a:ext cx="6400800" cy="276999"/>
          </a:xfrm>
          <a:prstGeom prst="rect">
            <a:avLst/>
          </a:prstGeom>
          <a:noFill/>
        </p:spPr>
        <p:txBody>
          <a:bodyPr wrap="square" rtlCol="0">
            <a:spAutoFit/>
          </a:bodyPr>
          <a:lstStyle/>
          <a:p>
            <a:r>
              <a:rPr lang="en-US" sz="1200" dirty="0">
                <a:solidFill>
                  <a:srgbClr val="FF0000"/>
                </a:solidFill>
                <a:effectLst>
                  <a:outerShdw blurRad="38100" dist="38100" dir="2700000" algn="tl">
                    <a:srgbClr val="000000">
                      <a:alpha val="43137"/>
                    </a:srgbClr>
                  </a:outerShdw>
                </a:effectLst>
              </a:rPr>
              <a:t>Diabetes Social Media Advocacy (DSMA) </a:t>
            </a:r>
            <a:r>
              <a:rPr lang="en-US" sz="1200" dirty="0">
                <a:solidFill>
                  <a:srgbClr val="FF0000"/>
                </a:solidFill>
                <a:effectLst>
                  <a:outerShdw blurRad="38100" dist="38100" dir="2700000" algn="tl">
                    <a:srgbClr val="000000">
                      <a:alpha val="43137"/>
                    </a:srgbClr>
                  </a:outerShdw>
                </a:effectLst>
                <a:hlinkClick r:id="rId4"/>
              </a:rPr>
              <a:t>http://diabetessocmed.com/</a:t>
            </a:r>
            <a:r>
              <a:rPr lang="en-US" sz="1200" dirty="0">
                <a:solidFill>
                  <a:srgbClr val="FF0000"/>
                </a:solidFill>
                <a:effectLst>
                  <a:outerShdw blurRad="38100" dist="38100" dir="2700000" algn="tl">
                    <a:srgbClr val="000000">
                      <a:alpha val="43137"/>
                    </a:srgbClr>
                  </a:outerShdw>
                </a:effectLst>
              </a:rPr>
              <a:t> </a:t>
            </a:r>
          </a:p>
        </p:txBody>
      </p:sp>
      <p:sp>
        <p:nvSpPr>
          <p:cNvPr id="7" name="Rounded Rectangle 6"/>
          <p:cNvSpPr/>
          <p:nvPr/>
        </p:nvSpPr>
        <p:spPr>
          <a:xfrm>
            <a:off x="111334" y="991807"/>
            <a:ext cx="2349734" cy="7700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Social Media for Chronic disease </a:t>
            </a:r>
          </a:p>
          <a:p>
            <a:pPr marL="214313" indent="-214313">
              <a:buFont typeface="Arial" pitchFamily="34" charset="0"/>
              <a:buChar char="•"/>
            </a:pPr>
            <a:r>
              <a:rPr lang="en-US" sz="1200" dirty="0"/>
              <a:t>Awareness</a:t>
            </a:r>
          </a:p>
          <a:p>
            <a:pPr marL="214313" indent="-214313">
              <a:buFont typeface="Arial" pitchFamily="34" charset="0"/>
              <a:buChar char="•"/>
            </a:pPr>
            <a:r>
              <a:rPr lang="en-US" sz="1200" dirty="0"/>
              <a:t>Support</a:t>
            </a:r>
          </a:p>
          <a:p>
            <a:pPr marL="214313" indent="-214313">
              <a:buFont typeface="Arial" pitchFamily="34" charset="0"/>
              <a:buChar char="•"/>
            </a:pPr>
            <a:r>
              <a:rPr lang="en-US" sz="1200" dirty="0"/>
              <a:t>Education</a:t>
            </a:r>
          </a:p>
        </p:txBody>
      </p:sp>
    </p:spTree>
    <p:extLst>
      <p:ext uri="{BB962C8B-B14F-4D97-AF65-F5344CB8AC3E}">
        <p14:creationId xmlns:p14="http://schemas.microsoft.com/office/powerpoint/2010/main" val="2257841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Potential Physician Use of Social Media</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39</a:t>
            </a:fld>
            <a:endParaRPr lang="en-US" dirty="0"/>
          </a:p>
        </p:txBody>
      </p:sp>
      <p:sp>
        <p:nvSpPr>
          <p:cNvPr id="5" name="Rectangle 4"/>
          <p:cNvSpPr/>
          <p:nvPr/>
        </p:nvSpPr>
        <p:spPr>
          <a:xfrm>
            <a:off x="6409189" y="2244167"/>
            <a:ext cx="2346304" cy="830997"/>
          </a:xfrm>
          <a:prstGeom prst="rect">
            <a:avLst/>
          </a:prstGeom>
        </p:spPr>
        <p:txBody>
          <a:bodyPr wrap="square">
            <a:spAutoFit/>
          </a:bodyPr>
          <a:lstStyle/>
          <a:p>
            <a:r>
              <a:rPr lang="en-US" sz="1600" b="1" dirty="0">
                <a:solidFill>
                  <a:srgbClr val="009900"/>
                </a:solidFill>
              </a:rPr>
              <a:t>E</a:t>
            </a:r>
            <a:r>
              <a:rPr lang="en-US" sz="1600" dirty="0"/>
              <a:t>stablish, Manage and Protect professional reputation</a:t>
            </a:r>
          </a:p>
        </p:txBody>
      </p:sp>
      <p:sp>
        <p:nvSpPr>
          <p:cNvPr id="6" name="Rectangle 5"/>
          <p:cNvSpPr/>
          <p:nvPr/>
        </p:nvSpPr>
        <p:spPr>
          <a:xfrm>
            <a:off x="525191" y="2401175"/>
            <a:ext cx="2284990" cy="584775"/>
          </a:xfrm>
          <a:prstGeom prst="rect">
            <a:avLst/>
          </a:prstGeom>
        </p:spPr>
        <p:txBody>
          <a:bodyPr wrap="square">
            <a:spAutoFit/>
          </a:bodyPr>
          <a:lstStyle/>
          <a:p>
            <a:r>
              <a:rPr lang="en-US" sz="1600" b="1" dirty="0">
                <a:solidFill>
                  <a:srgbClr val="92D050"/>
                </a:solidFill>
              </a:rPr>
              <a:t>M</a:t>
            </a:r>
            <a:r>
              <a:rPr lang="en-US" sz="1600" dirty="0"/>
              <a:t>arket practice and recruit patients</a:t>
            </a:r>
          </a:p>
        </p:txBody>
      </p:sp>
      <p:sp>
        <p:nvSpPr>
          <p:cNvPr id="8" name="Rectangle 7"/>
          <p:cNvSpPr/>
          <p:nvPr/>
        </p:nvSpPr>
        <p:spPr>
          <a:xfrm>
            <a:off x="454851" y="4930185"/>
            <a:ext cx="1972574" cy="584775"/>
          </a:xfrm>
          <a:prstGeom prst="rect">
            <a:avLst/>
          </a:prstGeom>
        </p:spPr>
        <p:txBody>
          <a:bodyPr wrap="square">
            <a:spAutoFit/>
          </a:bodyPr>
          <a:lstStyle/>
          <a:p>
            <a:r>
              <a:rPr lang="en-US" sz="1600" b="1" dirty="0">
                <a:solidFill>
                  <a:srgbClr val="0066CC"/>
                </a:solidFill>
              </a:rPr>
              <a:t>P</a:t>
            </a:r>
            <a:r>
              <a:rPr lang="en-US" sz="1600" dirty="0"/>
              <a:t>romote public health &amp; education</a:t>
            </a:r>
          </a:p>
        </p:txBody>
      </p:sp>
      <p:sp>
        <p:nvSpPr>
          <p:cNvPr id="9" name="Rectangle 8"/>
          <p:cNvSpPr/>
          <p:nvPr/>
        </p:nvSpPr>
        <p:spPr>
          <a:xfrm>
            <a:off x="6465461" y="4828127"/>
            <a:ext cx="1780045" cy="1077218"/>
          </a:xfrm>
          <a:prstGeom prst="rect">
            <a:avLst/>
          </a:prstGeom>
        </p:spPr>
        <p:txBody>
          <a:bodyPr wrap="square">
            <a:spAutoFit/>
          </a:bodyPr>
          <a:lstStyle/>
          <a:p>
            <a:r>
              <a:rPr lang="en-US" sz="1600" b="1" dirty="0">
                <a:solidFill>
                  <a:srgbClr val="9933FF"/>
                </a:solidFill>
              </a:rPr>
              <a:t>L</a:t>
            </a:r>
            <a:r>
              <a:rPr lang="en-US" sz="1600" dirty="0"/>
              <a:t>earn and share medical information and knowledge</a:t>
            </a:r>
          </a:p>
        </p:txBody>
      </p:sp>
      <p:sp>
        <p:nvSpPr>
          <p:cNvPr id="7" name="Rectangle 6"/>
          <p:cNvSpPr/>
          <p:nvPr/>
        </p:nvSpPr>
        <p:spPr>
          <a:xfrm>
            <a:off x="6700995" y="3585845"/>
            <a:ext cx="2386268" cy="584775"/>
          </a:xfrm>
          <a:prstGeom prst="rect">
            <a:avLst/>
          </a:prstGeom>
        </p:spPr>
        <p:txBody>
          <a:bodyPr wrap="square">
            <a:spAutoFit/>
          </a:bodyPr>
          <a:lstStyle/>
          <a:p>
            <a:r>
              <a:rPr lang="en-US" sz="1600" b="1" dirty="0">
                <a:solidFill>
                  <a:srgbClr val="C00000"/>
                </a:solidFill>
              </a:rPr>
              <a:t>C</a:t>
            </a:r>
            <a:r>
              <a:rPr lang="en-US" sz="1600" dirty="0"/>
              <a:t>onnect with patients and practice</a:t>
            </a:r>
          </a:p>
        </p:txBody>
      </p:sp>
      <p:sp>
        <p:nvSpPr>
          <p:cNvPr id="11" name="Rectangle 10"/>
          <p:cNvSpPr/>
          <p:nvPr/>
        </p:nvSpPr>
        <p:spPr>
          <a:xfrm>
            <a:off x="312097" y="3501437"/>
            <a:ext cx="1953194" cy="830997"/>
          </a:xfrm>
          <a:prstGeom prst="rect">
            <a:avLst/>
          </a:prstGeom>
        </p:spPr>
        <p:txBody>
          <a:bodyPr wrap="square">
            <a:spAutoFit/>
          </a:bodyPr>
          <a:lstStyle/>
          <a:p>
            <a:r>
              <a:rPr lang="en-US" sz="1600" b="1" dirty="0">
                <a:solidFill>
                  <a:srgbClr val="FF0000"/>
                </a:solidFill>
              </a:rPr>
              <a:t>R</a:t>
            </a:r>
            <a:r>
              <a:rPr lang="en-US" sz="1600" dirty="0"/>
              <a:t>ecruit research subjects</a:t>
            </a:r>
          </a:p>
          <a:p>
            <a:r>
              <a:rPr lang="en-US" sz="1600" dirty="0"/>
              <a:t>Perform research</a:t>
            </a:r>
          </a:p>
        </p:txBody>
      </p:sp>
      <p:pic>
        <p:nvPicPr>
          <p:cNvPr id="12" name="Picture 2" descr="http://www.gizbot.com/files/2012/01/social-media-brings-changes-in-health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765" y="2865370"/>
            <a:ext cx="3775167" cy="2265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2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Social Media?</a:t>
            </a:r>
            <a:endParaRPr lang="en-US" dirty="0">
              <a:solidFill>
                <a:schemeClr val="bg2">
                  <a:lumMod val="50000"/>
                </a:schemeClr>
              </a:solidFill>
            </a:endParaRPr>
          </a:p>
        </p:txBody>
      </p:sp>
      <p:sp>
        <p:nvSpPr>
          <p:cNvPr id="3" name="Content Placeholder 2"/>
          <p:cNvSpPr>
            <a:spLocks noGrp="1"/>
          </p:cNvSpPr>
          <p:nvPr>
            <p:ph idx="1"/>
          </p:nvPr>
        </p:nvSpPr>
        <p:spPr>
          <a:xfrm>
            <a:off x="357188" y="2108598"/>
            <a:ext cx="8010525" cy="629072"/>
          </a:xfrm>
        </p:spPr>
        <p:txBody>
          <a:bodyPr>
            <a:noAutofit/>
          </a:bodyPr>
          <a:lstStyle/>
          <a:p>
            <a:pPr marL="205740" lvl="1" indent="0" algn="ctr">
              <a:buNone/>
            </a:pPr>
            <a:r>
              <a:rPr lang="en-US" b="1" dirty="0"/>
              <a:t>“Media used for social interaction, using highly accessible and scalable communication techniques …</a:t>
            </a:r>
          </a:p>
          <a:p>
            <a:pPr marL="205740" lvl="1" indent="0" algn="ctr">
              <a:buNone/>
            </a:pPr>
            <a:r>
              <a:rPr lang="en-US" b="1" dirty="0"/>
              <a:t>to turn communication into </a:t>
            </a:r>
            <a:r>
              <a:rPr lang="en-US" sz="2400" b="1" dirty="0">
                <a:solidFill>
                  <a:srgbClr val="00B0F0"/>
                </a:solidFill>
              </a:rPr>
              <a:t>interactive </a:t>
            </a:r>
            <a:r>
              <a:rPr lang="en-US" sz="3300" b="1" dirty="0">
                <a:solidFill>
                  <a:schemeClr val="accent1">
                    <a:lumMod val="60000"/>
                    <a:lumOff val="40000"/>
                  </a:schemeClr>
                </a:solidFill>
              </a:rPr>
              <a:t>d</a:t>
            </a:r>
            <a:r>
              <a:rPr lang="en-US" sz="2400" b="1" dirty="0">
                <a:solidFill>
                  <a:srgbClr val="00B0F0"/>
                </a:solidFill>
              </a:rPr>
              <a:t>ialogue</a:t>
            </a:r>
            <a:r>
              <a:rPr lang="en-US" sz="2400" b="1" dirty="0"/>
              <a:t>.” </a:t>
            </a:r>
            <a:endParaRPr lang="en-US" b="1" dirty="0"/>
          </a:p>
          <a:p>
            <a:pPr marL="500634" lvl="2" indent="0" algn="ctr">
              <a:buNone/>
            </a:pPr>
            <a:endParaRPr lang="en-US" sz="1350" b="1" dirty="0"/>
          </a:p>
          <a:p>
            <a:pPr marL="0" indent="0" algn="ctr">
              <a:buNone/>
            </a:pPr>
            <a:endParaRPr lang="en-US" sz="1350" b="1" dirty="0"/>
          </a:p>
          <a:p>
            <a:pPr algn="ctr">
              <a:buNone/>
            </a:pPr>
            <a:endParaRPr lang="en-US" sz="1350" b="1" dirty="0"/>
          </a:p>
          <a:p>
            <a:pPr algn="ctr">
              <a:buNone/>
            </a:pPr>
            <a:r>
              <a:rPr lang="en-US" sz="1350" b="1" dirty="0"/>
              <a:t>				</a:t>
            </a:r>
          </a:p>
        </p:txBody>
      </p:sp>
      <p:sp>
        <p:nvSpPr>
          <p:cNvPr id="5" name="Slide Number Placeholder 4"/>
          <p:cNvSpPr>
            <a:spLocks noGrp="1"/>
          </p:cNvSpPr>
          <p:nvPr>
            <p:ph type="sldNum" sz="quarter" idx="12"/>
          </p:nvPr>
        </p:nvSpPr>
        <p:spPr/>
        <p:txBody>
          <a:bodyPr>
            <a:normAutofit/>
          </a:bodyPr>
          <a:lstStyle/>
          <a:p>
            <a:fld id="{E829E6F3-91C2-4DD9-8A3E-3056B38A5661}" type="slidenum">
              <a:rPr lang="en-US" smtClean="0"/>
              <a:pPr/>
              <a:t>4</a:t>
            </a:fld>
            <a:endParaRPr lang="en-US" dirty="0"/>
          </a:p>
        </p:txBody>
      </p:sp>
      <p:pic>
        <p:nvPicPr>
          <p:cNvPr id="7" name="Picture 6" descr="C:\Documents and Settings\meclo.ISANDC\Local Settings\Temporary Internet Files\Content.IE5\29Z5CYN5\MC900341835[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5352" y="3295820"/>
            <a:ext cx="3957842" cy="1696218"/>
          </a:xfrm>
          <a:prstGeom prst="rect">
            <a:avLst/>
          </a:prstGeom>
          <a:noFill/>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0697" y="3295820"/>
            <a:ext cx="2286000" cy="1714500"/>
          </a:xfrm>
          <a:prstGeom prst="rect">
            <a:avLst/>
          </a:prstGeom>
        </p:spPr>
      </p:pic>
      <p:sp>
        <p:nvSpPr>
          <p:cNvPr id="8" name="Rectangle 7"/>
          <p:cNvSpPr/>
          <p:nvPr/>
        </p:nvSpPr>
        <p:spPr>
          <a:xfrm>
            <a:off x="345530" y="5570339"/>
            <a:ext cx="7553018" cy="769441"/>
          </a:xfrm>
          <a:prstGeom prst="rect">
            <a:avLst/>
          </a:prstGeom>
        </p:spPr>
        <p:txBody>
          <a:bodyPr wrap="square">
            <a:spAutoFit/>
          </a:bodyPr>
          <a:lstStyle/>
          <a:p>
            <a:pPr marL="500634" lvl="2" algn="r"/>
            <a:r>
              <a:rPr lang="en-US" sz="1100" dirty="0">
                <a:solidFill>
                  <a:srgbClr val="7030A0"/>
                </a:solidFill>
              </a:rPr>
              <a:t>Princeton University Social Media Policies,</a:t>
            </a:r>
          </a:p>
          <a:p>
            <a:pPr marL="500634" lvl="2" algn="r"/>
            <a:r>
              <a:rPr lang="en-US" sz="1100" dirty="0">
                <a:solidFill>
                  <a:srgbClr val="7030A0"/>
                </a:solidFill>
              </a:rPr>
              <a:t>Princeton University Office of Communications</a:t>
            </a:r>
          </a:p>
          <a:p>
            <a:pPr marL="500634" lvl="2" algn="r"/>
            <a:r>
              <a:rPr lang="en-US" sz="1100" dirty="0">
                <a:solidFill>
                  <a:srgbClr val="7030A0"/>
                </a:solidFill>
              </a:rPr>
              <a:t>http://www.princeton.edu/communications/services/social-media/061611_Princeton_Social_Media_Policies.pdf</a:t>
            </a:r>
          </a:p>
        </p:txBody>
      </p:sp>
    </p:spTree>
    <p:extLst>
      <p:ext uri="{BB962C8B-B14F-4D97-AF65-F5344CB8AC3E}">
        <p14:creationId xmlns:p14="http://schemas.microsoft.com/office/powerpoint/2010/main" val="226955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Use of Social Media</a:t>
            </a:r>
          </a:p>
        </p:txBody>
      </p:sp>
      <p:pic>
        <p:nvPicPr>
          <p:cNvPr id="4" name="Picture 2" descr="C:\Users\ncurren\Desktop\Cut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2702" y="1650949"/>
            <a:ext cx="5564610" cy="49373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3066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Practice</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41</a:t>
            </a:fld>
            <a:endParaRPr lang="en-US" dirty="0"/>
          </a:p>
        </p:txBody>
      </p:sp>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39358" y="1893046"/>
            <a:ext cx="6400800" cy="395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584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118" y="594974"/>
            <a:ext cx="7299783" cy="909803"/>
          </a:xfrm>
        </p:spPr>
        <p:txBody>
          <a:bodyPr>
            <a:noAutofit/>
          </a:bodyPr>
          <a:lstStyle/>
          <a:p>
            <a:r>
              <a:rPr lang="en-US" sz="2800" dirty="0"/>
              <a:t>The patient-doctor relationship and online social networks: results of a national survey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78164895"/>
              </p:ext>
            </p:extLst>
          </p:nvPr>
        </p:nvGraphicFramePr>
        <p:xfrm>
          <a:off x="577976" y="1774263"/>
          <a:ext cx="7721962" cy="424670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577976" y="6290457"/>
            <a:ext cx="7400925"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Bosslet GT et al. J Gen Intern Med. </a:t>
            </a:r>
            <a:r>
              <a:rPr lang="en-US" sz="1400" dirty="0">
                <a:solidFill>
                  <a:srgbClr val="000000"/>
                </a:solidFill>
                <a:latin typeface="Times New Roman" panose="02020603050405020304" pitchFamily="18" charset="0"/>
                <a:cs typeface="Times New Roman" panose="02020603050405020304" pitchFamily="18" charset="0"/>
              </a:rPr>
              <a:t>2011 Oct;26(10):1168-74. </a:t>
            </a:r>
            <a:r>
              <a:rPr lang="en-US" sz="1400" dirty="0" err="1">
                <a:solidFill>
                  <a:srgbClr val="000000"/>
                </a:solidFill>
                <a:latin typeface="Times New Roman" panose="02020603050405020304" pitchFamily="18" charset="0"/>
                <a:cs typeface="Times New Roman" panose="02020603050405020304" pitchFamily="18" charset="0"/>
              </a:rPr>
              <a:t>doi</a:t>
            </a:r>
            <a:r>
              <a:rPr lang="en-US" sz="1400" dirty="0">
                <a:solidFill>
                  <a:srgbClr val="000000"/>
                </a:solidFill>
                <a:latin typeface="Times New Roman" panose="02020603050405020304" pitchFamily="18" charset="0"/>
                <a:cs typeface="Times New Roman" panose="02020603050405020304" pitchFamily="18" charset="0"/>
              </a:rPr>
              <a:t>: 10.1007/s11606-011-1761-2. </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241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61872" cy="726831"/>
          </a:xfrm>
        </p:spPr>
        <p:txBody>
          <a:bodyPr>
            <a:normAutofit/>
          </a:bodyPr>
          <a:lstStyle/>
          <a:p>
            <a:r>
              <a:rPr lang="en-US" sz="3200" dirty="0"/>
              <a:t>Patient Medical Use of Social Media</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43</a:t>
            </a:fld>
            <a:endParaRPr lang="en-US" dirty="0"/>
          </a:p>
        </p:txBody>
      </p:sp>
      <p:pic>
        <p:nvPicPr>
          <p:cNvPr id="7" name="Picture 2" descr="http://trialrecruitment.com/wp-content/uploads/2014/04/Hi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650" y="2486855"/>
            <a:ext cx="4157450" cy="18297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65674" y="4662206"/>
            <a:ext cx="3886200" cy="1077218"/>
          </a:xfrm>
          <a:prstGeom prst="rect">
            <a:avLst/>
          </a:prstGeom>
        </p:spPr>
        <p:txBody>
          <a:bodyPr wrap="square">
            <a:spAutoFit/>
          </a:bodyPr>
          <a:lstStyle/>
          <a:p>
            <a:r>
              <a:rPr lang="en-US" sz="1600" b="1" dirty="0">
                <a:solidFill>
                  <a:schemeClr val="accent2">
                    <a:lumMod val="75000"/>
                  </a:schemeClr>
                </a:solidFill>
              </a:rPr>
              <a:t>L</a:t>
            </a:r>
            <a:r>
              <a:rPr lang="en-US" sz="1600" dirty="0">
                <a:solidFill>
                  <a:schemeClr val="accent2">
                    <a:lumMod val="75000"/>
                  </a:schemeClr>
                </a:solidFill>
              </a:rPr>
              <a:t>ifestyle and health maintenance support</a:t>
            </a:r>
          </a:p>
          <a:p>
            <a:pPr lvl="1"/>
            <a:r>
              <a:rPr lang="en-US" sz="1600" dirty="0">
                <a:solidFill>
                  <a:schemeClr val="accent2">
                    <a:lumMod val="75000"/>
                  </a:schemeClr>
                </a:solidFill>
              </a:rPr>
              <a:t>Diet plans</a:t>
            </a:r>
          </a:p>
          <a:p>
            <a:pPr lvl="1"/>
            <a:r>
              <a:rPr lang="en-US" sz="1600" dirty="0">
                <a:solidFill>
                  <a:schemeClr val="accent2">
                    <a:lumMod val="75000"/>
                  </a:schemeClr>
                </a:solidFill>
              </a:rPr>
              <a:t>Track exercise …</a:t>
            </a:r>
          </a:p>
        </p:txBody>
      </p:sp>
      <p:sp>
        <p:nvSpPr>
          <p:cNvPr id="8" name="Rectangle 7"/>
          <p:cNvSpPr/>
          <p:nvPr/>
        </p:nvSpPr>
        <p:spPr>
          <a:xfrm>
            <a:off x="5743374" y="1651086"/>
            <a:ext cx="2721621" cy="1323439"/>
          </a:xfrm>
          <a:prstGeom prst="rect">
            <a:avLst/>
          </a:prstGeom>
        </p:spPr>
        <p:txBody>
          <a:bodyPr wrap="square">
            <a:spAutoFit/>
          </a:bodyPr>
          <a:lstStyle/>
          <a:p>
            <a:r>
              <a:rPr lang="en-US" sz="1600" b="1" dirty="0">
                <a:solidFill>
                  <a:schemeClr val="accent2">
                    <a:lumMod val="75000"/>
                  </a:schemeClr>
                </a:solidFill>
              </a:rPr>
              <a:t>C</a:t>
            </a:r>
            <a:r>
              <a:rPr lang="en-US" sz="1600" dirty="0">
                <a:solidFill>
                  <a:schemeClr val="accent2">
                    <a:lumMod val="75000"/>
                  </a:schemeClr>
                </a:solidFill>
              </a:rPr>
              <a:t>aregiver social support groups</a:t>
            </a:r>
          </a:p>
          <a:p>
            <a:pPr lvl="1"/>
            <a:r>
              <a:rPr lang="en-US" sz="1600" dirty="0">
                <a:solidFill>
                  <a:schemeClr val="accent2">
                    <a:lumMod val="75000"/>
                  </a:schemeClr>
                </a:solidFill>
              </a:rPr>
              <a:t>Caregivers for elderly, family members with chronic disease</a:t>
            </a:r>
          </a:p>
        </p:txBody>
      </p:sp>
      <p:sp>
        <p:nvSpPr>
          <p:cNvPr id="9" name="Rectangle 8"/>
          <p:cNvSpPr/>
          <p:nvPr/>
        </p:nvSpPr>
        <p:spPr>
          <a:xfrm>
            <a:off x="137074" y="4607532"/>
            <a:ext cx="4572000" cy="830997"/>
          </a:xfrm>
          <a:prstGeom prst="rect">
            <a:avLst/>
          </a:prstGeom>
        </p:spPr>
        <p:txBody>
          <a:bodyPr>
            <a:spAutoFit/>
          </a:bodyPr>
          <a:lstStyle/>
          <a:p>
            <a:r>
              <a:rPr lang="en-US" sz="1600" b="1" dirty="0">
                <a:solidFill>
                  <a:schemeClr val="accent2">
                    <a:lumMod val="75000"/>
                  </a:schemeClr>
                </a:solidFill>
              </a:rPr>
              <a:t>F</a:t>
            </a:r>
            <a:r>
              <a:rPr lang="en-US" sz="1600" dirty="0">
                <a:solidFill>
                  <a:schemeClr val="accent2">
                    <a:lumMod val="75000"/>
                  </a:schemeClr>
                </a:solidFill>
              </a:rPr>
              <a:t>ind support groups for chronic disease and other health issues:</a:t>
            </a:r>
          </a:p>
          <a:p>
            <a:pPr lvl="1"/>
            <a:r>
              <a:rPr lang="en-US" sz="1600" dirty="0">
                <a:solidFill>
                  <a:schemeClr val="accent2">
                    <a:lumMod val="75000"/>
                  </a:schemeClr>
                </a:solidFill>
              </a:rPr>
              <a:t>Awareness, support, education</a:t>
            </a:r>
          </a:p>
        </p:txBody>
      </p:sp>
      <p:sp>
        <p:nvSpPr>
          <p:cNvPr id="10" name="Rectangle 9"/>
          <p:cNvSpPr/>
          <p:nvPr/>
        </p:nvSpPr>
        <p:spPr>
          <a:xfrm>
            <a:off x="5917956" y="3215588"/>
            <a:ext cx="2761810" cy="830997"/>
          </a:xfrm>
          <a:prstGeom prst="rect">
            <a:avLst/>
          </a:prstGeom>
        </p:spPr>
        <p:txBody>
          <a:bodyPr wrap="square">
            <a:spAutoFit/>
          </a:bodyPr>
          <a:lstStyle/>
          <a:p>
            <a:r>
              <a:rPr lang="en-US" sz="1600" b="1" dirty="0">
                <a:solidFill>
                  <a:srgbClr val="009900"/>
                </a:solidFill>
              </a:rPr>
              <a:t>F</a:t>
            </a:r>
            <a:r>
              <a:rPr lang="en-US" sz="1600" dirty="0">
                <a:solidFill>
                  <a:srgbClr val="002060"/>
                </a:solidFill>
              </a:rPr>
              <a:t>ind health information - 80% of internet users gather health information online </a:t>
            </a:r>
          </a:p>
        </p:txBody>
      </p:sp>
      <p:sp>
        <p:nvSpPr>
          <p:cNvPr id="11" name="Rectangle 10"/>
          <p:cNvSpPr/>
          <p:nvPr/>
        </p:nvSpPr>
        <p:spPr>
          <a:xfrm>
            <a:off x="216015" y="1691341"/>
            <a:ext cx="3003947" cy="1077218"/>
          </a:xfrm>
          <a:prstGeom prst="rect">
            <a:avLst/>
          </a:prstGeom>
        </p:spPr>
        <p:txBody>
          <a:bodyPr wrap="square">
            <a:spAutoFit/>
          </a:bodyPr>
          <a:lstStyle/>
          <a:p>
            <a:r>
              <a:rPr lang="en-US" sz="1600" b="1" dirty="0">
                <a:solidFill>
                  <a:schemeClr val="accent2">
                    <a:lumMod val="75000"/>
                  </a:schemeClr>
                </a:solidFill>
              </a:rPr>
              <a:t>F</a:t>
            </a:r>
            <a:r>
              <a:rPr lang="en-US" sz="1600" dirty="0">
                <a:solidFill>
                  <a:schemeClr val="accent2">
                    <a:lumMod val="75000"/>
                  </a:schemeClr>
                </a:solidFill>
              </a:rPr>
              <a:t>ind a local doctor, read and write reviews of doctors </a:t>
            </a:r>
          </a:p>
          <a:p>
            <a:pPr lvl="1"/>
            <a:r>
              <a:rPr lang="en-US" sz="1600" dirty="0">
                <a:solidFill>
                  <a:srgbClr val="336699"/>
                </a:solidFill>
                <a:hlinkClick r:id="rId5"/>
              </a:rPr>
              <a:t>http://vitals.com</a:t>
            </a:r>
            <a:r>
              <a:rPr lang="en-US" sz="1600" dirty="0">
                <a:solidFill>
                  <a:srgbClr val="336699"/>
                </a:solidFill>
              </a:rPr>
              <a:t>  </a:t>
            </a:r>
          </a:p>
          <a:p>
            <a:pPr lvl="1"/>
            <a:r>
              <a:rPr lang="en-US" sz="1600" dirty="0">
                <a:solidFill>
                  <a:srgbClr val="336699"/>
                </a:solidFill>
                <a:hlinkClick r:id="rId6"/>
              </a:rPr>
              <a:t>http://healthgrades.com</a:t>
            </a:r>
            <a:endParaRPr lang="en-US" sz="1600" dirty="0">
              <a:solidFill>
                <a:srgbClr val="336699"/>
              </a:solidFill>
            </a:endParaRPr>
          </a:p>
        </p:txBody>
      </p:sp>
      <p:sp>
        <p:nvSpPr>
          <p:cNvPr id="12" name="Rectangle 11"/>
          <p:cNvSpPr/>
          <p:nvPr/>
        </p:nvSpPr>
        <p:spPr>
          <a:xfrm>
            <a:off x="137074" y="3380374"/>
            <a:ext cx="2364941" cy="584775"/>
          </a:xfrm>
          <a:prstGeom prst="rect">
            <a:avLst/>
          </a:prstGeom>
        </p:spPr>
        <p:txBody>
          <a:bodyPr wrap="square">
            <a:spAutoFit/>
          </a:bodyPr>
          <a:lstStyle/>
          <a:p>
            <a:r>
              <a:rPr lang="en-US" sz="1600" b="1" dirty="0">
                <a:solidFill>
                  <a:schemeClr val="accent2">
                    <a:lumMod val="75000"/>
                  </a:schemeClr>
                </a:solidFill>
              </a:rPr>
              <a:t>S</a:t>
            </a:r>
            <a:r>
              <a:rPr lang="en-US" sz="1600" dirty="0">
                <a:solidFill>
                  <a:schemeClr val="accent2">
                    <a:lumMod val="75000"/>
                  </a:schemeClr>
                </a:solidFill>
              </a:rPr>
              <a:t>ocial media is the new word-of-mouth</a:t>
            </a:r>
          </a:p>
        </p:txBody>
      </p:sp>
    </p:spTree>
    <p:custDataLst>
      <p:tags r:id="rId1"/>
    </p:custDataLst>
    <p:extLst>
      <p:ext uri="{BB962C8B-B14F-4D97-AF65-F5344CB8AC3E}">
        <p14:creationId xmlns:p14="http://schemas.microsoft.com/office/powerpoint/2010/main" val="8713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56272" y="1026943"/>
            <a:ext cx="8787308" cy="4289596"/>
          </a:xfrm>
          <a:prstGeom prst="rect">
            <a:avLst/>
          </a:prstGeom>
        </p:spPr>
      </p:pic>
      <p:pic>
        <p:nvPicPr>
          <p:cNvPr id="3"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896748">
            <a:off x="499164" y="2288334"/>
            <a:ext cx="7410683" cy="3542913"/>
          </a:xfrm>
          <a:prstGeom prst="rect">
            <a:avLst/>
          </a:prstGeom>
        </p:spPr>
      </p:pic>
    </p:spTree>
    <p:extLst>
      <p:ext uri="{BB962C8B-B14F-4D97-AF65-F5344CB8AC3E}">
        <p14:creationId xmlns:p14="http://schemas.microsoft.com/office/powerpoint/2010/main" val="324845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28136" y="229927"/>
            <a:ext cx="8806375" cy="6325296"/>
          </a:xfrm>
          <a:prstGeom prst="rect">
            <a:avLst/>
          </a:prstGeom>
        </p:spPr>
      </p:pic>
    </p:spTree>
    <p:extLst>
      <p:ext uri="{BB962C8B-B14F-4D97-AF65-F5344CB8AC3E}">
        <p14:creationId xmlns:p14="http://schemas.microsoft.com/office/powerpoint/2010/main" val="4092534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Peer-to-peer Healthcare</a:t>
            </a:r>
          </a:p>
        </p:txBody>
      </p:sp>
      <p:sp>
        <p:nvSpPr>
          <p:cNvPr id="4" name="TextBox 3"/>
          <p:cNvSpPr txBox="1"/>
          <p:nvPr/>
        </p:nvSpPr>
        <p:spPr>
          <a:xfrm>
            <a:off x="1421150" y="6152313"/>
            <a:ext cx="651510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Fox, </a:t>
            </a:r>
            <a:r>
              <a:rPr lang="en-US" sz="1200" dirty="0" err="1">
                <a:solidFill>
                  <a:srgbClr val="7030A0"/>
                </a:solidFill>
                <a:effectLst>
                  <a:outerShdw blurRad="38100" dist="38100" dir="2700000" algn="tl">
                    <a:srgbClr val="000000">
                      <a:alpha val="43137"/>
                    </a:srgbClr>
                  </a:outerShdw>
                </a:effectLst>
              </a:rPr>
              <a:t>Suzannah</a:t>
            </a:r>
            <a:r>
              <a:rPr lang="en-US" sz="1200" dirty="0">
                <a:solidFill>
                  <a:srgbClr val="7030A0"/>
                </a:solidFill>
                <a:effectLst>
                  <a:outerShdw blurRad="38100" dist="38100" dir="2700000" algn="tl">
                    <a:srgbClr val="000000">
                      <a:alpha val="43137"/>
                    </a:srgbClr>
                  </a:outerShdw>
                </a:effectLst>
              </a:rPr>
              <a:t>. Peer-to-peer Healthcare.  Pew Internet Survey Results. </a:t>
            </a:r>
            <a:r>
              <a:rPr lang="en-US" sz="1200" b="1" dirty="0">
                <a:solidFill>
                  <a:srgbClr val="7030A0"/>
                </a:solidFill>
                <a:effectLst>
                  <a:outerShdw blurRad="38100" dist="38100" dir="2700000" algn="tl">
                    <a:srgbClr val="000000">
                      <a:alpha val="43137"/>
                    </a:srgbClr>
                  </a:outerShdw>
                </a:effectLst>
              </a:rPr>
              <a:t>http://pewinternet.org/Reports/2011/P2PHealthcare.aspx</a:t>
            </a:r>
            <a:endParaRPr lang="en-US" sz="1200" dirty="0">
              <a:solidFill>
                <a:srgbClr val="7030A0"/>
              </a:solidFill>
              <a:effectLst>
                <a:outerShdw blurRad="38100" dist="38100" dir="2700000" algn="tl">
                  <a:srgbClr val="000000">
                    <a:alpha val="43137"/>
                  </a:srgbClr>
                </a:outerShdw>
              </a:effectLst>
            </a:endParaRPr>
          </a:p>
        </p:txBody>
      </p:sp>
      <p:graphicFrame>
        <p:nvGraphicFramePr>
          <p:cNvPr id="7" name="Chart 6"/>
          <p:cNvGraphicFramePr/>
          <p:nvPr>
            <p:extLst>
              <p:ext uri="{D42A27DB-BD31-4B8C-83A1-F6EECF244321}">
                <p14:modId xmlns:p14="http://schemas.microsoft.com/office/powerpoint/2010/main" val="1521120588"/>
              </p:ext>
            </p:extLst>
          </p:nvPr>
        </p:nvGraphicFramePr>
        <p:xfrm>
          <a:off x="759655" y="2400314"/>
          <a:ext cx="6541477" cy="337624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421150" y="1516731"/>
            <a:ext cx="4724609" cy="584775"/>
          </a:xfrm>
          <a:prstGeom prst="rect">
            <a:avLst/>
          </a:prstGeom>
          <a:noFill/>
        </p:spPr>
        <p:txBody>
          <a:bodyPr wrap="square" rtlCol="0">
            <a:spAutoFit/>
          </a:bodyPr>
          <a:lstStyle/>
          <a:p>
            <a:pPr algn="ctr"/>
            <a:r>
              <a:rPr lang="en-US" sz="1600" dirty="0"/>
              <a:t>Percentage of Patients Finding Others with Similar Problems Online</a:t>
            </a:r>
          </a:p>
        </p:txBody>
      </p:sp>
    </p:spTree>
    <p:extLst>
      <p:ext uri="{BB962C8B-B14F-4D97-AF65-F5344CB8AC3E}">
        <p14:creationId xmlns:p14="http://schemas.microsoft.com/office/powerpoint/2010/main" val="3643199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Like Me</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47</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1234" y="1818665"/>
            <a:ext cx="8571412" cy="477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52843" y="1818666"/>
            <a:ext cx="3966143" cy="3992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202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02744" y="1052684"/>
            <a:ext cx="8942781" cy="5038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828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6111" y="1669174"/>
            <a:ext cx="6394889" cy="33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46404" y="525264"/>
            <a:ext cx="7269480" cy="668932"/>
          </a:xfrm>
        </p:spPr>
        <p:txBody>
          <a:bodyPr/>
          <a:lstStyle/>
          <a:p>
            <a:r>
              <a:rPr lang="en-US" dirty="0"/>
              <a:t>Patients Share Experiences</a:t>
            </a:r>
          </a:p>
        </p:txBody>
      </p:sp>
      <p:sp>
        <p:nvSpPr>
          <p:cNvPr id="5" name="Slide Number Placeholder 4"/>
          <p:cNvSpPr>
            <a:spLocks noGrp="1"/>
          </p:cNvSpPr>
          <p:nvPr>
            <p:ph type="sldNum" sz="quarter" idx="12"/>
          </p:nvPr>
        </p:nvSpPr>
        <p:spPr/>
        <p:txBody>
          <a:bodyPr>
            <a:normAutofit/>
          </a:bodyPr>
          <a:lstStyle/>
          <a:p>
            <a:fld id="{727A596B-88F7-4408-8C0C-B9676E551C0B}" type="slidenum">
              <a:rPr lang="en-US" smtClean="0"/>
              <a:pPr/>
              <a:t>49</a:t>
            </a:fld>
            <a:endParaRPr lang="en-US" dirty="0"/>
          </a:p>
        </p:txBody>
      </p:sp>
      <p:pic>
        <p:nvPicPr>
          <p:cNvPr id="51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841" y="1412077"/>
            <a:ext cx="7518549" cy="48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6403" y="6399924"/>
            <a:ext cx="7550483" cy="276999"/>
          </a:xfrm>
          <a:prstGeom prst="rect">
            <a:avLst/>
          </a:prstGeom>
          <a:noFill/>
        </p:spPr>
        <p:txBody>
          <a:bodyPr wrap="square" rtlCol="0">
            <a:spAutoFit/>
          </a:bodyPr>
          <a:lstStyle/>
          <a:p>
            <a:pPr marL="209550" indent="-209550" algn="r"/>
            <a:r>
              <a:rPr lang="en-US" sz="1200" dirty="0"/>
              <a:t>Health Research Institute. Social media “likes” healthcare: From marketing to social business.  April 2012.</a:t>
            </a:r>
          </a:p>
        </p:txBody>
      </p:sp>
      <p:sp>
        <p:nvSpPr>
          <p:cNvPr id="3" name="Oval 2"/>
          <p:cNvSpPr/>
          <p:nvPr/>
        </p:nvSpPr>
        <p:spPr>
          <a:xfrm>
            <a:off x="2436349" y="1834712"/>
            <a:ext cx="1200150" cy="320040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Tree>
    <p:extLst>
      <p:ext uri="{BB962C8B-B14F-4D97-AF65-F5344CB8AC3E}">
        <p14:creationId xmlns:p14="http://schemas.microsoft.com/office/powerpoint/2010/main" val="172083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5</a:t>
            </a:fld>
            <a:endParaRPr lang="en-US"/>
          </a:p>
        </p:txBody>
      </p:sp>
      <p:sp>
        <p:nvSpPr>
          <p:cNvPr id="3" name="TextBox 2"/>
          <p:cNvSpPr txBox="1"/>
          <p:nvPr/>
        </p:nvSpPr>
        <p:spPr>
          <a:xfrm>
            <a:off x="947812" y="6223925"/>
            <a:ext cx="1742785" cy="300082"/>
          </a:xfrm>
          <a:prstGeom prst="rect">
            <a:avLst/>
          </a:prstGeom>
          <a:noFill/>
        </p:spPr>
        <p:txBody>
          <a:bodyPr wrap="none" rtlCol="0">
            <a:spAutoFit/>
          </a:bodyPr>
          <a:lstStyle/>
          <a:p>
            <a:r>
              <a:rPr lang="en-US" sz="1350" b="1" dirty="0">
                <a:latin typeface="Lucida Bright" pitchFamily="18" charset="0"/>
              </a:rPr>
              <a:t>The Conversation</a:t>
            </a:r>
          </a:p>
        </p:txBody>
      </p:sp>
      <p:sp>
        <p:nvSpPr>
          <p:cNvPr id="5" name="TextBox 4"/>
          <p:cNvSpPr txBox="1"/>
          <p:nvPr/>
        </p:nvSpPr>
        <p:spPr>
          <a:xfrm>
            <a:off x="625660" y="393685"/>
            <a:ext cx="2694969" cy="461665"/>
          </a:xfrm>
          <a:prstGeom prst="rect">
            <a:avLst/>
          </a:prstGeom>
          <a:noFill/>
        </p:spPr>
        <p:txBody>
          <a:bodyPr wrap="none" rtlCol="0">
            <a:spAutoFit/>
          </a:bodyPr>
          <a:lstStyle/>
          <a:p>
            <a:r>
              <a:rPr lang="en-US" sz="2400" dirty="0">
                <a:solidFill>
                  <a:schemeClr val="tx2"/>
                </a:solidFill>
                <a:latin typeface="+mj-lt"/>
                <a:ea typeface="+mj-ea"/>
                <a:cs typeface="+mj-cs"/>
              </a:rPr>
              <a:t>Social Media is…</a:t>
            </a:r>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4906" y="492913"/>
            <a:ext cx="6330460" cy="6166372"/>
          </a:xfrm>
          <a:prstGeom prst="rect">
            <a:avLst/>
          </a:prstGeom>
        </p:spPr>
      </p:pic>
    </p:spTree>
    <p:extLst>
      <p:ext uri="{BB962C8B-B14F-4D97-AF65-F5344CB8AC3E}">
        <p14:creationId xmlns:p14="http://schemas.microsoft.com/office/powerpoint/2010/main" val="1284585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23557"/>
            <a:ext cx="6446520" cy="1125415"/>
          </a:xfrm>
        </p:spPr>
        <p:txBody>
          <a:bodyPr>
            <a:normAutofit/>
          </a:bodyPr>
          <a:lstStyle/>
          <a:p>
            <a:r>
              <a:rPr lang="en-US" sz="3200" dirty="0"/>
              <a:t>Sharing Health Data for Better Outcomes on </a:t>
            </a:r>
            <a:r>
              <a:rPr lang="en-US" sz="3200" dirty="0" err="1"/>
              <a:t>PatientsLikeMe</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62778860"/>
              </p:ext>
            </p:extLst>
          </p:nvPr>
        </p:nvGraphicFramePr>
        <p:xfrm>
          <a:off x="478302" y="1561514"/>
          <a:ext cx="7455876" cy="434691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
          <p:cNvSpPr>
            <a:spLocks noChangeArrowheads="1"/>
          </p:cNvSpPr>
          <p:nvPr/>
        </p:nvSpPr>
        <p:spPr bwMode="auto">
          <a:xfrm>
            <a:off x="946404" y="6265601"/>
            <a:ext cx="6867265" cy="214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9756" rIns="0" bIns="0" numCol="1" anchor="ctr" anchorCtr="0" compatLnSpc="1">
            <a:prstTxWarp prst="textNoShape">
              <a:avLst/>
            </a:prstTxWarp>
            <a:spAutoFit/>
          </a:bodyPr>
          <a:lstStyle/>
          <a:p>
            <a:pPr defTabSz="685800" eaLnBrk="0" fontAlgn="base" hangingPunct="0">
              <a:spcBef>
                <a:spcPct val="0"/>
              </a:spcBef>
              <a:spcAft>
                <a:spcPct val="0"/>
              </a:spcAft>
            </a:pPr>
            <a:r>
              <a:rPr lang="en-US" altLang="en-US" sz="1200" dirty="0" err="1">
                <a:solidFill>
                  <a:srgbClr val="222222"/>
                </a:solidFill>
                <a:latin typeface="Times New Roman" panose="02020603050405020304" pitchFamily="18" charset="0"/>
                <a:cs typeface="Times New Roman" panose="02020603050405020304" pitchFamily="18" charset="0"/>
              </a:rPr>
              <a:t>Massagli</a:t>
            </a:r>
            <a:r>
              <a:rPr lang="en-US" altLang="en-US" sz="1200" dirty="0">
                <a:solidFill>
                  <a:srgbClr val="222222"/>
                </a:solidFill>
                <a:latin typeface="Times New Roman" panose="02020603050405020304" pitchFamily="18" charset="0"/>
                <a:cs typeface="Times New Roman" panose="02020603050405020304" pitchFamily="18" charset="0"/>
              </a:rPr>
              <a:t> M et al. Sharing health data for better outcomes on </a:t>
            </a:r>
            <a:r>
              <a:rPr lang="en-US" altLang="en-US" sz="1200" dirty="0" err="1">
                <a:solidFill>
                  <a:srgbClr val="222222"/>
                </a:solidFill>
                <a:latin typeface="Times New Roman" panose="02020603050405020304" pitchFamily="18" charset="0"/>
                <a:cs typeface="Times New Roman" panose="02020603050405020304" pitchFamily="18" charset="0"/>
              </a:rPr>
              <a:t>PatientsLikeMe</a:t>
            </a:r>
            <a:r>
              <a:rPr lang="en-US" altLang="en-US" sz="1200" dirty="0">
                <a:solidFill>
                  <a:srgbClr val="222222"/>
                </a:solidFill>
                <a:latin typeface="Times New Roman" panose="02020603050405020304" pitchFamily="18" charset="0"/>
                <a:cs typeface="Times New Roman" panose="02020603050405020304" pitchFamily="18" charset="0"/>
              </a:rPr>
              <a:t>. J Med Internet Res. 2010;12:e19</a:t>
            </a:r>
            <a:r>
              <a:rPr lang="en-US" altLang="en-US" sz="1200" dirty="0">
                <a:latin typeface="Times New Roman" panose="02020603050405020304" pitchFamily="18" charset="0"/>
                <a:cs typeface="Times New Roman" panose="02020603050405020304" pitchFamily="18" charset="0"/>
              </a:rPr>
              <a:t> </a:t>
            </a:r>
          </a:p>
        </p:txBody>
      </p:sp>
      <p:sp>
        <p:nvSpPr>
          <p:cNvPr id="3" name="Oval 2"/>
          <p:cNvSpPr/>
          <p:nvPr/>
        </p:nvSpPr>
        <p:spPr>
          <a:xfrm>
            <a:off x="6593591" y="4052667"/>
            <a:ext cx="1276350" cy="17572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47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7625"/>
            <a:ext cx="6347713" cy="858129"/>
          </a:xfrm>
        </p:spPr>
        <p:txBody>
          <a:bodyPr/>
          <a:lstStyle/>
          <a:p>
            <a:r>
              <a:rPr lang="en-US" dirty="0"/>
              <a:t>Grief and Community Support</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51</a:t>
            </a:fld>
            <a:endParaRPr lang="en-US"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266" y="1896035"/>
            <a:ext cx="7307895" cy="414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45182" y="1331673"/>
            <a:ext cx="5676736" cy="50748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5718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30595"/>
            <a:ext cx="6986953" cy="1320800"/>
          </a:xfrm>
        </p:spPr>
        <p:txBody>
          <a:bodyPr>
            <a:normAutofit/>
          </a:bodyPr>
          <a:lstStyle/>
          <a:p>
            <a:r>
              <a:rPr lang="en-US" sz="3200" dirty="0"/>
              <a:t>Health Tap (Physician-patient social network)</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52</a:t>
            </a:fld>
            <a:endParaRPr lang="en-US" dirty="0"/>
          </a:p>
        </p:txBody>
      </p:sp>
      <p:pic>
        <p:nvPicPr>
          <p:cNvPr id="5122"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9429" y="1751395"/>
            <a:ext cx="8366213" cy="4396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115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97"/>
          <a:stretch/>
        </p:blipFill>
        <p:spPr>
          <a:xfrm>
            <a:off x="16145" y="1153550"/>
            <a:ext cx="9106452" cy="4501661"/>
          </a:xfrm>
          <a:prstGeom prst="rect">
            <a:avLst/>
          </a:prstGeom>
        </p:spPr>
      </p:pic>
    </p:spTree>
    <p:extLst>
      <p:ext uri="{BB962C8B-B14F-4D97-AF65-F5344CB8AC3E}">
        <p14:creationId xmlns:p14="http://schemas.microsoft.com/office/powerpoint/2010/main" val="3203827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curren\Desktop\C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951" y="136597"/>
            <a:ext cx="5022165" cy="65927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8792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Detecting influenza epidemics using search engine query data</a:t>
            </a:r>
          </a:p>
        </p:txBody>
      </p:sp>
      <p:pic>
        <p:nvPicPr>
          <p:cNvPr id="6146" name="Picture 2" descr="http://3.bp.blogspot.com/-IygCrhV0cUE/ThhS77vx9XI/AAAAAAAADYM/3fvJC1tIc_M/s1600/CDC_v_Google_Flu_Char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884622"/>
            <a:ext cx="6400800" cy="34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212" y="5613694"/>
            <a:ext cx="7234238" cy="276999"/>
          </a:xfrm>
          <a:prstGeom prst="rect">
            <a:avLst/>
          </a:prstGeom>
        </p:spPr>
        <p:txBody>
          <a:bodyPr wrap="square">
            <a:spAutoFit/>
          </a:bodyPr>
          <a:lstStyle/>
          <a:p>
            <a:r>
              <a:rPr lang="en-US" sz="1200" dirty="0">
                <a:solidFill>
                  <a:schemeClr val="accent4">
                    <a:lumMod val="75000"/>
                  </a:schemeClr>
                </a:solidFill>
              </a:rPr>
              <a:t>Ginsberg J. et al.  Nature. 2009 Feb 19;457(7232):1012-4. </a:t>
            </a:r>
            <a:r>
              <a:rPr lang="en-US" sz="1200" dirty="0" err="1">
                <a:solidFill>
                  <a:schemeClr val="accent4">
                    <a:lumMod val="75000"/>
                  </a:schemeClr>
                </a:solidFill>
              </a:rPr>
              <a:t>doi</a:t>
            </a:r>
            <a:r>
              <a:rPr lang="en-US" sz="1200" dirty="0">
                <a:solidFill>
                  <a:schemeClr val="accent4">
                    <a:lumMod val="75000"/>
                  </a:schemeClr>
                </a:solidFill>
              </a:rPr>
              <a:t>: 10.1038/nature07634.</a:t>
            </a:r>
          </a:p>
        </p:txBody>
      </p:sp>
    </p:spTree>
    <p:extLst>
      <p:ext uri="{BB962C8B-B14F-4D97-AF65-F5344CB8AC3E}">
        <p14:creationId xmlns:p14="http://schemas.microsoft.com/office/powerpoint/2010/main" val="3982331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12-Word Social Media Policy</a:t>
            </a:r>
          </a:p>
        </p:txBody>
      </p:sp>
      <p:sp>
        <p:nvSpPr>
          <p:cNvPr id="3" name="Content Placeholder 2"/>
          <p:cNvSpPr>
            <a:spLocks noGrp="1"/>
          </p:cNvSpPr>
          <p:nvPr>
            <p:ph sz="half" idx="1"/>
          </p:nvPr>
        </p:nvSpPr>
        <p:spPr>
          <a:xfrm>
            <a:off x="1107769" y="1936169"/>
            <a:ext cx="3360420" cy="3435932"/>
          </a:xfrm>
        </p:spPr>
        <p:txBody>
          <a:bodyPr>
            <a:noAutofit/>
          </a:bodyPr>
          <a:lstStyle/>
          <a:p>
            <a:r>
              <a:rPr lang="en-US" sz="2700" dirty="0">
                <a:solidFill>
                  <a:srgbClr val="7030A0"/>
                </a:solidFill>
              </a:rPr>
              <a:t>Don’t Lie </a:t>
            </a:r>
          </a:p>
          <a:p>
            <a:r>
              <a:rPr lang="en-US" sz="2700" dirty="0">
                <a:solidFill>
                  <a:srgbClr val="FF0000"/>
                </a:solidFill>
              </a:rPr>
              <a:t>Don’t Pry</a:t>
            </a:r>
          </a:p>
          <a:p>
            <a:r>
              <a:rPr lang="en-US" sz="2700" dirty="0">
                <a:solidFill>
                  <a:srgbClr val="00B050"/>
                </a:solidFill>
              </a:rPr>
              <a:t>Don’t Cheat</a:t>
            </a:r>
          </a:p>
          <a:p>
            <a:r>
              <a:rPr lang="en-US" sz="2700" b="1" dirty="0">
                <a:solidFill>
                  <a:srgbClr val="00B0F0"/>
                </a:solidFill>
              </a:rPr>
              <a:t>Can’t Delete</a:t>
            </a:r>
          </a:p>
          <a:p>
            <a:r>
              <a:rPr lang="en-US" sz="2700" dirty="0">
                <a:solidFill>
                  <a:srgbClr val="FFC000"/>
                </a:solidFill>
              </a:rPr>
              <a:t>Don’t Steal</a:t>
            </a:r>
          </a:p>
          <a:p>
            <a:r>
              <a:rPr lang="en-US" sz="2700" dirty="0">
                <a:solidFill>
                  <a:schemeClr val="accent1">
                    <a:lumMod val="75000"/>
                  </a:schemeClr>
                </a:solidFill>
              </a:rPr>
              <a:t>Don’t Reveal</a:t>
            </a:r>
          </a:p>
        </p:txBody>
      </p:sp>
      <p:sp>
        <p:nvSpPr>
          <p:cNvPr id="4" name="Content Placeholder 3"/>
          <p:cNvSpPr>
            <a:spLocks noGrp="1"/>
          </p:cNvSpPr>
          <p:nvPr>
            <p:ph sz="half" idx="2"/>
          </p:nvPr>
        </p:nvSpPr>
        <p:spPr/>
        <p:txBody>
          <a:bodyPr>
            <a:normAutofit fontScale="62500" lnSpcReduction="20000"/>
          </a:bodyPr>
          <a:lstStyle/>
          <a:p>
            <a:r>
              <a:rPr lang="en-US" dirty="0"/>
              <a:t>Don’t endorse as a matter of course.</a:t>
            </a:r>
          </a:p>
          <a:p>
            <a:r>
              <a:rPr lang="en-US" dirty="0"/>
              <a:t>Supervisors: Don’t initiate an employee friend request at your own behest.</a:t>
            </a:r>
          </a:p>
          <a:p>
            <a:r>
              <a:rPr lang="en-US" dirty="0"/>
              <a:t>Separate your circle of friends from patients you mend.</a:t>
            </a:r>
          </a:p>
          <a:p>
            <a:r>
              <a:rPr lang="en-US" dirty="0"/>
              <a:t>Corporate logo in your username is a no go.</a:t>
            </a:r>
          </a:p>
          <a:p>
            <a:r>
              <a:rPr lang="en-US" dirty="0"/>
              <a:t>Adding a disclaimer is probably saner.</a:t>
            </a:r>
          </a:p>
          <a:p>
            <a:r>
              <a:rPr lang="en-US" b="1" dirty="0">
                <a:solidFill>
                  <a:srgbClr val="7030A0"/>
                </a:solidFill>
              </a:rPr>
              <a:t>Don’t practice on the Internet</a:t>
            </a:r>
            <a:r>
              <a:rPr lang="en-US" dirty="0"/>
              <a:t>, regardless of your good intent.</a:t>
            </a:r>
          </a:p>
          <a:p>
            <a:r>
              <a:rPr lang="en-US" dirty="0"/>
              <a:t>Always surmise that HIPAA applies.</a:t>
            </a:r>
          </a:p>
          <a:p>
            <a:r>
              <a:rPr lang="en-US" dirty="0"/>
              <a:t>Speak on your behalf, not that of staff.</a:t>
            </a:r>
          </a:p>
          <a:p>
            <a:r>
              <a:rPr lang="en-US" dirty="0"/>
              <a:t>Anonymity is really gimmicky</a:t>
            </a:r>
          </a:p>
          <a:p>
            <a:r>
              <a:rPr lang="en-US" dirty="0"/>
              <a:t>If you chat about your company, identify abundantly</a:t>
            </a:r>
          </a:p>
          <a:p>
            <a:endParaRPr lang="en-US" dirty="0"/>
          </a:p>
        </p:txBody>
      </p:sp>
      <p:sp>
        <p:nvSpPr>
          <p:cNvPr id="6" name="Slide Number Placeholder 5"/>
          <p:cNvSpPr>
            <a:spLocks noGrp="1"/>
          </p:cNvSpPr>
          <p:nvPr>
            <p:ph type="sldNum" sz="quarter" idx="12"/>
          </p:nvPr>
        </p:nvSpPr>
        <p:spPr>
          <a:prstGeom prst="rect">
            <a:avLst/>
          </a:prstGeom>
        </p:spPr>
        <p:txBody>
          <a:bodyPr>
            <a:normAutofit/>
          </a:bodyPr>
          <a:lstStyle/>
          <a:p>
            <a:fld id="{727A596B-88F7-4408-8C0C-B9676E551C0B}" type="slidenum">
              <a:rPr lang="en-US" smtClean="0"/>
              <a:pPr/>
              <a:t>56</a:t>
            </a:fld>
            <a:endParaRPr lang="en-US"/>
          </a:p>
        </p:txBody>
      </p:sp>
      <p:sp>
        <p:nvSpPr>
          <p:cNvPr id="5" name="TextBox 4"/>
          <p:cNvSpPr txBox="1"/>
          <p:nvPr/>
        </p:nvSpPr>
        <p:spPr>
          <a:xfrm>
            <a:off x="2702360" y="5543551"/>
            <a:ext cx="5625258" cy="415498"/>
          </a:xfrm>
          <a:prstGeom prst="rect">
            <a:avLst/>
          </a:prstGeom>
          <a:noFill/>
        </p:spPr>
        <p:txBody>
          <a:bodyPr wrap="none" rtlCol="0">
            <a:spAutoFit/>
          </a:bodyPr>
          <a:lstStyle/>
          <a:p>
            <a:pPr algn="r"/>
            <a:r>
              <a:rPr lang="en-US" sz="1050" dirty="0">
                <a:solidFill>
                  <a:srgbClr val="7030A0"/>
                </a:solidFill>
              </a:rPr>
              <a:t>Dr. Farris </a:t>
            </a:r>
            <a:r>
              <a:rPr lang="en-US" sz="1050" dirty="0" err="1">
                <a:solidFill>
                  <a:srgbClr val="7030A0"/>
                </a:solidFill>
              </a:rPr>
              <a:t>Timimi</a:t>
            </a:r>
            <a:r>
              <a:rPr lang="en-US" sz="1050" dirty="0">
                <a:solidFill>
                  <a:srgbClr val="7030A0"/>
                </a:solidFill>
              </a:rPr>
              <a:t>, Medical Director of the Mayo Clinic Center for Social Media</a:t>
            </a:r>
          </a:p>
          <a:p>
            <a:pPr algn="r"/>
            <a:r>
              <a:rPr lang="en-US" sz="1050" dirty="0">
                <a:solidFill>
                  <a:srgbClr val="7030A0"/>
                </a:solidFill>
                <a:hlinkClick r:id="rId3"/>
              </a:rPr>
              <a:t>http://socialmedia.mayoclinic.org/2012/04/05/a-twelve-word-social-media-policy/</a:t>
            </a:r>
            <a:r>
              <a:rPr lang="en-US" sz="1050" dirty="0">
                <a:solidFill>
                  <a:srgbClr val="7030A0"/>
                </a:solidFill>
              </a:rPr>
              <a:t> </a:t>
            </a:r>
          </a:p>
        </p:txBody>
      </p:sp>
    </p:spTree>
    <p:extLst>
      <p:ext uri="{BB962C8B-B14F-4D97-AF65-F5344CB8AC3E}">
        <p14:creationId xmlns:p14="http://schemas.microsoft.com/office/powerpoint/2010/main" val="2015401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74" y="1466776"/>
            <a:ext cx="2198102" cy="1177949"/>
          </a:xfrm>
        </p:spPr>
        <p:txBody>
          <a:bodyPr>
            <a:normAutofit fontScale="90000"/>
          </a:bodyPr>
          <a:lstStyle/>
          <a:p>
            <a:r>
              <a:rPr lang="en-US" dirty="0"/>
              <a:t>9. Review &amp; Monitor </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834702" y="156943"/>
            <a:ext cx="5760658" cy="6565395"/>
          </a:xfrm>
          <a:prstGeom prst="rect">
            <a:avLst/>
          </a:prstGeom>
        </p:spPr>
      </p:pic>
      <p:sp>
        <p:nvSpPr>
          <p:cNvPr id="3" name="Rectangle 2"/>
          <p:cNvSpPr/>
          <p:nvPr/>
        </p:nvSpPr>
        <p:spPr>
          <a:xfrm>
            <a:off x="155430" y="4497551"/>
            <a:ext cx="2735044" cy="338554"/>
          </a:xfrm>
          <a:prstGeom prst="rect">
            <a:avLst/>
          </a:prstGeom>
        </p:spPr>
        <p:txBody>
          <a:bodyPr wrap="none">
            <a:spAutoFit/>
          </a:bodyPr>
          <a:lstStyle/>
          <a:p>
            <a:r>
              <a:rPr lang="en-US" sz="1600" dirty="0"/>
              <a:t>Monitor and Curate content</a:t>
            </a:r>
          </a:p>
        </p:txBody>
      </p:sp>
    </p:spTree>
    <p:extLst>
      <p:ext uri="{BB962C8B-B14F-4D97-AF65-F5344CB8AC3E}">
        <p14:creationId xmlns:p14="http://schemas.microsoft.com/office/powerpoint/2010/main" val="829245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183903" cy="740898"/>
          </a:xfrm>
        </p:spPr>
        <p:txBody>
          <a:bodyPr>
            <a:normAutofit/>
          </a:bodyPr>
          <a:lstStyle/>
          <a:p>
            <a:r>
              <a:rPr lang="en-US" sz="3200" dirty="0"/>
              <a:t>10. Analyze &amp; Define New Strategy</a:t>
            </a:r>
          </a:p>
        </p:txBody>
      </p:sp>
      <p:sp>
        <p:nvSpPr>
          <p:cNvPr id="3" name="Content Placeholder 2"/>
          <p:cNvSpPr>
            <a:spLocks noGrp="1"/>
          </p:cNvSpPr>
          <p:nvPr>
            <p:ph idx="1"/>
          </p:nvPr>
        </p:nvSpPr>
        <p:spPr>
          <a:xfrm>
            <a:off x="492369" y="2108598"/>
            <a:ext cx="3622431" cy="3560682"/>
          </a:xfrm>
        </p:spPr>
        <p:txBody>
          <a:bodyPr>
            <a:noAutofit/>
          </a:bodyPr>
          <a:lstStyle/>
          <a:p>
            <a:r>
              <a:rPr lang="en-US" sz="2000" dirty="0"/>
              <a:t>Does your social media strategy drive growth</a:t>
            </a:r>
          </a:p>
          <a:p>
            <a:r>
              <a:rPr lang="en-US" sz="2000" dirty="0"/>
              <a:t>Are you able to achieve your set goals</a:t>
            </a:r>
          </a:p>
          <a:p>
            <a:r>
              <a:rPr lang="en-US" sz="2000" dirty="0"/>
              <a:t>Define needs for change</a:t>
            </a:r>
          </a:p>
          <a:p>
            <a:r>
              <a:rPr lang="en-US" sz="2000" dirty="0"/>
              <a:t>Change social tool as needed</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0494" y="1999760"/>
            <a:ext cx="4470248" cy="4499513"/>
          </a:xfrm>
          <a:prstGeom prst="rect">
            <a:avLst/>
          </a:prstGeom>
        </p:spPr>
      </p:pic>
    </p:spTree>
    <p:extLst>
      <p:ext uri="{BB962C8B-B14F-4D97-AF65-F5344CB8AC3E}">
        <p14:creationId xmlns:p14="http://schemas.microsoft.com/office/powerpoint/2010/main" val="2499677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Social Networking and Medicine</a:t>
            </a:r>
          </a:p>
        </p:txBody>
      </p:sp>
      <p:sp>
        <p:nvSpPr>
          <p:cNvPr id="5" name="Text Placeholder 4"/>
          <p:cNvSpPr>
            <a:spLocks noGrp="1"/>
          </p:cNvSpPr>
          <p:nvPr>
            <p:ph type="body" idx="1"/>
          </p:nvPr>
        </p:nvSpPr>
        <p:spPr/>
        <p:txBody>
          <a:bodyPr/>
          <a:lstStyle/>
          <a:p>
            <a:r>
              <a:rPr lang="en-US" dirty="0"/>
              <a:t>Challenges &amp; Regulations</a:t>
            </a:r>
          </a:p>
        </p:txBody>
      </p:sp>
      <p:pic>
        <p:nvPicPr>
          <p:cNvPr id="8194" name="Picture 2" descr="http://engage.synecoretech.com/Portals/141995/images/social-media-management-promotions-ru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045" y="1426464"/>
            <a:ext cx="3234160" cy="227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8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5 Social Media Statistics That Every Business Needs to Know image url 381x600"/>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181752" y="1"/>
            <a:ext cx="4669214" cy="68532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99996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818308969"/>
              </p:ext>
            </p:extLst>
          </p:nvPr>
        </p:nvGraphicFramePr>
        <p:xfrm>
          <a:off x="337629" y="1463041"/>
          <a:ext cx="7751298" cy="393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67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91" y="482988"/>
            <a:ext cx="7284461" cy="1320800"/>
          </a:xfrm>
        </p:spPr>
        <p:txBody>
          <a:bodyPr>
            <a:noAutofit/>
          </a:bodyPr>
          <a:lstStyle/>
          <a:p>
            <a:r>
              <a:rPr lang="en-US" sz="2800" dirty="0"/>
              <a:t>Federation of State Medical Boards –  </a:t>
            </a:r>
            <a:r>
              <a:rPr lang="en-US" sz="2800" i="1" dirty="0"/>
              <a:t>Guidelines for Appropriate Use of Social Media</a:t>
            </a:r>
            <a:r>
              <a:rPr lang="en-US" sz="2800" dirty="0"/>
              <a:t>… (April 2012)</a:t>
            </a:r>
          </a:p>
        </p:txBody>
      </p:sp>
      <p:sp>
        <p:nvSpPr>
          <p:cNvPr id="5" name="Slide Number Placeholder 4"/>
          <p:cNvSpPr>
            <a:spLocks noGrp="1"/>
          </p:cNvSpPr>
          <p:nvPr>
            <p:ph type="sldNum" sz="quarter" idx="12"/>
          </p:nvPr>
        </p:nvSpPr>
        <p:spPr/>
        <p:txBody>
          <a:bodyPr>
            <a:normAutofit/>
          </a:bodyPr>
          <a:lstStyle/>
          <a:p>
            <a:fld id="{727A596B-88F7-4408-8C0C-B9676E551C0B}" type="slidenum">
              <a:rPr lang="en-US" smtClean="0"/>
              <a:pPr/>
              <a:t>61</a:t>
            </a:fld>
            <a:endParaRPr lang="en-US" dirty="0"/>
          </a:p>
        </p:txBody>
      </p:sp>
      <p:sp>
        <p:nvSpPr>
          <p:cNvPr id="4" name="TextBox 3"/>
          <p:cNvSpPr txBox="1"/>
          <p:nvPr/>
        </p:nvSpPr>
        <p:spPr>
          <a:xfrm>
            <a:off x="1869734" y="6326968"/>
            <a:ext cx="5170903"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rPr>
              <a:t>Available at </a:t>
            </a:r>
            <a:r>
              <a:rPr lang="en-US" sz="1200" dirty="0">
                <a:effectLst>
                  <a:outerShdw blurRad="38100" dist="38100" dir="2700000" algn="tl">
                    <a:srgbClr val="000000">
                      <a:alpha val="43137"/>
                    </a:srgbClr>
                  </a:outerShdw>
                </a:effectLst>
                <a:hlinkClick r:id="rId3"/>
              </a:rPr>
              <a:t>http://www.fsmb.org/pdf/pub-social-media-guidelines.pdf</a:t>
            </a:r>
            <a:r>
              <a:rPr lang="en-US" sz="1200" dirty="0">
                <a:effectLst>
                  <a:outerShdw blurRad="38100" dist="38100" dir="2700000" algn="tl">
                    <a:srgbClr val="000000">
                      <a:alpha val="43137"/>
                    </a:srgbClr>
                  </a:outerShdw>
                </a:effectLst>
              </a:rPr>
              <a:t> </a:t>
            </a:r>
          </a:p>
        </p:txBody>
      </p:sp>
      <p:sp>
        <p:nvSpPr>
          <p:cNvPr id="6" name="TextBox 5"/>
          <p:cNvSpPr txBox="1"/>
          <p:nvPr/>
        </p:nvSpPr>
        <p:spPr>
          <a:xfrm>
            <a:off x="1034577" y="5845912"/>
            <a:ext cx="634365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Federation of State Medical Boards.  Model policy guidelines for the appropriate use of social media and social networking in medical practice.  April 2012. </a:t>
            </a:r>
          </a:p>
        </p:txBody>
      </p:sp>
      <p:pic>
        <p:nvPicPr>
          <p:cNvPr id="7" name="Picture 2" descr="http://www.waxcom.com/impressions/wp-content/uploads/2011/10/HIPAA-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313" y="2356861"/>
            <a:ext cx="2591789" cy="25917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7201" y="4462804"/>
            <a:ext cx="2781761" cy="830997"/>
          </a:xfrm>
          <a:prstGeom prst="rect">
            <a:avLst/>
          </a:prstGeom>
        </p:spPr>
        <p:txBody>
          <a:bodyPr wrap="square">
            <a:spAutoFit/>
          </a:bodyPr>
          <a:lstStyle/>
          <a:p>
            <a:pPr marL="0" lvl="1"/>
            <a:r>
              <a:rPr lang="en-US" sz="1600" b="1" dirty="0">
                <a:solidFill>
                  <a:schemeClr val="accent2">
                    <a:lumMod val="60000"/>
                    <a:lumOff val="40000"/>
                  </a:schemeClr>
                </a:solidFill>
              </a:rPr>
              <a:t>Privacy/confidentiality</a:t>
            </a:r>
            <a:r>
              <a:rPr lang="en-US" sz="1600" dirty="0"/>
              <a:t> – HIPAA – written authorization from patients</a:t>
            </a:r>
          </a:p>
        </p:txBody>
      </p:sp>
      <p:sp>
        <p:nvSpPr>
          <p:cNvPr id="10" name="Rectangle 9"/>
          <p:cNvSpPr/>
          <p:nvPr/>
        </p:nvSpPr>
        <p:spPr>
          <a:xfrm>
            <a:off x="6098947" y="4606482"/>
            <a:ext cx="2412006" cy="584775"/>
          </a:xfrm>
          <a:prstGeom prst="rect">
            <a:avLst/>
          </a:prstGeom>
        </p:spPr>
        <p:txBody>
          <a:bodyPr wrap="square">
            <a:spAutoFit/>
          </a:bodyPr>
          <a:lstStyle/>
          <a:p>
            <a:pPr marL="55563" lvl="1"/>
            <a:r>
              <a:rPr lang="en-US" sz="1600" b="1" dirty="0">
                <a:solidFill>
                  <a:schemeClr val="accent2">
                    <a:lumMod val="60000"/>
                    <a:lumOff val="40000"/>
                  </a:schemeClr>
                </a:solidFill>
              </a:rPr>
              <a:t>Disclosure </a:t>
            </a:r>
            <a:r>
              <a:rPr lang="en-US" sz="1600" dirty="0"/>
              <a:t>– reveal any conflicts of interest</a:t>
            </a:r>
          </a:p>
        </p:txBody>
      </p:sp>
      <p:sp>
        <p:nvSpPr>
          <p:cNvPr id="11" name="Rectangle 10"/>
          <p:cNvSpPr/>
          <p:nvPr/>
        </p:nvSpPr>
        <p:spPr>
          <a:xfrm>
            <a:off x="6490612" y="2344190"/>
            <a:ext cx="1776448" cy="338554"/>
          </a:xfrm>
          <a:prstGeom prst="rect">
            <a:avLst/>
          </a:prstGeom>
        </p:spPr>
        <p:txBody>
          <a:bodyPr wrap="none">
            <a:spAutoFit/>
          </a:bodyPr>
          <a:lstStyle/>
          <a:p>
            <a:pPr marL="0" lvl="1"/>
            <a:r>
              <a:rPr lang="en-US" sz="1600" b="1" dirty="0">
                <a:solidFill>
                  <a:schemeClr val="accent2">
                    <a:lumMod val="60000"/>
                    <a:lumOff val="40000"/>
                  </a:schemeClr>
                </a:solidFill>
              </a:rPr>
              <a:t>Prof</a:t>
            </a:r>
            <a:r>
              <a:rPr lang="en-US" sz="1600" dirty="0"/>
              <a:t>essionalism…</a:t>
            </a:r>
          </a:p>
        </p:txBody>
      </p:sp>
      <p:sp>
        <p:nvSpPr>
          <p:cNvPr id="12" name="Rectangle 11"/>
          <p:cNvSpPr/>
          <p:nvPr/>
        </p:nvSpPr>
        <p:spPr>
          <a:xfrm>
            <a:off x="6685488" y="3517893"/>
            <a:ext cx="925253" cy="338554"/>
          </a:xfrm>
          <a:prstGeom prst="rect">
            <a:avLst/>
          </a:prstGeom>
        </p:spPr>
        <p:txBody>
          <a:bodyPr wrap="none">
            <a:spAutoFit/>
          </a:bodyPr>
          <a:lstStyle/>
          <a:p>
            <a:r>
              <a:rPr lang="en-US" sz="1600" b="1" dirty="0">
                <a:solidFill>
                  <a:schemeClr val="accent2">
                    <a:lumMod val="60000"/>
                    <a:lumOff val="40000"/>
                  </a:schemeClr>
                </a:solidFill>
              </a:rPr>
              <a:t>Co</a:t>
            </a:r>
            <a:r>
              <a:rPr lang="en-US" sz="1600" dirty="0"/>
              <a:t>ntent</a:t>
            </a:r>
          </a:p>
        </p:txBody>
      </p:sp>
      <p:sp>
        <p:nvSpPr>
          <p:cNvPr id="13" name="Rectangle 12"/>
          <p:cNvSpPr/>
          <p:nvPr/>
        </p:nvSpPr>
        <p:spPr>
          <a:xfrm>
            <a:off x="256861" y="2759756"/>
            <a:ext cx="2852101" cy="584775"/>
          </a:xfrm>
          <a:prstGeom prst="rect">
            <a:avLst/>
          </a:prstGeom>
        </p:spPr>
        <p:txBody>
          <a:bodyPr wrap="square">
            <a:spAutoFit/>
          </a:bodyPr>
          <a:lstStyle/>
          <a:p>
            <a:pPr marL="55563" lvl="1"/>
            <a:r>
              <a:rPr lang="en-US" sz="1600" b="1" dirty="0">
                <a:solidFill>
                  <a:schemeClr val="accent2">
                    <a:lumMod val="60000"/>
                    <a:lumOff val="40000"/>
                  </a:schemeClr>
                </a:solidFill>
              </a:rPr>
              <a:t>HIPAA</a:t>
            </a:r>
            <a:r>
              <a:rPr lang="en-US" sz="1600" dirty="0"/>
              <a:t> compliant sites like Doximity.com</a:t>
            </a:r>
          </a:p>
        </p:txBody>
      </p:sp>
    </p:spTree>
    <p:extLst>
      <p:ext uri="{BB962C8B-B14F-4D97-AF65-F5344CB8AC3E}">
        <p14:creationId xmlns:p14="http://schemas.microsoft.com/office/powerpoint/2010/main" val="2836648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Medical Board Sanctions</a:t>
            </a:r>
          </a:p>
        </p:txBody>
      </p:sp>
      <p:sp>
        <p:nvSpPr>
          <p:cNvPr id="4" name="Content Placeholder 3"/>
          <p:cNvSpPr>
            <a:spLocks noGrp="1"/>
          </p:cNvSpPr>
          <p:nvPr>
            <p:ph idx="1"/>
          </p:nvPr>
        </p:nvSpPr>
        <p:spPr>
          <a:xfrm>
            <a:off x="225083" y="1702192"/>
            <a:ext cx="6732230" cy="4167325"/>
          </a:xfrm>
        </p:spPr>
        <p:txBody>
          <a:bodyPr>
            <a:normAutofit/>
          </a:bodyPr>
          <a:lstStyle/>
          <a:p>
            <a:r>
              <a:rPr lang="en-US" sz="2000" dirty="0"/>
              <a:t>State medical boards can discipline physicians for:</a:t>
            </a:r>
          </a:p>
          <a:p>
            <a:pPr lvl="1"/>
            <a:r>
              <a:rPr lang="en-US" sz="1800" dirty="0"/>
              <a:t>Use of the Internet for </a:t>
            </a:r>
            <a:r>
              <a:rPr lang="en-US" sz="1800" b="1" dirty="0">
                <a:solidFill>
                  <a:srgbClr val="00B050"/>
                </a:solidFill>
              </a:rPr>
              <a:t>unprofessional</a:t>
            </a:r>
            <a:r>
              <a:rPr lang="en-US" sz="1800" dirty="0"/>
              <a:t> behavior </a:t>
            </a:r>
          </a:p>
          <a:p>
            <a:pPr lvl="1"/>
            <a:r>
              <a:rPr lang="en-US" sz="1800" dirty="0"/>
              <a:t>Online </a:t>
            </a:r>
            <a:r>
              <a:rPr lang="en-US" sz="1800" b="1" dirty="0">
                <a:solidFill>
                  <a:schemeClr val="accent2">
                    <a:lumMod val="60000"/>
                    <a:lumOff val="40000"/>
                  </a:schemeClr>
                </a:solidFill>
              </a:rPr>
              <a:t>misrepresentation </a:t>
            </a:r>
            <a:r>
              <a:rPr lang="en-US" sz="1800" dirty="0"/>
              <a:t>of credentials</a:t>
            </a:r>
          </a:p>
          <a:p>
            <a:pPr lvl="1"/>
            <a:r>
              <a:rPr lang="en-US" sz="1800" dirty="0"/>
              <a:t>Online violations of patient </a:t>
            </a:r>
            <a:r>
              <a:rPr lang="en-US" sz="1800" b="1" dirty="0">
                <a:solidFill>
                  <a:srgbClr val="0066CC"/>
                </a:solidFill>
              </a:rPr>
              <a:t>confidentiality </a:t>
            </a:r>
          </a:p>
          <a:p>
            <a:pPr lvl="1"/>
            <a:r>
              <a:rPr lang="en-US" sz="1800" dirty="0"/>
              <a:t>Failure to reveal </a:t>
            </a:r>
            <a:r>
              <a:rPr lang="en-US" sz="1800" b="1" dirty="0">
                <a:solidFill>
                  <a:schemeClr val="tx2">
                    <a:lumMod val="75000"/>
                  </a:schemeClr>
                </a:solidFill>
              </a:rPr>
              <a:t>conflicts of interest </a:t>
            </a:r>
            <a:r>
              <a:rPr lang="en-US" sz="1800" dirty="0"/>
              <a:t>online </a:t>
            </a:r>
          </a:p>
          <a:p>
            <a:pPr lvl="1"/>
            <a:r>
              <a:rPr lang="en-US" sz="1800" dirty="0"/>
              <a:t>Online </a:t>
            </a:r>
            <a:r>
              <a:rPr lang="en-US" sz="1800" b="1" dirty="0">
                <a:solidFill>
                  <a:srgbClr val="6DD9FF"/>
                </a:solidFill>
              </a:rPr>
              <a:t>derogatory remarks </a:t>
            </a:r>
            <a:r>
              <a:rPr lang="en-US" sz="1800" dirty="0"/>
              <a:t>regarding a patient </a:t>
            </a:r>
          </a:p>
          <a:p>
            <a:pPr lvl="1"/>
            <a:r>
              <a:rPr lang="en-US" sz="1800" dirty="0"/>
              <a:t>Online </a:t>
            </a:r>
            <a:r>
              <a:rPr lang="en-US" sz="1800" b="1" dirty="0">
                <a:solidFill>
                  <a:srgbClr val="9933FF"/>
                </a:solidFill>
              </a:rPr>
              <a:t>depiction of intoxication </a:t>
            </a:r>
          </a:p>
          <a:p>
            <a:pPr lvl="1"/>
            <a:r>
              <a:rPr lang="en-US" sz="1800" b="1" dirty="0">
                <a:solidFill>
                  <a:srgbClr val="CC66FF"/>
                </a:solidFill>
              </a:rPr>
              <a:t>Discriminatory</a:t>
            </a:r>
            <a:r>
              <a:rPr lang="en-US" sz="1800" dirty="0"/>
              <a:t> language or practices online </a:t>
            </a:r>
          </a:p>
          <a:p>
            <a:r>
              <a:rPr lang="en-US" sz="2000" dirty="0"/>
              <a:t>Actions range from letter of reprimand to revocation of license</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62</a:t>
            </a:fld>
            <a:endParaRPr lang="en-US" dirty="0"/>
          </a:p>
        </p:txBody>
      </p:sp>
      <p:sp>
        <p:nvSpPr>
          <p:cNvPr id="5" name="TextBox 4"/>
          <p:cNvSpPr txBox="1"/>
          <p:nvPr/>
        </p:nvSpPr>
        <p:spPr>
          <a:xfrm>
            <a:off x="1891665" y="6116669"/>
            <a:ext cx="634365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Federation of State Medical Boards.  Model policy guidelines for the appropriate use of social media and social networking in medical practice.  April 2012. </a:t>
            </a:r>
          </a:p>
        </p:txBody>
      </p:sp>
      <p:pic>
        <p:nvPicPr>
          <p:cNvPr id="4098" name="Picture 2" descr="http://www.spiral16.com/wp-content/uploads/2011/08/twitter_gavel-f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982" y="2596005"/>
            <a:ext cx="1628775" cy="127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35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36" y="160236"/>
            <a:ext cx="8742348" cy="6556760"/>
          </a:xfrm>
          <a:prstGeom prst="rect">
            <a:avLst/>
          </a:prstGeom>
          <a:ln>
            <a:noFill/>
          </a:ln>
          <a:effectLst>
            <a:softEdge rad="112500"/>
          </a:effectLst>
        </p:spPr>
      </p:pic>
    </p:spTree>
    <p:extLst>
      <p:ext uri="{BB962C8B-B14F-4D97-AF65-F5344CB8AC3E}">
        <p14:creationId xmlns:p14="http://schemas.microsoft.com/office/powerpoint/2010/main" val="79735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www.teachersandsocialmedia.co.nz/sites/default/files/whatissocialmedia.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8885" y="1236193"/>
            <a:ext cx="6347715" cy="543603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1"/>
          <p:cNvSpPr/>
          <p:nvPr/>
        </p:nvSpPr>
        <p:spPr>
          <a:xfrm>
            <a:off x="5514975" y="2095499"/>
            <a:ext cx="1104900" cy="1076722"/>
          </a:xfrm>
          <a:prstGeom prst="ellipse">
            <a:avLst/>
          </a:prstGeom>
          <a:solidFill>
            <a:srgbClr val="5FBEC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ular Callout 3"/>
          <p:cNvSpPr/>
          <p:nvPr/>
        </p:nvSpPr>
        <p:spPr>
          <a:xfrm>
            <a:off x="6219825" y="2247005"/>
            <a:ext cx="866775" cy="261938"/>
          </a:xfrm>
          <a:prstGeom prst="wedgeRectCallout">
            <a:avLst>
              <a:gd name="adj1" fmla="val -20833"/>
              <a:gd name="adj2" fmla="val 115000"/>
            </a:avLst>
          </a:prstGeom>
          <a:solidFill>
            <a:srgbClr val="5F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t>Virtual Words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7591" y="2384026"/>
            <a:ext cx="249834" cy="249834"/>
          </a:xfrm>
          <a:prstGeom prst="rect">
            <a:avLst/>
          </a:prstGeom>
        </p:spPr>
      </p:pic>
      <p:sp>
        <p:nvSpPr>
          <p:cNvPr id="7" name="Title 3"/>
          <p:cNvSpPr>
            <a:spLocks noGrp="1"/>
          </p:cNvSpPr>
          <p:nvPr>
            <p:ph type="title"/>
          </p:nvPr>
        </p:nvSpPr>
        <p:spPr>
          <a:xfrm>
            <a:off x="738885" y="416689"/>
            <a:ext cx="6347715" cy="759880"/>
          </a:xfrm>
        </p:spPr>
        <p:txBody>
          <a:bodyPr/>
          <a:lstStyle/>
          <a:p>
            <a:r>
              <a:rPr lang="en-US" dirty="0"/>
              <a:t>Social Media Landscape</a:t>
            </a:r>
          </a:p>
        </p:txBody>
      </p:sp>
    </p:spTree>
    <p:extLst>
      <p:ext uri="{BB962C8B-B14F-4D97-AF65-F5344CB8AC3E}">
        <p14:creationId xmlns:p14="http://schemas.microsoft.com/office/powerpoint/2010/main" val="337183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Medical Wiki</a:t>
            </a:r>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411" y="1211646"/>
            <a:ext cx="8858012" cy="521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80077" y="3344989"/>
            <a:ext cx="6094489" cy="646331"/>
          </a:xfrm>
          <a:prstGeom prst="rect">
            <a:avLst/>
          </a:prstGeom>
          <a:solidFill>
            <a:srgbClr val="99FF66"/>
          </a:solidFill>
        </p:spPr>
        <p:txBody>
          <a:bodyPr wrap="none" rtlCol="0">
            <a:spAutoFit/>
          </a:bodyPr>
          <a:lstStyle/>
          <a:p>
            <a:pPr lvl="0" algn="ctr" eaLnBrk="0" fontAlgn="base" hangingPunct="0">
              <a:spcBef>
                <a:spcPct val="0"/>
              </a:spcBef>
              <a:spcAft>
                <a:spcPct val="0"/>
              </a:spcAft>
            </a:pPr>
            <a:r>
              <a:rPr lang="en-US" i="1" dirty="0">
                <a:solidFill>
                  <a:schemeClr val="bg1"/>
                </a:solidFill>
              </a:rPr>
              <a:t> </a:t>
            </a:r>
            <a:r>
              <a:rPr lang="en-US" b="1" i="1" dirty="0">
                <a:solidFill>
                  <a:schemeClr val="bg1"/>
                </a:solidFill>
                <a:latin typeface="inherit"/>
              </a:rPr>
              <a:t>Wikipedia vs </a:t>
            </a:r>
            <a:r>
              <a:rPr lang="en-US" b="1" i="1" dirty="0" err="1">
                <a:solidFill>
                  <a:schemeClr val="bg1"/>
                </a:solidFill>
                <a:latin typeface="inherit"/>
              </a:rPr>
              <a:t>Medpedia</a:t>
            </a:r>
            <a:r>
              <a:rPr lang="en-US" b="1" i="1" dirty="0">
                <a:solidFill>
                  <a:schemeClr val="bg1"/>
                </a:solidFill>
                <a:latin typeface="inherit"/>
              </a:rPr>
              <a:t>: The Crowd beats the Experts</a:t>
            </a:r>
          </a:p>
          <a:p>
            <a:pPr lvl="0" algn="ctr" eaLnBrk="0" fontAlgn="base" hangingPunct="0">
              <a:spcBef>
                <a:spcPct val="0"/>
              </a:spcBef>
              <a:spcAft>
                <a:spcPct val="0"/>
              </a:spcAft>
            </a:pPr>
            <a:r>
              <a:rPr lang="en-US" b="1" i="1" dirty="0">
                <a:solidFill>
                  <a:schemeClr val="bg1"/>
                </a:solidFill>
                <a:latin typeface="inherit"/>
              </a:rPr>
              <a:t>Closed as of January 2013</a:t>
            </a:r>
          </a:p>
        </p:txBody>
      </p:sp>
      <p:sp>
        <p:nvSpPr>
          <p:cNvPr id="5" name="Rectangle 2"/>
          <p:cNvSpPr>
            <a:spLocks noChangeArrowheads="1"/>
          </p:cNvSpPr>
          <p:nvPr/>
        </p:nvSpPr>
        <p:spPr bwMode="auto">
          <a:xfrm>
            <a:off x="0" y="738954"/>
            <a:ext cx="65" cy="236594"/>
          </a:xfrm>
          <a:prstGeom prst="rect">
            <a:avLst/>
          </a:prstGeom>
          <a:solidFill>
            <a:srgbClr val="1B1B1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8566" rIns="0" bIns="0" numCol="1" anchor="ctr" anchorCtr="0" compatLnSpc="1">
            <a:prstTxWarp prst="textNoShape">
              <a:avLst/>
            </a:prstTxWarp>
            <a:spAutoFit/>
          </a:bodyPr>
          <a:lstStyle/>
          <a:p>
            <a:pPr defTabSz="685800" eaLnBrk="0" fontAlgn="base" hangingPunct="0">
              <a:spcBef>
                <a:spcPct val="0"/>
              </a:spcBef>
              <a:spcAft>
                <a:spcPct val="0"/>
              </a:spcAft>
            </a:pPr>
            <a:endParaRPr lang="en-US" sz="1350" dirty="0">
              <a:latin typeface="Arial" panose="020B0604020202020204" pitchFamily="34" charset="0"/>
            </a:endParaRPr>
          </a:p>
        </p:txBody>
      </p:sp>
    </p:spTree>
    <p:extLst>
      <p:ext uri="{BB962C8B-B14F-4D97-AF65-F5344CB8AC3E}">
        <p14:creationId xmlns:p14="http://schemas.microsoft.com/office/powerpoint/2010/main" val="107914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886264" y="432297"/>
            <a:ext cx="6991643" cy="594143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6192" y="4527755"/>
            <a:ext cx="2081933" cy="1845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363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1756</TotalTime>
  <Words>3665</Words>
  <Application>Microsoft Office PowerPoint</Application>
  <PresentationFormat>On-screen Show (4:3)</PresentationFormat>
  <Paragraphs>389</Paragraphs>
  <Slides>63</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inherit</vt:lpstr>
      <vt:lpstr>Lucida Bright</vt:lpstr>
      <vt:lpstr>Times New Roman</vt:lpstr>
      <vt:lpstr>Trebuchet MS</vt:lpstr>
      <vt:lpstr>Wingdings</vt:lpstr>
      <vt:lpstr>Wingdings 3</vt:lpstr>
      <vt:lpstr>Facet</vt:lpstr>
      <vt:lpstr>Social Media and Medicine</vt:lpstr>
      <vt:lpstr>PowerPoint Presentation</vt:lpstr>
      <vt:lpstr>Outline</vt:lpstr>
      <vt:lpstr>What is Social Media?</vt:lpstr>
      <vt:lpstr>PowerPoint Presentation</vt:lpstr>
      <vt:lpstr>PowerPoint Presentation</vt:lpstr>
      <vt:lpstr>Social Media Landscape</vt:lpstr>
      <vt:lpstr>Medical Wiki</vt:lpstr>
      <vt:lpstr>PowerPoint Presentation</vt:lpstr>
      <vt:lpstr> RSS Feeds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Networking by the Numbers</vt:lpstr>
      <vt:lpstr>Major Social Media Sites #s</vt:lpstr>
      <vt:lpstr>LinkedIn is the most popular for older users</vt:lpstr>
      <vt:lpstr>Professional Use of Social Networking</vt:lpstr>
      <vt:lpstr>Organization Use of Social Media</vt:lpstr>
      <vt:lpstr>Hospital Use of Social Media</vt:lpstr>
      <vt:lpstr>Journals on #HCSM</vt:lpstr>
      <vt:lpstr>Healthcare Institutions on #HCSM</vt:lpstr>
      <vt:lpstr>Major Associations on #HCSM</vt:lpstr>
      <vt:lpstr>Government Agencies on #HCSM</vt:lpstr>
      <vt:lpstr>#Ebola on #HCSM</vt:lpstr>
      <vt:lpstr>Rheumatoid Arthritis</vt:lpstr>
      <vt:lpstr>PowerPoint Presentation</vt:lpstr>
      <vt:lpstr>Potential Physician Use of Social Media</vt:lpstr>
      <vt:lpstr>Physician Use of Social Media</vt:lpstr>
      <vt:lpstr>Marketing Your Practice</vt:lpstr>
      <vt:lpstr>The patient-doctor relationship and online social networks: results of a national survey</vt:lpstr>
      <vt:lpstr>Patient Medical Use of Social Media</vt:lpstr>
      <vt:lpstr>PowerPoint Presentation</vt:lpstr>
      <vt:lpstr>PowerPoint Presentation</vt:lpstr>
      <vt:lpstr>Peer-to-peer Healthcare</vt:lpstr>
      <vt:lpstr>Patients Like Me</vt:lpstr>
      <vt:lpstr>PowerPoint Presentation</vt:lpstr>
      <vt:lpstr>Patients Share Experiences</vt:lpstr>
      <vt:lpstr>Sharing Health Data for Better Outcomes on PatientsLikeMe</vt:lpstr>
      <vt:lpstr>Grief and Community Support</vt:lpstr>
      <vt:lpstr>Health Tap (Physician-patient social network)</vt:lpstr>
      <vt:lpstr>PowerPoint Presentation</vt:lpstr>
      <vt:lpstr>PowerPoint Presentation</vt:lpstr>
      <vt:lpstr>Detecting influenza epidemics using search engine query data</vt:lpstr>
      <vt:lpstr>A 12-Word Social Media Policy</vt:lpstr>
      <vt:lpstr>9. Review &amp; Monitor </vt:lpstr>
      <vt:lpstr>10. Analyze &amp; Define New Strategy</vt:lpstr>
      <vt:lpstr>Social Networking and Medicine</vt:lpstr>
      <vt:lpstr>PowerPoint Presentation</vt:lpstr>
      <vt:lpstr>Federation of State Medical Boards –  Guidelines for Appropriate Use of Social Media… (April 2012)</vt:lpstr>
      <vt:lpstr>Medical Board Sanctions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and Medicine</dc:title>
  <dc:creator>Bob Marshall</dc:creator>
  <cp:lastModifiedBy>Bob Marshall</cp:lastModifiedBy>
  <cp:revision>19</cp:revision>
  <dcterms:created xsi:type="dcterms:W3CDTF">2016-05-28T22:17:15Z</dcterms:created>
  <dcterms:modified xsi:type="dcterms:W3CDTF">2016-05-31T00:55:04Z</dcterms:modified>
</cp:coreProperties>
</file>