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9" r:id="rId3"/>
    <p:sldId id="260" r:id="rId4"/>
    <p:sldId id="261" r:id="rId5"/>
    <p:sldId id="274" r:id="rId6"/>
    <p:sldId id="263" r:id="rId7"/>
    <p:sldId id="262" r:id="rId8"/>
    <p:sldId id="264" r:id="rId9"/>
    <p:sldId id="266" r:id="rId10"/>
    <p:sldId id="269" r:id="rId11"/>
    <p:sldId id="267" r:id="rId12"/>
    <p:sldId id="268" r:id="rId13"/>
    <p:sldId id="270" r:id="rId14"/>
    <p:sldId id="271" r:id="rId15"/>
    <p:sldId id="265" r:id="rId16"/>
    <p:sldId id="272" r:id="rId17"/>
    <p:sldId id="275" r:id="rId18"/>
    <p:sldId id="276" r:id="rId19"/>
    <p:sldId id="277" r:id="rId20"/>
    <p:sldId id="278" r:id="rId21"/>
    <p:sldId id="273" r:id="rId22"/>
    <p:sldId id="279" r:id="rId23"/>
    <p:sldId id="257" r:id="rId24"/>
    <p:sldId id="258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20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28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48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348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3550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471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7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27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93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6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665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484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300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055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839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651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28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80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064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Visualization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Bob Marshall, MD MPH MISM FAAFP</a:t>
            </a:r>
          </a:p>
          <a:p>
            <a:r>
              <a:rPr lang="en-US" dirty="0"/>
              <a:t>Faculty, DoD Clinical Informatics Fellowship</a:t>
            </a:r>
          </a:p>
        </p:txBody>
      </p:sp>
    </p:spTree>
    <p:extLst>
      <p:ext uri="{BB962C8B-B14F-4D97-AF65-F5344CB8AC3E}">
        <p14:creationId xmlns:p14="http://schemas.microsoft.com/office/powerpoint/2010/main" val="583338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19" y="177421"/>
            <a:ext cx="8612025" cy="645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42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Perception &amp; Data Visualization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Humans can distinguish differences in line length, shape orientation, and color (hue) readily without significant processing effort</a:t>
            </a:r>
          </a:p>
          <a:p>
            <a:pPr lvl="1"/>
            <a:r>
              <a:rPr lang="en-US" dirty="0"/>
              <a:t>referred to as "pre-attentive attributes.”</a:t>
            </a:r>
          </a:p>
          <a:p>
            <a:r>
              <a:rPr lang="en-US" dirty="0"/>
              <a:t>Effective graphics take advantage of pre-attentive processing and attributes as well as relative strength of these attributes.</a:t>
            </a:r>
          </a:p>
        </p:txBody>
      </p:sp>
    </p:spTree>
    <p:extLst>
      <p:ext uri="{BB962C8B-B14F-4D97-AF65-F5344CB8AC3E}">
        <p14:creationId xmlns:p14="http://schemas.microsoft.com/office/powerpoint/2010/main" val="104516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9" y="299455"/>
            <a:ext cx="8505834" cy="625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53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169339"/>
          </a:xfrm>
        </p:spPr>
        <p:txBody>
          <a:bodyPr/>
          <a:lstStyle/>
          <a:p>
            <a:r>
              <a:rPr lang="en-US" dirty="0"/>
              <a:t>Human Perception/Cognition and Data Visualization</a:t>
            </a:r>
            <a:r>
              <a:rPr lang="en-US" sz="2400" dirty="0"/>
              <a:t>       1 of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2074460"/>
            <a:ext cx="7429499" cy="371674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Cognition refers to processes in human beings like perception, attention, learning, memory, thought, concept formation, reading, and problem solving</a:t>
            </a:r>
          </a:p>
          <a:p>
            <a:r>
              <a:rPr lang="en-US" dirty="0"/>
              <a:t>The basis of data visualization evolved because data displayed graphically allows for easier comprehension of information</a:t>
            </a:r>
          </a:p>
          <a:p>
            <a:r>
              <a:rPr lang="en-US" dirty="0"/>
              <a:t>Proper visualization provides a different approach to show potential connections, relationships, etc. which are not as obvious </a:t>
            </a:r>
            <a:r>
              <a:rPr lang="it-IT" dirty="0"/>
              <a:t>in non-visualized quantitative data </a:t>
            </a:r>
          </a:p>
          <a:p>
            <a:r>
              <a:rPr lang="it-IT" dirty="0"/>
              <a:t>Visualization becomes </a:t>
            </a:r>
            <a:r>
              <a:rPr lang="en-US" dirty="0"/>
              <a:t>a means of data exploration</a:t>
            </a:r>
          </a:p>
        </p:txBody>
      </p:sp>
    </p:spTree>
    <p:extLst>
      <p:ext uri="{BB962C8B-B14F-4D97-AF65-F5344CB8AC3E}">
        <p14:creationId xmlns:p14="http://schemas.microsoft.com/office/powerpoint/2010/main" val="4084544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169339"/>
          </a:xfrm>
        </p:spPr>
        <p:txBody>
          <a:bodyPr/>
          <a:lstStyle/>
          <a:p>
            <a:r>
              <a:rPr lang="en-US" dirty="0"/>
              <a:t>Human Perception/Cognition and Data Visualization</a:t>
            </a:r>
            <a:r>
              <a:rPr lang="en-US" sz="2400" dirty="0"/>
              <a:t>       2 of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2019869"/>
            <a:ext cx="7429499" cy="3771332"/>
          </a:xfrm>
        </p:spPr>
        <p:txBody>
          <a:bodyPr>
            <a:normAutofit/>
          </a:bodyPr>
          <a:lstStyle/>
          <a:p>
            <a:r>
              <a:rPr lang="en-US" dirty="0"/>
              <a:t>Effective visualization follows from understanding the processes of human perception </a:t>
            </a:r>
          </a:p>
          <a:p>
            <a:r>
              <a:rPr lang="en-US" dirty="0"/>
              <a:t>Being able to apply this understanding to intuitive visualizations is important (actually, it is key)</a:t>
            </a:r>
          </a:p>
          <a:p>
            <a:r>
              <a:rPr lang="en-US" dirty="0"/>
              <a:t>Understanding how humans see and organize the world is critical to effectively communicating data to the reader</a:t>
            </a:r>
          </a:p>
          <a:p>
            <a:r>
              <a:rPr lang="en-US" dirty="0"/>
              <a:t>This leads to more intuitive designs</a:t>
            </a:r>
          </a:p>
        </p:txBody>
      </p:sp>
    </p:spTree>
    <p:extLst>
      <p:ext uri="{BB962C8B-B14F-4D97-AF65-F5344CB8AC3E}">
        <p14:creationId xmlns:p14="http://schemas.microsoft.com/office/powerpoint/2010/main" val="2758276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9" y="276444"/>
            <a:ext cx="8052180" cy="622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95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85" y="736979"/>
            <a:ext cx="8879072" cy="539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80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005566"/>
          </a:xfrm>
        </p:spPr>
        <p:txBody>
          <a:bodyPr/>
          <a:lstStyle/>
          <a:p>
            <a:r>
              <a:rPr lang="en-US" dirty="0"/>
              <a:t>Pictures for the Eyes and Mind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528549"/>
            <a:ext cx="7429499" cy="479036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Data visualization is only successful to the degree that it encodes information in a manner that our eyes can discern and our brains can understand</a:t>
            </a:r>
          </a:p>
          <a:p>
            <a:r>
              <a:rPr lang="en-US" dirty="0"/>
              <a:t>Getting this right is much more a science than an art, which we can only achieve by studying human perception </a:t>
            </a:r>
          </a:p>
          <a:p>
            <a:r>
              <a:rPr lang="en-US" dirty="0"/>
              <a:t>The goal is to translate abstract information into visual representations that can be easily, efficiently, accurately, and meaningfully decoded</a:t>
            </a:r>
          </a:p>
          <a:p>
            <a:r>
              <a:rPr lang="en-US" dirty="0"/>
              <a:t>Brain area for thinking – cerebral cortex (slow)</a:t>
            </a:r>
          </a:p>
          <a:p>
            <a:r>
              <a:rPr lang="en-US" dirty="0"/>
              <a:t>Brain area for visual perception – visual cortex (fast)</a:t>
            </a:r>
          </a:p>
        </p:txBody>
      </p:sp>
    </p:spTree>
    <p:extLst>
      <p:ext uri="{BB962C8B-B14F-4D97-AF65-F5344CB8AC3E}">
        <p14:creationId xmlns:p14="http://schemas.microsoft.com/office/powerpoint/2010/main" val="2421989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61" y="941696"/>
            <a:ext cx="8840109" cy="499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79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8" y="1396200"/>
            <a:ext cx="8874739" cy="444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21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169339"/>
          </a:xfrm>
        </p:spPr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787857"/>
            <a:ext cx="7429499" cy="4189862"/>
          </a:xfrm>
        </p:spPr>
        <p:txBody>
          <a:bodyPr>
            <a:normAutofit/>
          </a:bodyPr>
          <a:lstStyle/>
          <a:p>
            <a:r>
              <a:rPr lang="en-US" dirty="0"/>
              <a:t>Viewed by many disciplines as a modern equivalent of visual communication.</a:t>
            </a:r>
          </a:p>
          <a:p>
            <a:r>
              <a:rPr lang="en-US" dirty="0"/>
              <a:t>Not owned by any one field, but rather finds interpretation across many</a:t>
            </a:r>
          </a:p>
          <a:p>
            <a:r>
              <a:rPr lang="en-US" dirty="0"/>
              <a:t>Involves the creation and study of the visual representation of data</a:t>
            </a:r>
          </a:p>
          <a:p>
            <a:r>
              <a:rPr lang="en-US" dirty="0"/>
              <a:t>Refers to the techniques used to communicate data or information by encoding it as visual objects</a:t>
            </a:r>
          </a:p>
        </p:txBody>
      </p:sp>
    </p:spTree>
    <p:extLst>
      <p:ext uri="{BB962C8B-B14F-4D97-AF65-F5344CB8AC3E}">
        <p14:creationId xmlns:p14="http://schemas.microsoft.com/office/powerpoint/2010/main" val="1422793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/>
          <a:stretch/>
        </p:blipFill>
        <p:spPr>
          <a:xfrm>
            <a:off x="81886" y="869541"/>
            <a:ext cx="8995187" cy="517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18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032861"/>
          </a:xfrm>
        </p:spPr>
        <p:txBody>
          <a:bodyPr/>
          <a:lstStyle/>
          <a:p>
            <a:r>
              <a:rPr lang="en-US" dirty="0"/>
              <a:t>Gestalt School of Psychology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651379"/>
            <a:ext cx="7429499" cy="4476466"/>
          </a:xfrm>
        </p:spPr>
        <p:txBody>
          <a:bodyPr>
            <a:normAutofit/>
          </a:bodyPr>
          <a:lstStyle/>
          <a:p>
            <a:r>
              <a:rPr lang="en-US" dirty="0"/>
              <a:t>Original intent of this effort when it began in 1912 was to uncover how we perceive pattern, form, and organization in what we see </a:t>
            </a:r>
          </a:p>
          <a:p>
            <a:r>
              <a:rPr lang="en-US" dirty="0"/>
              <a:t>The founders observed that we organize what we see in particular ways in an effort to make sense of it </a:t>
            </a:r>
          </a:p>
          <a:p>
            <a:r>
              <a:rPr lang="en-US" dirty="0"/>
              <a:t>The result of the effort was a series of Gestalt principles of perception, which are still respected today as accurate descriptions of visual behavior</a:t>
            </a:r>
          </a:p>
        </p:txBody>
      </p:sp>
    </p:spTree>
    <p:extLst>
      <p:ext uri="{BB962C8B-B14F-4D97-AF65-F5344CB8AC3E}">
        <p14:creationId xmlns:p14="http://schemas.microsoft.com/office/powerpoint/2010/main" val="3447942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Gestalt Principles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56058" y="1856095"/>
            <a:ext cx="2146449" cy="439457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Proximity</a:t>
            </a:r>
          </a:p>
          <a:p>
            <a:pPr>
              <a:lnSpc>
                <a:spcPct val="150000"/>
              </a:lnSpc>
            </a:pPr>
            <a:r>
              <a:rPr lang="en-US" dirty="0"/>
              <a:t>Similarity</a:t>
            </a:r>
          </a:p>
          <a:p>
            <a:pPr>
              <a:lnSpc>
                <a:spcPct val="150000"/>
              </a:lnSpc>
            </a:pPr>
            <a:r>
              <a:rPr lang="en-US" dirty="0"/>
              <a:t>Enclosure</a:t>
            </a:r>
          </a:p>
          <a:p>
            <a:pPr>
              <a:lnSpc>
                <a:spcPct val="150000"/>
              </a:lnSpc>
            </a:pPr>
            <a:r>
              <a:rPr lang="en-US" dirty="0"/>
              <a:t>Closure</a:t>
            </a:r>
          </a:p>
          <a:p>
            <a:pPr>
              <a:lnSpc>
                <a:spcPct val="150000"/>
              </a:lnSpc>
            </a:pPr>
            <a:r>
              <a:rPr lang="en-US" dirty="0"/>
              <a:t>Continuity</a:t>
            </a:r>
          </a:p>
          <a:p>
            <a:pPr>
              <a:lnSpc>
                <a:spcPct val="150000"/>
              </a:lnSpc>
            </a:pPr>
            <a:r>
              <a:rPr lang="en-US" dirty="0"/>
              <a:t>Connected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3" y="1738684"/>
            <a:ext cx="1898209" cy="9122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288" y="2194819"/>
            <a:ext cx="1888468" cy="9431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195" y="3113466"/>
            <a:ext cx="1831924" cy="8983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96" y="3720086"/>
            <a:ext cx="1888468" cy="9075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044" y="4481519"/>
            <a:ext cx="1809570" cy="8608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348" y="5209761"/>
            <a:ext cx="1859993" cy="877141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361063" y="2194819"/>
            <a:ext cx="8734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15655" y="4926842"/>
            <a:ext cx="8734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15655" y="3577988"/>
            <a:ext cx="8734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565780" y="2893325"/>
            <a:ext cx="2920621" cy="1364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402007" y="4233080"/>
            <a:ext cx="3084393" cy="2274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674962" y="5616249"/>
            <a:ext cx="2825086" cy="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487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11" y="1131570"/>
            <a:ext cx="8095979" cy="459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80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0" y="615462"/>
            <a:ext cx="8671478" cy="559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31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7" y="764275"/>
            <a:ext cx="8739621" cy="532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44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8" y="472990"/>
            <a:ext cx="8690170" cy="584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22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40" y="1610441"/>
            <a:ext cx="8862873" cy="48313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13794" y="265078"/>
            <a:ext cx="3079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879000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169339"/>
          </a:xfrm>
        </p:spPr>
        <p:txBody>
          <a:bodyPr/>
          <a:lstStyle/>
          <a:p>
            <a:r>
              <a:rPr lang="en-US" dirty="0"/>
              <a:t>Goals of Data Visualization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787857"/>
            <a:ext cx="7429499" cy="4312692"/>
          </a:xfrm>
        </p:spPr>
        <p:txBody>
          <a:bodyPr>
            <a:normAutofit/>
          </a:bodyPr>
          <a:lstStyle/>
          <a:p>
            <a:r>
              <a:rPr lang="en-US" dirty="0"/>
              <a:t>Primary goal of data visualization is to communicate information clearly and efficiently to users via the </a:t>
            </a:r>
            <a:r>
              <a:rPr lang="fr-FR" dirty="0"/>
              <a:t>statistical graphics, plots, information graphics, tables, </a:t>
            </a:r>
            <a:r>
              <a:rPr lang="en-US" dirty="0"/>
              <a:t>and charts selected</a:t>
            </a:r>
          </a:p>
          <a:p>
            <a:r>
              <a:rPr lang="en-US" dirty="0"/>
              <a:t>Effective visualization helps users analyze and reason about data and evidence. </a:t>
            </a:r>
          </a:p>
          <a:p>
            <a:r>
              <a:rPr lang="en-US" dirty="0"/>
              <a:t>It makes complex data more accessible, understandable and usable</a:t>
            </a:r>
          </a:p>
        </p:txBody>
      </p:sp>
    </p:spTree>
    <p:extLst>
      <p:ext uri="{BB962C8B-B14F-4D97-AF65-F5344CB8AC3E}">
        <p14:creationId xmlns:p14="http://schemas.microsoft.com/office/powerpoint/2010/main" val="2102973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937327"/>
          </a:xfrm>
        </p:spPr>
        <p:txBody>
          <a:bodyPr/>
          <a:lstStyle/>
          <a:p>
            <a:r>
              <a:rPr lang="en-US" dirty="0"/>
              <a:t>Overview/Basic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665027"/>
            <a:ext cx="7429499" cy="459929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 convey ideas effectively, both aesthetic form and functionality need to go hand in hand, providing insights into a rather sparse and complex data set by communicating its key-aspects in a more intuitive way</a:t>
            </a:r>
          </a:p>
          <a:p>
            <a:r>
              <a:rPr lang="en-US" dirty="0"/>
              <a:t>An ideal visualization should not only communicate clearly, but stimulate viewer engagement and attention</a:t>
            </a:r>
          </a:p>
          <a:p>
            <a:r>
              <a:rPr lang="en-US" dirty="0"/>
              <a:t>Well-crafted data visualization helps uncover trends, realize insights, explore sources, and tell stories</a:t>
            </a:r>
          </a:p>
          <a:p>
            <a:r>
              <a:rPr lang="en-US" dirty="0"/>
              <a:t>Data visualization is closely related to information graphics, information visualization, scientific visualization, exploratory data analysis and statistical graphics.</a:t>
            </a:r>
          </a:p>
        </p:txBody>
      </p:sp>
    </p:spTree>
    <p:extLst>
      <p:ext uri="{BB962C8B-B14F-4D97-AF65-F5344CB8AC3E}">
        <p14:creationId xmlns:p14="http://schemas.microsoft.com/office/powerpoint/2010/main" val="4279369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032861"/>
          </a:xfrm>
        </p:spPr>
        <p:txBody>
          <a:bodyPr/>
          <a:lstStyle/>
          <a:p>
            <a:r>
              <a:rPr lang="en-US" dirty="0"/>
              <a:t>Data Presentation Comparison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" y="1706820"/>
            <a:ext cx="8995609" cy="128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48" y="3323221"/>
            <a:ext cx="7057074" cy="34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63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032861"/>
          </a:xfrm>
        </p:spPr>
        <p:txBody>
          <a:bodyPr>
            <a:normAutofit fontScale="90000"/>
          </a:bodyPr>
          <a:lstStyle/>
          <a:p>
            <a:r>
              <a:rPr lang="en-US" dirty="0"/>
              <a:t>Edward </a:t>
            </a:r>
            <a:r>
              <a:rPr lang="en-US" dirty="0" err="1"/>
              <a:t>Tufte</a:t>
            </a:r>
            <a:r>
              <a:rPr lang="en-US" dirty="0"/>
              <a:t> – Graphical Displays Should: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56060" y="1651379"/>
            <a:ext cx="7429499" cy="470847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Show the data</a:t>
            </a:r>
          </a:p>
          <a:p>
            <a:r>
              <a:rPr lang="en-US" dirty="0"/>
              <a:t>Induce the viewer to think about the substance</a:t>
            </a:r>
          </a:p>
          <a:p>
            <a:r>
              <a:rPr lang="en-US" dirty="0"/>
              <a:t>Avoid distorting what the data has to say</a:t>
            </a:r>
          </a:p>
          <a:p>
            <a:r>
              <a:rPr lang="en-US" dirty="0"/>
              <a:t>Present many numbers in a small space</a:t>
            </a:r>
          </a:p>
          <a:p>
            <a:r>
              <a:rPr lang="en-US" dirty="0"/>
              <a:t>Make large data sets coherent</a:t>
            </a:r>
          </a:p>
          <a:p>
            <a:r>
              <a:rPr lang="en-US" dirty="0"/>
              <a:t>Encourage the eye to compare different pieces of data</a:t>
            </a:r>
          </a:p>
          <a:p>
            <a:r>
              <a:rPr lang="en-US" dirty="0"/>
              <a:t>Reveal the data at several levels of detail</a:t>
            </a:r>
          </a:p>
          <a:p>
            <a:r>
              <a:rPr lang="en-US" dirty="0"/>
              <a:t>Serve a reasonably clear purpose</a:t>
            </a:r>
          </a:p>
          <a:p>
            <a:r>
              <a:rPr lang="en-US" dirty="0"/>
              <a:t>Be closely integrated with the statistical &amp; verbal descriptions of the data set</a:t>
            </a:r>
          </a:p>
        </p:txBody>
      </p:sp>
    </p:spTree>
    <p:extLst>
      <p:ext uri="{BB962C8B-B14F-4D97-AF65-F5344CB8AC3E}">
        <p14:creationId xmlns:p14="http://schemas.microsoft.com/office/powerpoint/2010/main" val="3929826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1468" y="952642"/>
            <a:ext cx="7689008" cy="1108928"/>
          </a:xfrm>
        </p:spPr>
        <p:txBody>
          <a:bodyPr>
            <a:noAutofit/>
          </a:bodyPr>
          <a:lstStyle/>
          <a:p>
            <a:r>
              <a:rPr lang="en-US" sz="2100" dirty="0"/>
              <a:t>Informationarchitects.jp presents the 200 most successful websites on the web, ordered by category, proximity, success, popularity and perspective in a mind map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214" y="2402771"/>
            <a:ext cx="6701803" cy="427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70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78" y="805218"/>
            <a:ext cx="8631806" cy="524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80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937327"/>
          </a:xfrm>
        </p:spPr>
        <p:txBody>
          <a:bodyPr/>
          <a:lstStyle/>
          <a:p>
            <a:r>
              <a:rPr lang="en-US" dirty="0"/>
              <a:t>Quantitative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555844"/>
            <a:ext cx="7429499" cy="492684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Eight types of quantitative messages for users to understand/communicate from data and graphs:</a:t>
            </a:r>
          </a:p>
          <a:p>
            <a:pPr lvl="1"/>
            <a:r>
              <a:rPr lang="en-US" dirty="0"/>
              <a:t>Time-series – single variable over period of time</a:t>
            </a:r>
          </a:p>
          <a:p>
            <a:pPr lvl="1"/>
            <a:r>
              <a:rPr lang="en-US" dirty="0"/>
              <a:t>Ranking – categorical subdivisions in descending/ascending order</a:t>
            </a:r>
          </a:p>
          <a:p>
            <a:pPr lvl="1"/>
            <a:r>
              <a:rPr lang="en-US" dirty="0"/>
              <a:t>Part-to-whole – categorical subdivisions measured as a ratio to the whole</a:t>
            </a:r>
          </a:p>
          <a:p>
            <a:pPr lvl="1"/>
            <a:r>
              <a:rPr lang="en-US" dirty="0"/>
              <a:t>Deviation – categorical subdivisions compared to reference</a:t>
            </a:r>
          </a:p>
          <a:p>
            <a:pPr lvl="1"/>
            <a:r>
              <a:rPr lang="en-US" dirty="0"/>
              <a:t>Frequency distribution – number of observations for given interval</a:t>
            </a:r>
          </a:p>
          <a:p>
            <a:pPr lvl="1"/>
            <a:r>
              <a:rPr lang="en-US" dirty="0"/>
              <a:t>Correlation – Comparison between observations represented by two variables</a:t>
            </a:r>
          </a:p>
          <a:p>
            <a:pPr lvl="1"/>
            <a:r>
              <a:rPr lang="en-US" dirty="0"/>
              <a:t>Nominal comparison – comparing categorical subdivisions in no particular order</a:t>
            </a:r>
          </a:p>
          <a:p>
            <a:pPr lvl="1"/>
            <a:r>
              <a:rPr lang="en-US" dirty="0"/>
              <a:t>Geographical or geospatial – comparison across a map </a:t>
            </a:r>
          </a:p>
        </p:txBody>
      </p:sp>
    </p:spTree>
    <p:extLst>
      <p:ext uri="{BB962C8B-B14F-4D97-AF65-F5344CB8AC3E}">
        <p14:creationId xmlns:p14="http://schemas.microsoft.com/office/powerpoint/2010/main" val="623696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3050</TotalTime>
  <Words>772</Words>
  <Application>Microsoft Office PowerPoint</Application>
  <PresentationFormat>On-screen Show (4:3)</PresentationFormat>
  <Paragraphs>71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Trebuchet MS</vt:lpstr>
      <vt:lpstr>Tw Cen MT</vt:lpstr>
      <vt:lpstr>Circuit</vt:lpstr>
      <vt:lpstr>Data Visualization</vt:lpstr>
      <vt:lpstr>Definition</vt:lpstr>
      <vt:lpstr>Goals of Data Visualization</vt:lpstr>
      <vt:lpstr>Overview/Basic Principles</vt:lpstr>
      <vt:lpstr>Data Presentation Comparison</vt:lpstr>
      <vt:lpstr>Edward Tufte – Graphical Displays Should:</vt:lpstr>
      <vt:lpstr>Informationarchitects.jp presents the 200 most successful websites on the web, ordered by category, proximity, success, popularity and perspective in a mind map</vt:lpstr>
      <vt:lpstr>PowerPoint Presentation</vt:lpstr>
      <vt:lpstr>Quantitative Messages</vt:lpstr>
      <vt:lpstr>PowerPoint Presentation</vt:lpstr>
      <vt:lpstr>Visual Perception &amp; Data Visualization </vt:lpstr>
      <vt:lpstr>PowerPoint Presentation</vt:lpstr>
      <vt:lpstr>Human Perception/Cognition and Data Visualization       1 of 2</vt:lpstr>
      <vt:lpstr>Human Perception/Cognition and Data Visualization       2 of 2</vt:lpstr>
      <vt:lpstr>PowerPoint Presentation</vt:lpstr>
      <vt:lpstr>PowerPoint Presentation</vt:lpstr>
      <vt:lpstr>Pictures for the Eyes and Mind</vt:lpstr>
      <vt:lpstr>PowerPoint Presentation</vt:lpstr>
      <vt:lpstr>PowerPoint Presentation</vt:lpstr>
      <vt:lpstr>PowerPoint Presentation</vt:lpstr>
      <vt:lpstr>Gestalt School of Psychology</vt:lpstr>
      <vt:lpstr>Some Gestalt 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Visualization</dc:title>
  <dc:creator>Bob Marshall</dc:creator>
  <cp:lastModifiedBy>Bob Marshall</cp:lastModifiedBy>
  <cp:revision>17</cp:revision>
  <dcterms:created xsi:type="dcterms:W3CDTF">2016-04-17T21:04:19Z</dcterms:created>
  <dcterms:modified xsi:type="dcterms:W3CDTF">2016-04-26T14:14:29Z</dcterms:modified>
</cp:coreProperties>
</file>