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sldIdLst>
    <p:sldId id="256" r:id="rId2"/>
    <p:sldId id="257" r:id="rId3"/>
    <p:sldId id="258" r:id="rId4"/>
    <p:sldId id="266" r:id="rId5"/>
    <p:sldId id="279" r:id="rId6"/>
    <p:sldId id="268" r:id="rId7"/>
    <p:sldId id="267" r:id="rId8"/>
    <p:sldId id="269" r:id="rId9"/>
    <p:sldId id="278" r:id="rId10"/>
    <p:sldId id="259" r:id="rId11"/>
    <p:sldId id="270" r:id="rId12"/>
    <p:sldId id="261" r:id="rId13"/>
    <p:sldId id="271" r:id="rId14"/>
    <p:sldId id="260" r:id="rId15"/>
    <p:sldId id="276" r:id="rId16"/>
    <p:sldId id="277" r:id="rId17"/>
    <p:sldId id="262" r:id="rId18"/>
    <p:sldId id="272" r:id="rId19"/>
    <p:sldId id="273" r:id="rId20"/>
    <p:sldId id="274" r:id="rId21"/>
    <p:sldId id="280" r:id="rId22"/>
    <p:sldId id="275" r:id="rId23"/>
    <p:sldId id="263" r:id="rId24"/>
    <p:sldId id="264" r:id="rId25"/>
    <p:sldId id="265"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70" d="100"/>
          <a:sy n="70" d="100"/>
        </p:scale>
        <p:origin x="84"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1" name="Picture 10" descr="Celestia-R1---OverlayTitle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397750" cy="6858000"/>
          </a:xfrm>
          <a:prstGeom prst="rect">
            <a:avLst/>
          </a:prstGeom>
        </p:spPr>
      </p:pic>
      <p:sp>
        <p:nvSpPr>
          <p:cNvPr id="2" name="Title 1"/>
          <p:cNvSpPr>
            <a:spLocks noGrp="1"/>
          </p:cNvSpPr>
          <p:nvPr>
            <p:ph type="ctrTitle"/>
          </p:nvPr>
        </p:nvSpPr>
        <p:spPr>
          <a:xfrm>
            <a:off x="2743973" y="1964267"/>
            <a:ext cx="5714228" cy="2421464"/>
          </a:xfrm>
        </p:spPr>
        <p:txBody>
          <a:bodyPr anchor="b">
            <a:normAutofit/>
          </a:bodyPr>
          <a:lstStyle>
            <a:lvl1pPr algn="r">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2743973" y="4385733"/>
            <a:ext cx="5714228"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6752311" y="5870576"/>
            <a:ext cx="1212173" cy="377825"/>
          </a:xfrm>
        </p:spPr>
        <p:txBody>
          <a:bodyPr/>
          <a:lstStyle/>
          <a:p>
            <a:fld id="{B61BEF0D-F0BB-DE4B-95CE-6DB70DBA9567}" type="datetimeFigureOut">
              <a:rPr lang="en-US" smtClean="0"/>
              <a:pPr/>
              <a:t>5/1/2016</a:t>
            </a:fld>
            <a:endParaRPr lang="en-US" dirty="0"/>
          </a:p>
        </p:txBody>
      </p:sp>
      <p:sp>
        <p:nvSpPr>
          <p:cNvPr id="5" name="Footer Placeholder 4"/>
          <p:cNvSpPr>
            <a:spLocks noGrp="1"/>
          </p:cNvSpPr>
          <p:nvPr>
            <p:ph type="ftr" sz="quarter" idx="11"/>
          </p:nvPr>
        </p:nvSpPr>
        <p:spPr>
          <a:xfrm>
            <a:off x="2743973" y="5870576"/>
            <a:ext cx="3932137" cy="377825"/>
          </a:xfrm>
        </p:spPr>
        <p:txBody>
          <a:bodyPr/>
          <a:lstStyle/>
          <a:p>
            <a:endParaRPr lang="en-US" dirty="0"/>
          </a:p>
        </p:txBody>
      </p:sp>
      <p:sp>
        <p:nvSpPr>
          <p:cNvPr id="6" name="Slide Number Placeholder 5"/>
          <p:cNvSpPr>
            <a:spLocks noGrp="1"/>
          </p:cNvSpPr>
          <p:nvPr>
            <p:ph type="sldNum" sz="quarter" idx="12"/>
          </p:nvPr>
        </p:nvSpPr>
        <p:spPr>
          <a:xfrm>
            <a:off x="8040685" y="5870576"/>
            <a:ext cx="417516" cy="3778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09778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4732865"/>
            <a:ext cx="7772400" cy="566738"/>
          </a:xfrm>
        </p:spPr>
        <p:txBody>
          <a:bodyPr anchor="b">
            <a:normAutofit/>
          </a:bodyPr>
          <a:lstStyle>
            <a:lvl1pPr algn="l">
              <a:defRPr sz="2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4401" y="932112"/>
            <a:ext cx="6858000"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a:lvl1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a:xfrm>
            <a:off x="457201" y="5299603"/>
            <a:ext cx="7772400" cy="49371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81958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3" y="609602"/>
            <a:ext cx="7772399"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457202" y="4343400"/>
            <a:ext cx="7772399"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284729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7" name="Picture 1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5" name="TextBox 14"/>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3" name="Text Placeholder 9"/>
          <p:cNvSpPr>
            <a:spLocks noGrp="1"/>
          </p:cNvSpPr>
          <p:nvPr>
            <p:ph type="body" sz="quarter" idx="13"/>
          </p:nvPr>
        </p:nvSpPr>
        <p:spPr>
          <a:xfrm>
            <a:off x="988671" y="3352800"/>
            <a:ext cx="6876133" cy="381000"/>
          </a:xfrm>
        </p:spPr>
        <p:txBody>
          <a:bodyPr anchor="ctr">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462266" y="4343400"/>
            <a:ext cx="7772400"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99277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3291648"/>
            <a:ext cx="7772401" cy="1468800"/>
          </a:xfrm>
        </p:spPr>
        <p:txBody>
          <a:bodyPr anchor="b">
            <a:normAutofit/>
          </a:bodyPr>
          <a:lstStyle>
            <a:lvl1pPr algn="l">
              <a:defRPr sz="2800" b="0" cap="none"/>
            </a:lvl1pPr>
          </a:lstStyle>
          <a:p>
            <a:r>
              <a:rPr lang="en-US"/>
              <a:t>Click to edit Master title style</a:t>
            </a:r>
            <a:endParaRPr lang="en-US" dirty="0"/>
          </a:p>
        </p:txBody>
      </p:sp>
      <p:sp>
        <p:nvSpPr>
          <p:cNvPr id="3" name="Text Placeholder 2"/>
          <p:cNvSpPr>
            <a:spLocks noGrp="1"/>
          </p:cNvSpPr>
          <p:nvPr>
            <p:ph type="body" idx="1"/>
          </p:nvPr>
        </p:nvSpPr>
        <p:spPr>
          <a:xfrm>
            <a:off x="457200" y="4760448"/>
            <a:ext cx="7772402"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98682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6" name="TextBox 15"/>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457200" y="3886200"/>
            <a:ext cx="7772401" cy="8890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457200" y="4775200"/>
            <a:ext cx="7772401" cy="10160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712395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4440" y="609602"/>
            <a:ext cx="7772401" cy="2743199"/>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464440" y="3505200"/>
            <a:ext cx="7772401" cy="8382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464439" y="4343400"/>
            <a:ext cx="7772401" cy="14478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529542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8" name="Title 1"/>
          <p:cNvSpPr>
            <a:spLocks noGrp="1"/>
          </p:cNvSpPr>
          <p:nvPr>
            <p:ph type="title"/>
          </p:nvPr>
        </p:nvSpPr>
        <p:spPr>
          <a:xfrm>
            <a:off x="457200" y="609601"/>
            <a:ext cx="7772400" cy="1456267"/>
          </a:xfrm>
        </p:spPr>
        <p:txBody>
          <a:bodyPr>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458045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Vertical Title 1"/>
          <p:cNvSpPr>
            <a:spLocks noGrp="1"/>
          </p:cNvSpPr>
          <p:nvPr>
            <p:ph type="title" orient="vert"/>
          </p:nvPr>
        </p:nvSpPr>
        <p:spPr>
          <a:xfrm>
            <a:off x="6552978" y="609600"/>
            <a:ext cx="1676621" cy="5181601"/>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5990184" cy="5181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45474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12299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2" y="3308581"/>
            <a:ext cx="7772400" cy="14688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457201" y="4777381"/>
            <a:ext cx="7772400" cy="860400"/>
          </a:xfrm>
        </p:spPr>
        <p:txBody>
          <a:bodyPr anchor="t">
            <a:normAutofit/>
          </a:bodyPr>
          <a:lstStyle>
            <a:lvl1pPr marL="0" indent="0" algn="l">
              <a:buNone/>
              <a:defRPr sz="18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61268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57201" y="2142068"/>
            <a:ext cx="3813048" cy="364913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6553" y="2142068"/>
            <a:ext cx="3813048" cy="364913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20468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43480" y="2218267"/>
            <a:ext cx="354060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870201"/>
            <a:ext cx="3813048"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11120" y="2218267"/>
            <a:ext cx="35184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416552" y="2870201"/>
            <a:ext cx="3813048"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89574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609601"/>
            <a:ext cx="7772400" cy="1456267"/>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7527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smtClean="0"/>
              <a:pPr/>
              <a:t>5/1/2016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06578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2" name="Picture 11"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1718" y="1557868"/>
            <a:ext cx="2862910" cy="1439332"/>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606144" y="609601"/>
            <a:ext cx="4627975" cy="5181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61718" y="2997200"/>
            <a:ext cx="2862910" cy="184573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92296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1" name="Picture 10"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2128" y="1735672"/>
            <a:ext cx="4097204" cy="1371600"/>
          </a:xfrm>
        </p:spPr>
        <p:txBody>
          <a:bodyPr anchor="b">
            <a:normAutofit/>
          </a:bodyPr>
          <a:lstStyle>
            <a:lvl1pPr algn="l">
              <a:defRPr sz="24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029200" y="914400"/>
            <a:ext cx="3200400"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dirty="0"/>
            </a:lvl1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a:xfrm>
            <a:off x="462128" y="3107272"/>
            <a:ext cx="4097204"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16946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1"/>
            <a:ext cx="7772400"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2142068"/>
            <a:ext cx="7772400" cy="364913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523712" y="5870576"/>
            <a:ext cx="1212173"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5/1/2016</a:t>
            </a:fld>
            <a:endParaRPr lang="en-US" dirty="0"/>
          </a:p>
        </p:txBody>
      </p:sp>
      <p:sp>
        <p:nvSpPr>
          <p:cNvPr id="5" name="Footer Placeholder 4"/>
          <p:cNvSpPr>
            <a:spLocks noGrp="1"/>
          </p:cNvSpPr>
          <p:nvPr>
            <p:ph type="ftr" sz="quarter" idx="3"/>
          </p:nvPr>
        </p:nvSpPr>
        <p:spPr>
          <a:xfrm>
            <a:off x="457200" y="5870576"/>
            <a:ext cx="5990311"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7812085" y="5870576"/>
            <a:ext cx="417516"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59100705"/>
      </p:ext>
    </p:extLst>
  </p:cSld>
  <p:clrMap bg1="dk1" tx1="lt1" bg2="dk2" tx2="lt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 id="2147483685"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Data Presentation</a:t>
            </a:r>
            <a:br>
              <a:rPr lang="en-US" dirty="0"/>
            </a:br>
            <a:r>
              <a:rPr lang="en-US" dirty="0"/>
              <a:t>&amp; CDS/Usability/UX</a:t>
            </a:r>
          </a:p>
        </p:txBody>
      </p:sp>
      <p:sp>
        <p:nvSpPr>
          <p:cNvPr id="3" name="Subtitle 2"/>
          <p:cNvSpPr>
            <a:spLocks noGrp="1"/>
          </p:cNvSpPr>
          <p:nvPr>
            <p:ph type="subTitle" idx="1"/>
          </p:nvPr>
        </p:nvSpPr>
        <p:spPr/>
        <p:txBody>
          <a:bodyPr/>
          <a:lstStyle/>
          <a:p>
            <a:r>
              <a:rPr lang="en-US" dirty="0"/>
              <a:t>Bob Marshall, MD MPH MISM FAAFP</a:t>
            </a:r>
          </a:p>
          <a:p>
            <a:r>
              <a:rPr lang="en-US" dirty="0"/>
              <a:t>DoD Clinical Informatics Fellowship</a:t>
            </a:r>
          </a:p>
        </p:txBody>
      </p:sp>
    </p:spTree>
    <p:extLst>
      <p:ext uri="{BB962C8B-B14F-4D97-AF65-F5344CB8AC3E}">
        <p14:creationId xmlns:p14="http://schemas.microsoft.com/office/powerpoint/2010/main" val="4021113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Decision Support</a:t>
            </a:r>
          </a:p>
        </p:txBody>
      </p:sp>
      <p:sp>
        <p:nvSpPr>
          <p:cNvPr id="3" name="Content Placeholder 2"/>
          <p:cNvSpPr>
            <a:spLocks noGrp="1"/>
          </p:cNvSpPr>
          <p:nvPr>
            <p:ph idx="1"/>
          </p:nvPr>
        </p:nvSpPr>
        <p:spPr/>
        <p:txBody>
          <a:bodyPr>
            <a:normAutofit lnSpcReduction="10000"/>
          </a:bodyPr>
          <a:lstStyle/>
          <a:p>
            <a:r>
              <a:rPr lang="en-US" dirty="0"/>
              <a:t>Key questions in designing or selecting CDS systems are </a:t>
            </a:r>
            <a:r>
              <a:rPr lang="en-US" i="1" dirty="0"/>
              <a:t>whose </a:t>
            </a:r>
            <a:r>
              <a:rPr lang="en-US" dirty="0"/>
              <a:t>decisions are being supported, </a:t>
            </a:r>
            <a:r>
              <a:rPr lang="en-US" i="1" dirty="0"/>
              <a:t>what </a:t>
            </a:r>
            <a:r>
              <a:rPr lang="en-US" dirty="0"/>
              <a:t>information is presented, </a:t>
            </a:r>
            <a:r>
              <a:rPr lang="en-US" i="1" dirty="0"/>
              <a:t>when </a:t>
            </a:r>
            <a:r>
              <a:rPr lang="en-US" dirty="0"/>
              <a:t>it is presented, and </a:t>
            </a:r>
            <a:r>
              <a:rPr lang="en-US" i="1" dirty="0"/>
              <a:t>how </a:t>
            </a:r>
            <a:r>
              <a:rPr lang="en-US" dirty="0"/>
              <a:t>it is presented to the user </a:t>
            </a:r>
          </a:p>
          <a:p>
            <a:r>
              <a:rPr lang="en-US" dirty="0"/>
              <a:t>Whatever the features of CDS delivery of information, the quality of the information and the evidence underlying it are the major determinants of the impact of CDS on patient safety and quality improvement </a:t>
            </a:r>
          </a:p>
          <a:p>
            <a:r>
              <a:rPr lang="en-US" dirty="0"/>
              <a:t>CDS should be designed to provide the right information to the right person in the right format through the right channel at the right time (i.e., when the information is needed)</a:t>
            </a:r>
          </a:p>
          <a:p>
            <a:r>
              <a:rPr lang="en-US" dirty="0"/>
              <a:t>Achieving the five rights for CDS presents challenges, and the challenges differ depending on how closely the CDS is tied to what the clinician already intends to do</a:t>
            </a:r>
          </a:p>
        </p:txBody>
      </p:sp>
    </p:spTree>
    <p:extLst>
      <p:ext uri="{BB962C8B-B14F-4D97-AF65-F5344CB8AC3E}">
        <p14:creationId xmlns:p14="http://schemas.microsoft.com/office/powerpoint/2010/main" val="498953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Several Key Questions about CDS</a:t>
            </a:r>
          </a:p>
        </p:txBody>
      </p:sp>
      <p:sp>
        <p:nvSpPr>
          <p:cNvPr id="3" name="Content Placeholder 2"/>
          <p:cNvSpPr>
            <a:spLocks noGrp="1"/>
          </p:cNvSpPr>
          <p:nvPr>
            <p:ph idx="1"/>
          </p:nvPr>
        </p:nvSpPr>
        <p:spPr/>
        <p:txBody>
          <a:bodyPr/>
          <a:lstStyle/>
          <a:p>
            <a:r>
              <a:rPr lang="en-US" dirty="0"/>
              <a:t>The key issue in reminding the user about things they choose to be reminded about is the </a:t>
            </a:r>
            <a:r>
              <a:rPr lang="en-US" b="1" dirty="0"/>
              <a:t>timing </a:t>
            </a:r>
            <a:r>
              <a:rPr lang="en-US" dirty="0"/>
              <a:t>of the reminder</a:t>
            </a:r>
          </a:p>
          <a:p>
            <a:r>
              <a:rPr lang="en-US" dirty="0"/>
              <a:t>Key issues for consultation that the user seeks out (on-demand CDS) are </a:t>
            </a:r>
            <a:r>
              <a:rPr lang="en-US" b="1" dirty="0"/>
              <a:t>speed and ease of access</a:t>
            </a:r>
          </a:p>
          <a:p>
            <a:r>
              <a:rPr lang="en-US" dirty="0"/>
              <a:t>The major issue involved in correcting errors or making suggestions that users change what they had planned is balancing clinicians’ desire for </a:t>
            </a:r>
            <a:r>
              <a:rPr lang="en-US" b="1" dirty="0"/>
              <a:t>autonomy </a:t>
            </a:r>
            <a:r>
              <a:rPr lang="en-US" dirty="0"/>
              <a:t>with other demands, from or on clinicians, such as improving patient safety or decreasing practice costs </a:t>
            </a:r>
          </a:p>
          <a:p>
            <a:r>
              <a:rPr lang="en-US" dirty="0"/>
              <a:t>Another question related to autonomy is </a:t>
            </a:r>
            <a:r>
              <a:rPr lang="en-US" b="1" dirty="0"/>
              <a:t>how much control users have over how they respond </a:t>
            </a:r>
            <a:r>
              <a:rPr lang="en-US" dirty="0"/>
              <a:t>to the CDS </a:t>
            </a:r>
          </a:p>
        </p:txBody>
      </p:sp>
    </p:spTree>
    <p:extLst>
      <p:ext uri="{BB962C8B-B14F-4D97-AF65-F5344CB8AC3E}">
        <p14:creationId xmlns:p14="http://schemas.microsoft.com/office/powerpoint/2010/main" val="2068328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Driven Design</a:t>
            </a:r>
          </a:p>
        </p:txBody>
      </p:sp>
      <p:sp>
        <p:nvSpPr>
          <p:cNvPr id="3" name="Content Placeholder 2"/>
          <p:cNvSpPr>
            <a:spLocks noGrp="1"/>
          </p:cNvSpPr>
          <p:nvPr>
            <p:ph idx="1"/>
          </p:nvPr>
        </p:nvSpPr>
        <p:spPr>
          <a:xfrm>
            <a:off x="457200" y="1787858"/>
            <a:ext cx="7772400" cy="4476464"/>
          </a:xfrm>
        </p:spPr>
        <p:txBody>
          <a:bodyPr>
            <a:normAutofit/>
          </a:bodyPr>
          <a:lstStyle/>
          <a:p>
            <a:r>
              <a:rPr lang="en-US" dirty="0"/>
              <a:t>Designers should </a:t>
            </a:r>
            <a:r>
              <a:rPr lang="en-US" i="1" dirty="0"/>
              <a:t>not </a:t>
            </a:r>
            <a:r>
              <a:rPr lang="en-US" dirty="0"/>
              <a:t>provide a picture of the data, but rather provide end users with ‘understanding’ so that they can make better decisions</a:t>
            </a:r>
          </a:p>
          <a:p>
            <a:r>
              <a:rPr lang="en-US" dirty="0"/>
              <a:t>Common mistake to think too much about the data set and specific UI elements before theorizing the overall UI that would make use of it</a:t>
            </a:r>
          </a:p>
          <a:p>
            <a:r>
              <a:rPr lang="en-US" dirty="0"/>
              <a:t>One of the most important aspects of designing heavily data-driven interfaces is to make them consistent</a:t>
            </a:r>
          </a:p>
          <a:p>
            <a:r>
              <a:rPr lang="en-US" dirty="0"/>
              <a:t>In order to make consistency a reality, there needs to be a set of rules that can be applied to </a:t>
            </a:r>
            <a:r>
              <a:rPr lang="en-US" i="1" dirty="0"/>
              <a:t>any </a:t>
            </a:r>
            <a:r>
              <a:rPr lang="en-US" dirty="0"/>
              <a:t>view</a:t>
            </a:r>
          </a:p>
          <a:p>
            <a:pPr lvl="1"/>
            <a:r>
              <a:rPr lang="en-US" sz="1800" dirty="0"/>
              <a:t>Patterns</a:t>
            </a:r>
          </a:p>
          <a:p>
            <a:pPr lvl="1"/>
            <a:r>
              <a:rPr lang="en-US" sz="1800" dirty="0"/>
              <a:t>States</a:t>
            </a:r>
          </a:p>
          <a:p>
            <a:pPr lvl="1"/>
            <a:r>
              <a:rPr lang="en-US" sz="1800" dirty="0"/>
              <a:t>Components </a:t>
            </a:r>
          </a:p>
        </p:txBody>
      </p:sp>
    </p:spTree>
    <p:extLst>
      <p:ext uri="{BB962C8B-B14F-4D97-AF65-F5344CB8AC3E}">
        <p14:creationId xmlns:p14="http://schemas.microsoft.com/office/powerpoint/2010/main" val="3844244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0709" t="10074" r="22174" b="10905"/>
          <a:stretch/>
        </p:blipFill>
        <p:spPr>
          <a:xfrm>
            <a:off x="1705970" y="-21580"/>
            <a:ext cx="5650173" cy="6889669"/>
          </a:xfrm>
          <a:prstGeom prst="rect">
            <a:avLst/>
          </a:prstGeom>
        </p:spPr>
      </p:pic>
    </p:spTree>
    <p:extLst>
      <p:ext uri="{BB962C8B-B14F-4D97-AF65-F5344CB8AC3E}">
        <p14:creationId xmlns:p14="http://schemas.microsoft.com/office/powerpoint/2010/main" val="1602736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Presenting Data</a:t>
            </a:r>
          </a:p>
        </p:txBody>
      </p:sp>
      <p:sp>
        <p:nvSpPr>
          <p:cNvPr id="3" name="Content Placeholder 2"/>
          <p:cNvSpPr>
            <a:spLocks noGrp="1"/>
          </p:cNvSpPr>
          <p:nvPr>
            <p:ph idx="1"/>
          </p:nvPr>
        </p:nvSpPr>
        <p:spPr>
          <a:xfrm>
            <a:off x="457200" y="1719618"/>
            <a:ext cx="7772400" cy="4612943"/>
          </a:xfrm>
        </p:spPr>
        <p:txBody>
          <a:bodyPr>
            <a:normAutofit/>
          </a:bodyPr>
          <a:lstStyle/>
          <a:p>
            <a:r>
              <a:rPr lang="en-US" dirty="0"/>
              <a:t>Ensure that whatever data a user needs will be available for display</a:t>
            </a:r>
          </a:p>
          <a:p>
            <a:r>
              <a:rPr lang="en-US" dirty="0"/>
              <a:t>Tailor displayed data to user needs, providing only necessary and immediately usable data; do not overload displays with extraneous data</a:t>
            </a:r>
          </a:p>
          <a:p>
            <a:r>
              <a:rPr lang="en-US" dirty="0"/>
              <a:t>Display data to users in directly usable form; do not make users convert displayed data</a:t>
            </a:r>
          </a:p>
          <a:p>
            <a:r>
              <a:rPr lang="en-US" dirty="0"/>
              <a:t>Display data consistently with standards and conventions familiar to users</a:t>
            </a:r>
          </a:p>
          <a:p>
            <a:r>
              <a:rPr lang="en-US" dirty="0"/>
              <a:t>When no specific user conventions have been established, adopt some consistent interface design standards for data display</a:t>
            </a:r>
          </a:p>
          <a:p>
            <a:r>
              <a:rPr lang="en-US" dirty="0"/>
              <a:t>For any particular type of data display, maintain consistent format from one display to another</a:t>
            </a:r>
          </a:p>
          <a:p>
            <a:r>
              <a:rPr lang="en-US" dirty="0"/>
              <a:t>Ensure that data display is consistent in word choice, format, and basic style with requirements for data and control entry</a:t>
            </a:r>
          </a:p>
        </p:txBody>
      </p:sp>
    </p:spTree>
    <p:extLst>
      <p:ext uri="{BB962C8B-B14F-4D97-AF65-F5344CB8AC3E}">
        <p14:creationId xmlns:p14="http://schemas.microsoft.com/office/powerpoint/2010/main" val="18692499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Presenting Data                       </a:t>
            </a:r>
            <a:r>
              <a:rPr lang="en-US" sz="2000" dirty="0" err="1"/>
              <a:t>cont</a:t>
            </a:r>
            <a:endParaRPr lang="en-US" dirty="0"/>
          </a:p>
        </p:txBody>
      </p:sp>
      <p:sp>
        <p:nvSpPr>
          <p:cNvPr id="3" name="Content Placeholder 2"/>
          <p:cNvSpPr>
            <a:spLocks noGrp="1"/>
          </p:cNvSpPr>
          <p:nvPr>
            <p:ph idx="1"/>
          </p:nvPr>
        </p:nvSpPr>
        <p:spPr>
          <a:xfrm>
            <a:off x="457200" y="1719618"/>
            <a:ext cx="7772400" cy="4694830"/>
          </a:xfrm>
        </p:spPr>
        <p:txBody>
          <a:bodyPr/>
          <a:lstStyle/>
          <a:p>
            <a:r>
              <a:rPr lang="en-US" dirty="0"/>
              <a:t>Ensure that each data display will provide needed context, recapitulating prior data as necessary so that a user does not have to rely on memory to interpret new data</a:t>
            </a:r>
          </a:p>
          <a:p>
            <a:r>
              <a:rPr lang="en-US" dirty="0"/>
              <a:t>The wording of displayed data and labels should incorporate familiar terms and the task-oriented jargon of the users</a:t>
            </a:r>
          </a:p>
          <a:p>
            <a:r>
              <a:rPr lang="en-US" dirty="0"/>
              <a:t>Ensure that wording and grammar consistent from one display to another</a:t>
            </a:r>
          </a:p>
          <a:p>
            <a:r>
              <a:rPr lang="en-US" dirty="0"/>
              <a:t>Ensure that abbreviations are distinctive, so that abbreviations for different words are distinguishable</a:t>
            </a:r>
          </a:p>
          <a:p>
            <a:r>
              <a:rPr lang="en-US" dirty="0"/>
              <a:t>Use forms to display related sets of data items in separately labeled fields</a:t>
            </a:r>
          </a:p>
          <a:p>
            <a:r>
              <a:rPr lang="en-US" dirty="0"/>
              <a:t>Provide clear visual definition of data fields and provide labels</a:t>
            </a:r>
          </a:p>
          <a:p>
            <a:r>
              <a:rPr lang="en-US" dirty="0"/>
              <a:t>Ensure that the ordering and layout of corresponding data fields is consistent from one display to another</a:t>
            </a:r>
          </a:p>
          <a:p>
            <a:endParaRPr lang="en-US" dirty="0"/>
          </a:p>
        </p:txBody>
      </p:sp>
    </p:spTree>
    <p:extLst>
      <p:ext uri="{BB962C8B-B14F-4D97-AF65-F5344CB8AC3E}">
        <p14:creationId xmlns:p14="http://schemas.microsoft.com/office/powerpoint/2010/main" val="671290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8488" y="234514"/>
            <a:ext cx="8421199" cy="6391474"/>
          </a:xfrm>
          <a:prstGeom prst="rect">
            <a:avLst/>
          </a:prstGeom>
        </p:spPr>
      </p:pic>
    </p:spTree>
    <p:extLst>
      <p:ext uri="{BB962C8B-B14F-4D97-AF65-F5344CB8AC3E}">
        <p14:creationId xmlns:p14="http://schemas.microsoft.com/office/powerpoint/2010/main" val="19502513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of the Literature</a:t>
            </a:r>
          </a:p>
        </p:txBody>
      </p:sp>
      <p:sp>
        <p:nvSpPr>
          <p:cNvPr id="3" name="Content Placeholder 2"/>
          <p:cNvSpPr>
            <a:spLocks noGrp="1"/>
          </p:cNvSpPr>
          <p:nvPr>
            <p:ph idx="1"/>
          </p:nvPr>
        </p:nvSpPr>
        <p:spPr/>
        <p:txBody>
          <a:bodyPr/>
          <a:lstStyle/>
          <a:p>
            <a:r>
              <a:rPr lang="en-US" dirty="0"/>
              <a:t>Advisory information needs to be delivered to the appropriate clinician at the time he or she is making a decision, has to include content that is relevant in the context of the clinical task in a concise form that allows quick and unambiguous interpretation, and must provide response options whose effects are clearly understandable</a:t>
            </a:r>
          </a:p>
          <a:p>
            <a:r>
              <a:rPr lang="en-US" dirty="0"/>
              <a:t>Alerts should not create unnecessary distractions but still be distinctly noticeable when warning about events that may negatively affect patient safety</a:t>
            </a:r>
          </a:p>
          <a:p>
            <a:r>
              <a:rPr lang="en-US" dirty="0"/>
              <a:t>Decision support attempts to assist clinicians with diagnostic and care decisions by displaying relevant and often patient-specific information at various points in the course of care</a:t>
            </a:r>
          </a:p>
        </p:txBody>
      </p:sp>
    </p:spTree>
    <p:extLst>
      <p:ext uri="{BB962C8B-B14F-4D97-AF65-F5344CB8AC3E}">
        <p14:creationId xmlns:p14="http://schemas.microsoft.com/office/powerpoint/2010/main" val="29866170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Data-Driven CDS</a:t>
            </a:r>
          </a:p>
        </p:txBody>
      </p:sp>
      <p:sp>
        <p:nvSpPr>
          <p:cNvPr id="3" name="Content Placeholder 2"/>
          <p:cNvSpPr>
            <a:spLocks noGrp="1"/>
          </p:cNvSpPr>
          <p:nvPr>
            <p:ph idx="1"/>
          </p:nvPr>
        </p:nvSpPr>
        <p:spPr>
          <a:xfrm>
            <a:off x="457200" y="1774209"/>
            <a:ext cx="7772400" cy="4312691"/>
          </a:xfrm>
        </p:spPr>
        <p:txBody>
          <a:bodyPr>
            <a:normAutofit/>
          </a:bodyPr>
          <a:lstStyle/>
          <a:p>
            <a:r>
              <a:rPr lang="en-US" dirty="0"/>
              <a:t>Of the different types a clinical decision support commonly cited (alerts/reminders, ordering support, guidelines, forms/templates, clinical context and clinical pathways), the most likely candidates for data presentation as a component of their CDS include ordering support and clinical context</a:t>
            </a:r>
          </a:p>
          <a:p>
            <a:r>
              <a:rPr lang="en-US" dirty="0"/>
              <a:t>However, any clinical decision support capability could be data-driven if you had a true learning healthcare system implemented</a:t>
            </a:r>
          </a:p>
          <a:p>
            <a:r>
              <a:rPr lang="en-US" dirty="0"/>
              <a:t>Indirect decision support fosters optimal decision-making in a more subtle manner by: </a:t>
            </a:r>
          </a:p>
          <a:p>
            <a:pPr lvl="1"/>
            <a:r>
              <a:rPr lang="en-US" dirty="0"/>
              <a:t>Focusing attention on specific information, </a:t>
            </a:r>
          </a:p>
          <a:p>
            <a:pPr lvl="1"/>
            <a:r>
              <a:rPr lang="en-US" dirty="0"/>
              <a:t>Encouraging systematic consideration of data </a:t>
            </a:r>
          </a:p>
          <a:p>
            <a:pPr lvl="1"/>
            <a:r>
              <a:rPr lang="en-US" dirty="0"/>
              <a:t>Possibly influencing prioritization of actions  </a:t>
            </a:r>
          </a:p>
        </p:txBody>
      </p:sp>
    </p:spTree>
    <p:extLst>
      <p:ext uri="{BB962C8B-B14F-4D97-AF65-F5344CB8AC3E}">
        <p14:creationId xmlns:p14="http://schemas.microsoft.com/office/powerpoint/2010/main" val="34027714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Literature Review            </a:t>
            </a:r>
            <a:r>
              <a:rPr lang="en-US" sz="2000" dirty="0" err="1"/>
              <a:t>Cont</a:t>
            </a:r>
            <a:endParaRPr lang="en-US" sz="2000" dirty="0"/>
          </a:p>
        </p:txBody>
      </p:sp>
      <p:sp>
        <p:nvSpPr>
          <p:cNvPr id="3" name="Content Placeholder 2"/>
          <p:cNvSpPr>
            <a:spLocks noGrp="1"/>
          </p:cNvSpPr>
          <p:nvPr>
            <p:ph idx="1"/>
          </p:nvPr>
        </p:nvSpPr>
        <p:spPr>
          <a:xfrm>
            <a:off x="457200" y="1733266"/>
            <a:ext cx="7772400" cy="4421874"/>
          </a:xfrm>
        </p:spPr>
        <p:txBody>
          <a:bodyPr>
            <a:normAutofit fontScale="92500"/>
          </a:bodyPr>
          <a:lstStyle/>
          <a:p>
            <a:r>
              <a:rPr lang="en-US" dirty="0"/>
              <a:t>A substantial amount of medical knowledge can be embedded in the design of information displays, entry modules, templates, order sets and in the visual representation of clinical data that help clinicians better comprehend patient’s current physiological state </a:t>
            </a:r>
          </a:p>
          <a:p>
            <a:r>
              <a:rPr lang="en-US" dirty="0"/>
              <a:t>While the acceptable screen transition time is well under a second, the overall perceived difficulty of interaction is directly related to the number of clicks required to respond, the complexity of menus to navigate when entering coded data and the time and cognitive effort required to find items on the screen</a:t>
            </a:r>
          </a:p>
          <a:p>
            <a:r>
              <a:rPr lang="en-US" dirty="0"/>
              <a:t>Tight integration with clinical workflows and presentation of relevant advice at the time and place of decision making are key to effective performance  </a:t>
            </a:r>
          </a:p>
          <a:p>
            <a:r>
              <a:rPr lang="en-US" dirty="0"/>
              <a:t>Clinicians are more likely to accept and routinely use an electronic system that meets their expectations of flexibility, individuality of advice, and reliability</a:t>
            </a:r>
          </a:p>
          <a:p>
            <a:r>
              <a:rPr lang="en-US" dirty="0"/>
              <a:t>Optimal CDS performance is thus determined by appropriate matching of interventions to specific clinical goals, workflow contexts and clinical environments.</a:t>
            </a:r>
          </a:p>
          <a:p>
            <a:endParaRPr lang="en-US" dirty="0"/>
          </a:p>
        </p:txBody>
      </p:sp>
    </p:spTree>
    <p:extLst>
      <p:ext uri="{BB962C8B-B14F-4D97-AF65-F5344CB8AC3E}">
        <p14:creationId xmlns:p14="http://schemas.microsoft.com/office/powerpoint/2010/main" val="53384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this Discussion About</a:t>
            </a:r>
          </a:p>
        </p:txBody>
      </p:sp>
      <p:sp>
        <p:nvSpPr>
          <p:cNvPr id="3" name="Content Placeholder 2"/>
          <p:cNvSpPr>
            <a:spLocks noGrp="1"/>
          </p:cNvSpPr>
          <p:nvPr>
            <p:ph idx="1"/>
          </p:nvPr>
        </p:nvSpPr>
        <p:spPr>
          <a:xfrm>
            <a:off x="457200" y="1910688"/>
            <a:ext cx="7772400" cy="3880514"/>
          </a:xfrm>
        </p:spPr>
        <p:txBody>
          <a:bodyPr/>
          <a:lstStyle/>
          <a:p>
            <a:r>
              <a:rPr lang="en-US" dirty="0"/>
              <a:t>The presentation of data can directly impact how people understand and use the data to care for patients</a:t>
            </a:r>
          </a:p>
          <a:p>
            <a:r>
              <a:rPr lang="en-US" dirty="0"/>
              <a:t>Data has many uses in healthcare, one of the most important but least developed, is in dynamic clinical decision support (CDS)</a:t>
            </a:r>
          </a:p>
          <a:p>
            <a:r>
              <a:rPr lang="en-US" dirty="0"/>
              <a:t>Incorporating the aesthetics and human factors engineering components of user interface design/user experience with data presentation can result in better understanding of the information and its use in driving CDS</a:t>
            </a:r>
          </a:p>
        </p:txBody>
      </p:sp>
    </p:spTree>
    <p:extLst>
      <p:ext uri="{BB962C8B-B14F-4D97-AF65-F5344CB8AC3E}">
        <p14:creationId xmlns:p14="http://schemas.microsoft.com/office/powerpoint/2010/main" val="2960148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CDS Advice Presentation</a:t>
            </a:r>
          </a:p>
        </p:txBody>
      </p:sp>
      <p:sp>
        <p:nvSpPr>
          <p:cNvPr id="3" name="Content Placeholder 2"/>
          <p:cNvSpPr>
            <a:spLocks noGrp="1"/>
          </p:cNvSpPr>
          <p:nvPr>
            <p:ph idx="1"/>
          </p:nvPr>
        </p:nvSpPr>
        <p:spPr/>
        <p:txBody>
          <a:bodyPr>
            <a:normAutofit fontScale="92500" lnSpcReduction="10000"/>
          </a:bodyPr>
          <a:lstStyle/>
          <a:p>
            <a:r>
              <a:rPr lang="en-US" dirty="0"/>
              <a:t>Clinicians must be convinced that the advice is accurate and relevant and will contribute to improving prescribing safety, quality of documentation and efficiency </a:t>
            </a:r>
          </a:p>
          <a:p>
            <a:r>
              <a:rPr lang="en-US" dirty="0"/>
              <a:t>Visual, cognitive and interaction characteristics of CDS interventions can determine whether clinicians will regard CDS as effective and useful clinical tools or rather as unwelcome and irrelevant intrusions </a:t>
            </a:r>
          </a:p>
          <a:p>
            <a:r>
              <a:rPr lang="en-US" dirty="0"/>
              <a:t>For example, high specificity and relevance of alerts is crucial for developing confidence in the ability of the system to make accurate and comprehensive inferences about a patient’s medical state, take into account appropriate clinical context, present the advice at the appropriate level of urgency and suppress irrelevant messages  </a:t>
            </a:r>
          </a:p>
          <a:p>
            <a:r>
              <a:rPr lang="en-US" dirty="0"/>
              <a:t>Interventions should unobtrusively, but effectively, remind clinicians of things they have truly overlooked, support corrections, and present key data and knowledge in appropriate context so the right decisions are made in the first place</a:t>
            </a:r>
          </a:p>
        </p:txBody>
      </p:sp>
    </p:spTree>
    <p:extLst>
      <p:ext uri="{BB962C8B-B14F-4D97-AF65-F5344CB8AC3E}">
        <p14:creationId xmlns:p14="http://schemas.microsoft.com/office/powerpoint/2010/main" val="15087741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0501" y="265040"/>
            <a:ext cx="7929350" cy="6317048"/>
          </a:xfrm>
          <a:prstGeom prst="rect">
            <a:avLst/>
          </a:prstGeom>
        </p:spPr>
      </p:pic>
    </p:spTree>
    <p:extLst>
      <p:ext uri="{BB962C8B-B14F-4D97-AF65-F5344CB8AC3E}">
        <p14:creationId xmlns:p14="http://schemas.microsoft.com/office/powerpoint/2010/main" val="40505399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Formats for CDS</a:t>
            </a:r>
          </a:p>
        </p:txBody>
      </p:sp>
      <p:sp>
        <p:nvSpPr>
          <p:cNvPr id="3" name="Content Placeholder 2"/>
          <p:cNvSpPr>
            <a:spLocks noGrp="1"/>
          </p:cNvSpPr>
          <p:nvPr>
            <p:ph idx="1"/>
          </p:nvPr>
        </p:nvSpPr>
        <p:spPr/>
        <p:txBody>
          <a:bodyPr>
            <a:normAutofit lnSpcReduction="10000"/>
          </a:bodyPr>
          <a:lstStyle/>
          <a:p>
            <a:r>
              <a:rPr lang="en-US" dirty="0"/>
              <a:t>The representational format of clinical data (e.g., HbA1c values over several months as a table or a trend graph) is important for supporting quick perceptual judgments and accurate decisions</a:t>
            </a:r>
          </a:p>
          <a:p>
            <a:r>
              <a:rPr lang="en-US" dirty="0"/>
              <a:t>Anticoagulation orders, for example, should display clotting times (INR) as trends, not as isolated numbers, with medication dosage displayed in a way that facilitates temporal associations and trends</a:t>
            </a:r>
          </a:p>
          <a:p>
            <a:r>
              <a:rPr lang="en-US" dirty="0"/>
              <a:t>Ordering screens should display appropriate contextual information from the electronic record such as laboratory values required for dosing adjustments so that clinicians do not have to navigate away from the ordering screen to see or recall from memory key data</a:t>
            </a:r>
          </a:p>
          <a:p>
            <a:r>
              <a:rPr lang="en-US" dirty="0"/>
              <a:t>Contextual information should account for the relationships and correlates between clinically dependent data</a:t>
            </a:r>
          </a:p>
        </p:txBody>
      </p:sp>
    </p:spTree>
    <p:extLst>
      <p:ext uri="{BB962C8B-B14F-4D97-AF65-F5344CB8AC3E}">
        <p14:creationId xmlns:p14="http://schemas.microsoft.com/office/powerpoint/2010/main" val="35132791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Bringing It All Together</a:t>
            </a:r>
          </a:p>
        </p:txBody>
      </p:sp>
      <p:sp>
        <p:nvSpPr>
          <p:cNvPr id="3" name="Content Placeholder 2"/>
          <p:cNvSpPr>
            <a:spLocks noGrp="1"/>
          </p:cNvSpPr>
          <p:nvPr>
            <p:ph idx="1"/>
          </p:nvPr>
        </p:nvSpPr>
        <p:spPr>
          <a:xfrm>
            <a:off x="457200" y="1801504"/>
            <a:ext cx="7772400" cy="4353636"/>
          </a:xfrm>
        </p:spPr>
        <p:txBody>
          <a:bodyPr>
            <a:normAutofit/>
          </a:bodyPr>
          <a:lstStyle/>
          <a:p>
            <a:r>
              <a:rPr lang="en-US" dirty="0"/>
              <a:t>Decision support systems are potentially powerful and effective information tools, particularly when providing well-founded, unambiguous and actionable advice tightly integrated into clinical workflows</a:t>
            </a:r>
          </a:p>
          <a:p>
            <a:r>
              <a:rPr lang="en-US" dirty="0"/>
              <a:t>Inadequately designed systems may become disruptive and give only marginally relevant guidance that is largely ignored or, at worst, irritates and impedes the flow of cognitive and clinical work</a:t>
            </a:r>
          </a:p>
          <a:p>
            <a:r>
              <a:rPr lang="en-US" dirty="0"/>
              <a:t>Usability is currently one of the primary concerns of clinicians and a key factor in their decisions about adopting HIT for routine use</a:t>
            </a:r>
          </a:p>
          <a:p>
            <a:r>
              <a:rPr lang="en-US" dirty="0"/>
              <a:t>Consistent design concepts and appropriate forms of visual representation of clinical data and other accepted design collectively lower the necessary cognitive effort for effective interaction and shorten the time needed to acquire use proficiency and result in better use of the data and the CDS driven by that data</a:t>
            </a:r>
          </a:p>
        </p:txBody>
      </p:sp>
    </p:spTree>
    <p:extLst>
      <p:ext uri="{BB962C8B-B14F-4D97-AF65-F5344CB8AC3E}">
        <p14:creationId xmlns:p14="http://schemas.microsoft.com/office/powerpoint/2010/main" val="14751582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Going Forward – How Do We Get There?</a:t>
            </a:r>
          </a:p>
        </p:txBody>
      </p:sp>
      <p:sp>
        <p:nvSpPr>
          <p:cNvPr id="3" name="Content Placeholder 2"/>
          <p:cNvSpPr>
            <a:spLocks noGrp="1"/>
          </p:cNvSpPr>
          <p:nvPr>
            <p:ph idx="1"/>
          </p:nvPr>
        </p:nvSpPr>
        <p:spPr>
          <a:xfrm>
            <a:off x="457200" y="1787857"/>
            <a:ext cx="7772400" cy="4449169"/>
          </a:xfrm>
        </p:spPr>
        <p:txBody>
          <a:bodyPr>
            <a:normAutofit/>
          </a:bodyPr>
          <a:lstStyle/>
          <a:p>
            <a:r>
              <a:rPr lang="en-US" dirty="0"/>
              <a:t>Design principles for electronic health records, clinical decision support and learning healthcare system are already established</a:t>
            </a:r>
          </a:p>
          <a:p>
            <a:r>
              <a:rPr lang="en-US" dirty="0"/>
              <a:t>Real-time, data-driven clinical decision support is likely only possible in either a powerfully server driven or cloud driven system due to the intense processing power required</a:t>
            </a:r>
          </a:p>
          <a:p>
            <a:r>
              <a:rPr lang="en-US" dirty="0"/>
              <a:t>However, advanced clinical decision support, that is easy to use and data-driven is well within reach at this time</a:t>
            </a:r>
          </a:p>
          <a:p>
            <a:r>
              <a:rPr lang="en-US" dirty="0"/>
              <a:t>Vendors need to be provided incentive to make data-driven clinical decision support, as well as improved heuristics/human computer interfaces much more visually aesthetic and usable</a:t>
            </a:r>
          </a:p>
          <a:p>
            <a:r>
              <a:rPr lang="en-US" dirty="0"/>
              <a:t>The most expedient way to accomplish the latter is to make it a priority for the office of the national coordinator for health information technology and make it a requirement for EHR certification</a:t>
            </a:r>
          </a:p>
        </p:txBody>
      </p:sp>
    </p:spTree>
    <p:extLst>
      <p:ext uri="{BB962C8B-B14F-4D97-AF65-F5344CB8AC3E}">
        <p14:creationId xmlns:p14="http://schemas.microsoft.com/office/powerpoint/2010/main" val="7942619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2046" y="1875691"/>
            <a:ext cx="8800246" cy="4400123"/>
          </a:xfrm>
          <a:prstGeom prst="rect">
            <a:avLst/>
          </a:prstGeom>
          <a:ln>
            <a:noFill/>
          </a:ln>
          <a:effectLst>
            <a:softEdge rad="112500"/>
          </a:effectLst>
        </p:spPr>
      </p:pic>
    </p:spTree>
    <p:extLst>
      <p:ext uri="{BB962C8B-B14F-4D97-AF65-F5344CB8AC3E}">
        <p14:creationId xmlns:p14="http://schemas.microsoft.com/office/powerpoint/2010/main" val="59938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Visual Aesthetics</a:t>
            </a:r>
          </a:p>
        </p:txBody>
      </p:sp>
      <p:sp>
        <p:nvSpPr>
          <p:cNvPr id="3" name="Content Placeholder 2"/>
          <p:cNvSpPr>
            <a:spLocks noGrp="1"/>
          </p:cNvSpPr>
          <p:nvPr>
            <p:ph idx="1"/>
          </p:nvPr>
        </p:nvSpPr>
        <p:spPr>
          <a:xfrm>
            <a:off x="457200" y="1856096"/>
            <a:ext cx="7772400" cy="4189862"/>
          </a:xfrm>
        </p:spPr>
        <p:txBody>
          <a:bodyPr/>
          <a:lstStyle/>
          <a:p>
            <a:r>
              <a:rPr lang="en-US" dirty="0"/>
              <a:t>Visual aesthetics refers to the beauty or pleasing appearance of things</a:t>
            </a:r>
          </a:p>
          <a:p>
            <a:r>
              <a:rPr lang="en-US" dirty="0"/>
              <a:t>Why might this be important to data presentation?</a:t>
            </a:r>
          </a:p>
          <a:p>
            <a:r>
              <a:rPr lang="en-US" dirty="0"/>
              <a:t>Visual aesthetics in HCI covers three areas/perspectives: design, psychological and practical</a:t>
            </a:r>
          </a:p>
          <a:p>
            <a:pPr lvl="1"/>
            <a:r>
              <a:rPr lang="en-US" dirty="0"/>
              <a:t>All three are important, and you never completely separate one from the others</a:t>
            </a:r>
          </a:p>
          <a:p>
            <a:pPr lvl="1"/>
            <a:r>
              <a:rPr lang="en-US" dirty="0"/>
              <a:t>We will focus mostly on design and psychological aesthetics for data presentation and CDS</a:t>
            </a:r>
          </a:p>
          <a:p>
            <a:endParaRPr lang="en-US" dirty="0"/>
          </a:p>
        </p:txBody>
      </p:sp>
    </p:spTree>
    <p:extLst>
      <p:ext uri="{BB962C8B-B14F-4D97-AF65-F5344CB8AC3E}">
        <p14:creationId xmlns:p14="http://schemas.microsoft.com/office/powerpoint/2010/main" val="2600719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Aesthetics</a:t>
            </a:r>
          </a:p>
        </p:txBody>
      </p:sp>
      <p:sp>
        <p:nvSpPr>
          <p:cNvPr id="3" name="Content Placeholder 2"/>
          <p:cNvSpPr>
            <a:spLocks noGrp="1"/>
          </p:cNvSpPr>
          <p:nvPr>
            <p:ph idx="1"/>
          </p:nvPr>
        </p:nvSpPr>
        <p:spPr>
          <a:xfrm>
            <a:off x="457200" y="1760562"/>
            <a:ext cx="7772400" cy="4312692"/>
          </a:xfrm>
        </p:spPr>
        <p:txBody>
          <a:bodyPr>
            <a:normAutofit/>
          </a:bodyPr>
          <a:lstStyle/>
          <a:p>
            <a:r>
              <a:rPr lang="en-US" dirty="0"/>
              <a:t>Aesthetics constitutes an important and integral part of any design discipline</a:t>
            </a:r>
          </a:p>
          <a:p>
            <a:r>
              <a:rPr lang="en-US" dirty="0"/>
              <a:t>As the interface between people and the computer screen becomes more comprehensive (like in an EHR), the more important design aesthetics becomes</a:t>
            </a:r>
          </a:p>
          <a:p>
            <a:r>
              <a:rPr lang="en-US" dirty="0"/>
              <a:t>Visual aesthetics is often related to other design aspects and often augments (or detracts from) other aspects of the design and overall interactive experience</a:t>
            </a:r>
          </a:p>
          <a:p>
            <a:r>
              <a:rPr lang="en-US" dirty="0"/>
              <a:t>Computer aesthetics is informed by Vitruvian design principles (1</a:t>
            </a:r>
            <a:r>
              <a:rPr lang="en-US" baseline="30000" dirty="0"/>
              <a:t>st</a:t>
            </a:r>
            <a:r>
              <a:rPr lang="en-US" dirty="0"/>
              <a:t> century BC)</a:t>
            </a:r>
          </a:p>
          <a:p>
            <a:pPr lvl="1"/>
            <a:r>
              <a:rPr lang="en-US" dirty="0"/>
              <a:t>Three principles: </a:t>
            </a:r>
          </a:p>
          <a:p>
            <a:pPr lvl="2"/>
            <a:r>
              <a:rPr lang="en-US" dirty="0" err="1"/>
              <a:t>Firmitas</a:t>
            </a:r>
            <a:r>
              <a:rPr lang="en-US" dirty="0"/>
              <a:t> – strength and durability, </a:t>
            </a:r>
          </a:p>
          <a:p>
            <a:pPr lvl="2"/>
            <a:r>
              <a:rPr lang="en-US" dirty="0" err="1"/>
              <a:t>Utilitas</a:t>
            </a:r>
            <a:r>
              <a:rPr lang="en-US" dirty="0"/>
              <a:t> – utility or usability, and </a:t>
            </a:r>
          </a:p>
          <a:p>
            <a:pPr lvl="2"/>
            <a:r>
              <a:rPr lang="en-US" dirty="0" err="1"/>
              <a:t>Venustas</a:t>
            </a:r>
            <a:r>
              <a:rPr lang="en-US" dirty="0"/>
              <a:t> - beauty</a:t>
            </a:r>
          </a:p>
        </p:txBody>
      </p:sp>
    </p:spTree>
    <p:extLst>
      <p:ext uri="{BB962C8B-B14F-4D97-AF65-F5344CB8AC3E}">
        <p14:creationId xmlns:p14="http://schemas.microsoft.com/office/powerpoint/2010/main" val="2304881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502" y="968991"/>
            <a:ext cx="9058848" cy="5036024"/>
          </a:xfrm>
          <a:prstGeom prst="rect">
            <a:avLst/>
          </a:prstGeom>
        </p:spPr>
      </p:pic>
    </p:spTree>
    <p:extLst>
      <p:ext uri="{BB962C8B-B14F-4D97-AF65-F5344CB8AC3E}">
        <p14:creationId xmlns:p14="http://schemas.microsoft.com/office/powerpoint/2010/main" val="3317386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Aesthetics and Other Design Principles</a:t>
            </a:r>
          </a:p>
        </p:txBody>
      </p:sp>
      <p:sp>
        <p:nvSpPr>
          <p:cNvPr id="3" name="Content Placeholder 2"/>
          <p:cNvSpPr>
            <a:spLocks noGrp="1"/>
          </p:cNvSpPr>
          <p:nvPr>
            <p:ph idx="1"/>
          </p:nvPr>
        </p:nvSpPr>
        <p:spPr/>
        <p:txBody>
          <a:bodyPr/>
          <a:lstStyle/>
          <a:p>
            <a:r>
              <a:rPr lang="en-US" dirty="0"/>
              <a:t>HCI and usability experts used to warn against putting too much emphasis on aesthetics</a:t>
            </a:r>
          </a:p>
          <a:p>
            <a:r>
              <a:rPr lang="en-US" dirty="0"/>
              <a:t>However, research has shown a positive correlation between aesthetics and usability</a:t>
            </a:r>
          </a:p>
          <a:p>
            <a:r>
              <a:rPr lang="en-US" dirty="0"/>
              <a:t>As discussed previously, the Gestalt principles take into account design aesthetics as a component of usability – orderly displays, grouping, </a:t>
            </a:r>
            <a:r>
              <a:rPr lang="en-US" dirty="0" err="1"/>
              <a:t>etc</a:t>
            </a:r>
            <a:endParaRPr lang="en-US" dirty="0"/>
          </a:p>
          <a:p>
            <a:r>
              <a:rPr lang="en-US" dirty="0"/>
              <a:t>When studies are done on usability, participants do not distinguish between design aesthetics and usability when stating preferences…they end up being the same</a:t>
            </a:r>
          </a:p>
        </p:txBody>
      </p:sp>
    </p:spTree>
    <p:extLst>
      <p:ext uri="{BB962C8B-B14F-4D97-AF65-F5344CB8AC3E}">
        <p14:creationId xmlns:p14="http://schemas.microsoft.com/office/powerpoint/2010/main" val="1279005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Psychological Aesthetics</a:t>
            </a:r>
          </a:p>
        </p:txBody>
      </p:sp>
      <p:sp>
        <p:nvSpPr>
          <p:cNvPr id="3" name="Content Placeholder 2"/>
          <p:cNvSpPr>
            <a:spLocks noGrp="1"/>
          </p:cNvSpPr>
          <p:nvPr>
            <p:ph idx="1"/>
          </p:nvPr>
        </p:nvSpPr>
        <p:spPr>
          <a:xfrm>
            <a:off x="457200" y="1815152"/>
            <a:ext cx="7772400" cy="4189863"/>
          </a:xfrm>
        </p:spPr>
        <p:txBody>
          <a:bodyPr>
            <a:normAutofit/>
          </a:bodyPr>
          <a:lstStyle/>
          <a:p>
            <a:r>
              <a:rPr lang="en-US" dirty="0"/>
              <a:t>The universality of visual arts across cultures and the pleasures induced by it are cited by evolutionary psychologists as evidence for the fundamental role of aesthetics in the psyche of modern </a:t>
            </a:r>
            <a:r>
              <a:rPr lang="en-US" i="1" dirty="0"/>
              <a:t>Homo sapience</a:t>
            </a:r>
          </a:p>
          <a:p>
            <a:r>
              <a:rPr lang="en-US" dirty="0"/>
              <a:t>Task-related criteria are often based on extrinsic motivation, aesthetics, through pleasure and engagement, primarily contributes to intrinsic motivation</a:t>
            </a:r>
          </a:p>
          <a:p>
            <a:r>
              <a:rPr lang="en-US" dirty="0"/>
              <a:t>There is empirical evidence that aesthetic design of interactive technology increases users’ pleasure and engagement</a:t>
            </a:r>
          </a:p>
          <a:p>
            <a:r>
              <a:rPr lang="en-US" dirty="0"/>
              <a:t>It has been found that they also may make us more tolerable of other design imperfections</a:t>
            </a:r>
          </a:p>
          <a:p>
            <a:r>
              <a:rPr lang="en-US" dirty="0"/>
              <a:t>Aesthetic impressions can be very fast. Studies of brain activity suggests that aesthetic impressions form within 300ms to 600ms</a:t>
            </a:r>
          </a:p>
        </p:txBody>
      </p:sp>
    </p:spTree>
    <p:extLst>
      <p:ext uri="{BB962C8B-B14F-4D97-AF65-F5344CB8AC3E}">
        <p14:creationId xmlns:p14="http://schemas.microsoft.com/office/powerpoint/2010/main" val="2794999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Psychological Aesthetics      </a:t>
            </a:r>
            <a:r>
              <a:rPr lang="en-US" sz="2400" dirty="0" err="1"/>
              <a:t>cont</a:t>
            </a:r>
            <a:endParaRPr lang="en-US" sz="2400" dirty="0"/>
          </a:p>
        </p:txBody>
      </p:sp>
      <p:sp>
        <p:nvSpPr>
          <p:cNvPr id="3" name="Content Placeholder 2"/>
          <p:cNvSpPr>
            <a:spLocks noGrp="1"/>
          </p:cNvSpPr>
          <p:nvPr>
            <p:ph idx="1"/>
          </p:nvPr>
        </p:nvSpPr>
        <p:spPr/>
        <p:txBody>
          <a:bodyPr/>
          <a:lstStyle/>
          <a:p>
            <a:r>
              <a:rPr lang="en-US" dirty="0"/>
              <a:t>The visual aesthetics of interactive systems, both hardware and software, may affect our evaluation of other system attributes. </a:t>
            </a:r>
          </a:p>
          <a:p>
            <a:r>
              <a:rPr lang="en-US" dirty="0"/>
              <a:t>Hence, the suggestion that “beautiful is usable” that is, beautiful systems are considered by users to be more usable</a:t>
            </a:r>
          </a:p>
          <a:p>
            <a:pPr lvl="1"/>
            <a:r>
              <a:rPr lang="en-US" dirty="0"/>
              <a:t>A prime example of this is the more visually appealing Apple operating systems and applications versus Windows OS and applications</a:t>
            </a:r>
          </a:p>
          <a:p>
            <a:pPr lvl="1"/>
            <a:r>
              <a:rPr lang="en-US" dirty="0"/>
              <a:t>This is even more apparent when it comes to the iOS versus Windows Mobile</a:t>
            </a:r>
          </a:p>
        </p:txBody>
      </p:sp>
    </p:spTree>
    <p:extLst>
      <p:ext uri="{BB962C8B-B14F-4D97-AF65-F5344CB8AC3E}">
        <p14:creationId xmlns:p14="http://schemas.microsoft.com/office/powerpoint/2010/main" val="3600778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264" y="559558"/>
            <a:ext cx="8253645" cy="5732059"/>
          </a:xfrm>
          <a:prstGeom prst="rect">
            <a:avLst/>
          </a:prstGeom>
          <a:ln>
            <a:noFill/>
          </a:ln>
          <a:effectLst>
            <a:softEdge rad="112500"/>
          </a:effectLst>
        </p:spPr>
      </p:pic>
    </p:spTree>
    <p:extLst>
      <p:ext uri="{BB962C8B-B14F-4D97-AF65-F5344CB8AC3E}">
        <p14:creationId xmlns:p14="http://schemas.microsoft.com/office/powerpoint/2010/main" val="2723232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E44E6A2F-09CD-4BE0-B42D-107FF03CEED6}"/>
    </a:ext>
  </a:extLst>
</a:theme>
</file>

<file path=docProps/app.xml><?xml version="1.0" encoding="utf-8"?>
<Properties xmlns="http://schemas.openxmlformats.org/officeDocument/2006/extended-properties" xmlns:vt="http://schemas.openxmlformats.org/officeDocument/2006/docPropsVTypes">
  <Template>TM03457452[[fn=Celestial]]</Template>
  <TotalTime>315</TotalTime>
  <Words>1988</Words>
  <Application>Microsoft Office PowerPoint</Application>
  <PresentationFormat>On-screen Show (4:3)</PresentationFormat>
  <Paragraphs>111</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Celestial</vt:lpstr>
      <vt:lpstr>Data Presentation &amp; CDS/Usability/UX</vt:lpstr>
      <vt:lpstr>What is this Discussion About</vt:lpstr>
      <vt:lpstr>Visual Aesthetics</vt:lpstr>
      <vt:lpstr>Design Aesthetics</vt:lpstr>
      <vt:lpstr>PowerPoint Presentation</vt:lpstr>
      <vt:lpstr>Aesthetics and Other Design Principles</vt:lpstr>
      <vt:lpstr>Psychological Aesthetics</vt:lpstr>
      <vt:lpstr>Psychological Aesthetics      cont</vt:lpstr>
      <vt:lpstr>PowerPoint Presentation</vt:lpstr>
      <vt:lpstr>Clinical Decision Support</vt:lpstr>
      <vt:lpstr>Several Key Questions about CDS</vt:lpstr>
      <vt:lpstr>Data Driven Design</vt:lpstr>
      <vt:lpstr>PowerPoint Presentation</vt:lpstr>
      <vt:lpstr>Presenting Data</vt:lpstr>
      <vt:lpstr>Presenting Data                       cont</vt:lpstr>
      <vt:lpstr>PowerPoint Presentation</vt:lpstr>
      <vt:lpstr>Review of the Literature</vt:lpstr>
      <vt:lpstr>Data-Driven CDS</vt:lpstr>
      <vt:lpstr>Literature Review            Cont</vt:lpstr>
      <vt:lpstr>CDS Advice Presentation</vt:lpstr>
      <vt:lpstr>PowerPoint Presentation</vt:lpstr>
      <vt:lpstr>Data Formats for CDS</vt:lpstr>
      <vt:lpstr>Bringing It All Together</vt:lpstr>
      <vt:lpstr>Going Forward – How Do We Get There?</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Presentation &amp; CDS/Usability/UX</dc:title>
  <dc:creator>Bob Marshall</dc:creator>
  <cp:lastModifiedBy>Bob Marshall</cp:lastModifiedBy>
  <cp:revision>19</cp:revision>
  <dcterms:created xsi:type="dcterms:W3CDTF">2016-04-26T13:55:18Z</dcterms:created>
  <dcterms:modified xsi:type="dcterms:W3CDTF">2016-05-01T21:48:50Z</dcterms:modified>
</cp:coreProperties>
</file>