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8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4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1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61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1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7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0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9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9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VDI and DaaS – Say What?!?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Marshall, MD MPH MISM FAAFP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Faculty, Valley Family Medicine Residency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Faculty, DoD Clinical Informatics Fellowship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4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Vdi</a:t>
            </a:r>
            <a:r>
              <a:rPr lang="en-US" dirty="0" smtClean="0"/>
              <a:t> vs. </a:t>
            </a:r>
            <a:r>
              <a:rPr lang="en-US" dirty="0" err="1" smtClean="0"/>
              <a:t>daas</a:t>
            </a:r>
            <a:r>
              <a:rPr lang="en-US" dirty="0" smtClean="0"/>
              <a:t> – last 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5543"/>
              </p:ext>
            </p:extLst>
          </p:nvPr>
        </p:nvGraphicFramePr>
        <p:xfrm>
          <a:off x="645563" y="429783"/>
          <a:ext cx="7543006" cy="4153939"/>
        </p:xfrm>
        <a:graphic>
          <a:graphicData uri="http://schemas.openxmlformats.org/drawingml/2006/table">
            <a:tbl>
              <a:tblPr firstRow="1" firstCol="1" bandRow="1"/>
              <a:tblGrid>
                <a:gridCol w="37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95">
                <a:tc gridSpan="2">
                  <a:txBody>
                    <a:bodyPr/>
                    <a:lstStyle/>
                    <a:p>
                      <a:pPr marL="0" marR="4572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Weaknesses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Cost of implementation can be prohibitive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Complexity causes many enterprises to back off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Must plan for high-capacity events (such as everyone logging in at 8:30 a.m.) or risk degraded performance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Because data is stored on centralized servers, users may experience latency when connecting remotely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Not all applications are supported or are compatible with DaaS operating system (usually Windows Server 2008 or 2012)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2870" lvl="0" indent="-34290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User experience may be suboptimal due to latency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Provider outage will bring desktops down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Redundant Internet connection required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80862"/>
            <a:ext cx="6554867" cy="1524000"/>
          </a:xfrm>
        </p:spPr>
        <p:txBody>
          <a:bodyPr/>
          <a:lstStyle/>
          <a:p>
            <a:r>
              <a:rPr lang="en-US" dirty="0" smtClean="0"/>
              <a:t>Who needs VDI or </a:t>
            </a:r>
            <a:r>
              <a:rPr lang="en-US" dirty="0" err="1" smtClean="0"/>
              <a:t>Daas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197"/>
            <a:ext cx="7511143" cy="4550229"/>
          </a:xfrm>
        </p:spPr>
        <p:txBody>
          <a:bodyPr/>
          <a:lstStyle/>
          <a:p>
            <a:r>
              <a:rPr lang="en-US" dirty="0" smtClean="0"/>
              <a:t>Not everyone needs or benefits from virtualized desktops, regardless of methodology</a:t>
            </a:r>
          </a:p>
          <a:p>
            <a:r>
              <a:rPr lang="en-US" dirty="0" smtClean="0"/>
              <a:t>When considering VDI or DaaS, the first question to ask is…what end users can benefit from it?</a:t>
            </a:r>
          </a:p>
          <a:p>
            <a:pPr lvl="1"/>
            <a:r>
              <a:rPr lang="en-US" dirty="0" smtClean="0"/>
              <a:t>People who move from room to room (outpatient clinic) can benefit from VDI or DaaS</a:t>
            </a:r>
          </a:p>
          <a:p>
            <a:pPr lvl="1"/>
            <a:r>
              <a:rPr lang="en-US" dirty="0" smtClean="0"/>
              <a:t>People who never move about, and who do not have special computing needs can also benefit</a:t>
            </a:r>
          </a:p>
          <a:p>
            <a:pPr lvl="1"/>
            <a:r>
              <a:rPr lang="en-US" dirty="0" smtClean="0"/>
              <a:t>For anyone who cannot wait for virtual sessions to appear (mostly fast-paced locations) will not like or benefit from VDI or DaaS</a:t>
            </a:r>
          </a:p>
          <a:p>
            <a:pPr lvl="1"/>
            <a:r>
              <a:rPr lang="en-US" dirty="0" smtClean="0"/>
              <a:t>People who want and use BYOD will benefit from VDI or DaaS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40086"/>
            <a:ext cx="6554867" cy="1524000"/>
          </a:xfrm>
        </p:spPr>
        <p:txBody>
          <a:bodyPr/>
          <a:lstStyle/>
          <a:p>
            <a:r>
              <a:rPr lang="en-US" dirty="0" smtClean="0"/>
              <a:t>DaaS vs. VDI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4539"/>
            <a:ext cx="7576457" cy="4517571"/>
          </a:xfrm>
        </p:spPr>
        <p:txBody>
          <a:bodyPr/>
          <a:lstStyle/>
          <a:p>
            <a:r>
              <a:rPr lang="en-US" dirty="0" smtClean="0"/>
              <a:t>Scaling for DaaS is incremental in both directions</a:t>
            </a:r>
          </a:p>
          <a:p>
            <a:r>
              <a:rPr lang="en-US" dirty="0" smtClean="0"/>
              <a:t>DaaS costs are fairly predictable – this is just the subscription portion</a:t>
            </a:r>
          </a:p>
          <a:p>
            <a:pPr lvl="1"/>
            <a:r>
              <a:rPr lang="en-US" dirty="0" smtClean="0"/>
              <a:t>VPN and Internet bandwidth costs are fairly predictable (more so with DaaS than for VDI)</a:t>
            </a:r>
          </a:p>
          <a:p>
            <a:r>
              <a:rPr lang="en-US" dirty="0" smtClean="0"/>
              <a:t>DaaS pilots are easy to run</a:t>
            </a:r>
          </a:p>
          <a:p>
            <a:r>
              <a:rPr lang="en-US" dirty="0" smtClean="0"/>
              <a:t>VDI requires strategic planning for the data center</a:t>
            </a:r>
          </a:p>
          <a:p>
            <a:pPr lvl="1"/>
            <a:r>
              <a:rPr lang="en-US" dirty="0" smtClean="0"/>
              <a:t>Upfront costs include all hardware, software and IT support personnel costs</a:t>
            </a:r>
          </a:p>
          <a:p>
            <a:pPr lvl="1"/>
            <a:r>
              <a:rPr lang="en-US" dirty="0" smtClean="0"/>
              <a:t>Incremental scaling is only doable until you run out of VM’s or licenses…then you have to add a bunch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22380"/>
            <a:ext cx="6554867" cy="1524000"/>
          </a:xfrm>
        </p:spPr>
        <p:txBody>
          <a:bodyPr/>
          <a:lstStyle/>
          <a:p>
            <a:r>
              <a:rPr lang="en-US" dirty="0" smtClean="0"/>
              <a:t>How do you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399"/>
            <a:ext cx="7565571" cy="4463143"/>
          </a:xfrm>
        </p:spPr>
        <p:txBody>
          <a:bodyPr/>
          <a:lstStyle/>
          <a:p>
            <a:r>
              <a:rPr lang="en-US" dirty="0" smtClean="0"/>
              <a:t>VDI is a more mature environment in terms of software licensing</a:t>
            </a:r>
          </a:p>
          <a:p>
            <a:r>
              <a:rPr lang="en-US" dirty="0" smtClean="0"/>
              <a:t>VDI can give end users a better desktop environment (customization), but it requires significant IT worker skill to do so</a:t>
            </a:r>
          </a:p>
          <a:p>
            <a:r>
              <a:rPr lang="en-US" dirty="0" smtClean="0"/>
              <a:t>Connectivity issues are much less a factor with VDI than with DaaS</a:t>
            </a:r>
          </a:p>
          <a:p>
            <a:r>
              <a:rPr lang="en-US" dirty="0" smtClean="0"/>
              <a:t>Data ownership is easier with VDI than with DaaS (a legal issue that can be overcome)</a:t>
            </a:r>
          </a:p>
          <a:p>
            <a:r>
              <a:rPr lang="en-US" dirty="0" smtClean="0"/>
              <a:t>DaaS cost savings are only about 15-25% versus a similar VDI deployment</a:t>
            </a:r>
          </a:p>
        </p:txBody>
      </p:sp>
    </p:spTree>
    <p:extLst>
      <p:ext uri="{BB962C8B-B14F-4D97-AF65-F5344CB8AC3E}">
        <p14:creationId xmlns:p14="http://schemas.microsoft.com/office/powerpoint/2010/main" val="29364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0" y="468923"/>
            <a:ext cx="8440616" cy="440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3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Define both VDI and DaaS</a:t>
            </a:r>
          </a:p>
          <a:p>
            <a:r>
              <a:rPr lang="en-US" dirty="0">
                <a:solidFill>
                  <a:schemeClr val="bg1"/>
                </a:solidFill>
              </a:rPr>
              <a:t>Review the pros and cons of each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Explain the similarities and differences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 how to select the best solution and who should and should not get a virtualized solution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 over relative costs of each option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VDI (</a:t>
            </a:r>
            <a:r>
              <a:rPr lang="en-US" dirty="0"/>
              <a:t>V</a:t>
            </a:r>
            <a:r>
              <a:rPr lang="en-US" dirty="0" smtClean="0"/>
              <a:t>irtual </a:t>
            </a:r>
            <a:r>
              <a:rPr lang="en-US" dirty="0"/>
              <a:t>D</a:t>
            </a:r>
            <a:r>
              <a:rPr lang="en-US" dirty="0" smtClean="0"/>
              <a:t>esktop Infrastructure) – is when virtual desktops are served via on-site technology solutions. A hardware stack is maintained by IT admins and usually located on-site. </a:t>
            </a:r>
          </a:p>
          <a:p>
            <a:r>
              <a:rPr lang="en-US" dirty="0" smtClean="0"/>
              <a:t>DaaS (Desktop as a Service) – an approach that allows IT to outsource its virtual desktops to an outside service provider. Basically, it is VDI as a cloud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 on-site control over hardware, software and data</a:t>
            </a:r>
          </a:p>
          <a:p>
            <a:r>
              <a:rPr lang="en-US" dirty="0" smtClean="0"/>
              <a:t>Is an ideal solution for highly sensitive computing environments</a:t>
            </a:r>
          </a:p>
          <a:p>
            <a:r>
              <a:rPr lang="en-US" dirty="0" smtClean="0"/>
              <a:t>Greater degree of control allows more customization of the delivered desktops</a:t>
            </a:r>
          </a:p>
          <a:p>
            <a:r>
              <a:rPr lang="en-US" dirty="0" smtClean="0"/>
              <a:t>Having the data on-site resolves any data ownership issues</a:t>
            </a:r>
          </a:p>
          <a:p>
            <a:r>
              <a:rPr lang="en-US" dirty="0" smtClean="0"/>
              <a:t>VDI is a more mature and established capability, making software licensing also more mature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VDI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On-site IT administrators are completely responsible for VDI management</a:t>
            </a:r>
          </a:p>
          <a:p>
            <a:r>
              <a:rPr lang="en-US" dirty="0" smtClean="0"/>
              <a:t>Any hardware upgrades must be performed in-house</a:t>
            </a:r>
          </a:p>
          <a:p>
            <a:r>
              <a:rPr lang="en-US" dirty="0" smtClean="0"/>
              <a:t>The initial and ongoing hardware resource investments can be quite significant, potentially reducing agility</a:t>
            </a:r>
          </a:p>
          <a:p>
            <a:r>
              <a:rPr lang="en-US" dirty="0" smtClean="0"/>
              <a:t>Careful monitoring of the infrastructure is required to mitigate threats and avoid data breaches</a:t>
            </a:r>
          </a:p>
          <a:p>
            <a:r>
              <a:rPr lang="en-US" dirty="0" smtClean="0"/>
              <a:t>While more mature than for DaaS, software licensing is still quite complex and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DaaS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399"/>
            <a:ext cx="6554867" cy="40930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need for on-site technology infrastructure</a:t>
            </a:r>
          </a:p>
          <a:p>
            <a:r>
              <a:rPr lang="en-US" dirty="0" smtClean="0"/>
              <a:t>IT admins have no need to implementing and maintaining a hardware stack</a:t>
            </a:r>
          </a:p>
          <a:p>
            <a:r>
              <a:rPr lang="en-US" dirty="0" smtClean="0"/>
              <a:t>Allows IT resources to be reallocated for managing virtual desktops, clients and applications</a:t>
            </a:r>
          </a:p>
          <a:p>
            <a:r>
              <a:rPr lang="en-US" dirty="0" smtClean="0"/>
              <a:t>Outsourcing provides greater flexibility, mobility and general ease-of-experience for both users and administrators</a:t>
            </a:r>
          </a:p>
          <a:p>
            <a:r>
              <a:rPr lang="en-US" dirty="0" smtClean="0"/>
              <a:t>In many cases, DaaS allows user access to their desktops from BYOD or inexpensive enterprise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Daas</a:t>
            </a:r>
            <a:r>
              <a:rPr lang="en-US" dirty="0" smtClean="0"/>
              <a:t>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in the 3</a:t>
            </a:r>
            <a:r>
              <a:rPr lang="en-US" baseline="30000" dirty="0" smtClean="0"/>
              <a:t>rd</a:t>
            </a:r>
            <a:r>
              <a:rPr lang="en-US" dirty="0" smtClean="0"/>
              <a:t> party cloud provider is key</a:t>
            </a:r>
          </a:p>
          <a:p>
            <a:r>
              <a:rPr lang="en-US" dirty="0" smtClean="0"/>
              <a:t>Careful consideration for data storage and ownership – must be clear</a:t>
            </a:r>
          </a:p>
          <a:p>
            <a:r>
              <a:rPr lang="en-US" dirty="0" smtClean="0"/>
              <a:t>Reliable connectivity is a must – any outage affects a large number of users</a:t>
            </a:r>
          </a:p>
          <a:p>
            <a:r>
              <a:rPr lang="en-US" dirty="0" smtClean="0"/>
              <a:t>Software licensing can be quite problematic and expensive</a:t>
            </a:r>
            <a:r>
              <a:rPr lang="en-US" smtClean="0"/>
              <a:t>. </a:t>
            </a:r>
          </a:p>
          <a:p>
            <a:pPr lvl="1"/>
            <a:r>
              <a:rPr lang="en-US" smtClean="0"/>
              <a:t>Microsoft </a:t>
            </a:r>
            <a:r>
              <a:rPr lang="en-US" dirty="0" smtClean="0"/>
              <a:t>offers no service provider </a:t>
            </a:r>
            <a:r>
              <a:rPr lang="en-US" smtClean="0"/>
              <a:t>license agreements.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04338"/>
            <a:ext cx="6554867" cy="746094"/>
          </a:xfrm>
        </p:spPr>
        <p:txBody>
          <a:bodyPr/>
          <a:lstStyle/>
          <a:p>
            <a:r>
              <a:rPr lang="en-US" dirty="0" err="1" smtClean="0"/>
              <a:t>Vdi</a:t>
            </a:r>
            <a:r>
              <a:rPr lang="en-US" dirty="0" smtClean="0"/>
              <a:t> vs. </a:t>
            </a:r>
            <a:r>
              <a:rPr lang="en-US" dirty="0" err="1" smtClean="0"/>
              <a:t>daas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87501"/>
              </p:ext>
            </p:extLst>
          </p:nvPr>
        </p:nvGraphicFramePr>
        <p:xfrm>
          <a:off x="616256" y="630224"/>
          <a:ext cx="7472666" cy="4646186"/>
        </p:xfrm>
        <a:graphic>
          <a:graphicData uri="http://schemas.openxmlformats.org/drawingml/2006/table">
            <a:tbl>
              <a:tblPr firstRow="1" firstCol="1" bandRow="1"/>
              <a:tblGrid>
                <a:gridCol w="37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23"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VD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8458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DaaS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3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ts val="9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02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n-p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rem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ses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;</a:t>
                      </a:r>
                      <a:r>
                        <a:rPr lang="en-US" sz="1800" spc="1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ter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</a:t>
                      </a:r>
                      <a:r>
                        <a:rPr lang="en-US" sz="1800" spc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pur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ha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ses </a:t>
                      </a:r>
                      <a:r>
                        <a:rPr lang="en-US" sz="1800" spc="-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d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es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k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op</a:t>
                      </a:r>
                      <a:r>
                        <a:rPr lang="en-US" sz="1800" spc="1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v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u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z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at</a:t>
                      </a:r>
                      <a:r>
                        <a:rPr lang="en-US" sz="1800" spc="3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software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,</a:t>
                      </a:r>
                      <a:r>
                        <a:rPr lang="en-US" sz="1800" spc="1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qu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and 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ra</a:t>
                      </a:r>
                      <a:r>
                        <a:rPr lang="en-US" sz="1800" spc="3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 </a:t>
                      </a:r>
                      <a:r>
                        <a:rPr lang="en-US" sz="1800" spc="-17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IT</a:t>
                      </a:r>
                      <a:r>
                        <a:rPr lang="en-US" sz="1800" spc="-16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st</a:t>
                      </a: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ff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Hosted service with a subscription model; vendor provides server and software</a:t>
                      </a:r>
                      <a:endPara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34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802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Substantial up-front costs, including software, servers and staff training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Can be high for current level of service, but costs should drop once DaaS is more widely adopted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34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Cases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1734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15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Organizations that wish to centralize operating system management and possibly save money by decreasing IT-related costs</a:t>
                      </a:r>
                      <a:endPara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Temporary or seasonal workers, contractors, small organizations with straightforward setups and a variety of cloud apps, and environments with many BYOD users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3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9862"/>
            <a:ext cx="6554867" cy="808902"/>
          </a:xfrm>
        </p:spPr>
        <p:txBody>
          <a:bodyPr/>
          <a:lstStyle/>
          <a:p>
            <a:r>
              <a:rPr lang="en-US" dirty="0" smtClean="0"/>
              <a:t>VDI vs. </a:t>
            </a:r>
            <a:r>
              <a:rPr lang="en-US" dirty="0" err="1" smtClean="0"/>
              <a:t>Daas</a:t>
            </a:r>
            <a:r>
              <a:rPr lang="en-US" dirty="0" smtClean="0"/>
              <a:t> – cont.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34776"/>
              </p:ext>
            </p:extLst>
          </p:nvPr>
        </p:nvGraphicFramePr>
        <p:xfrm>
          <a:off x="575223" y="562279"/>
          <a:ext cx="7595762" cy="2643983"/>
        </p:xfrm>
        <a:graphic>
          <a:graphicData uri="http://schemas.openxmlformats.org/drawingml/2006/table">
            <a:tbl>
              <a:tblPr firstRow="1" firstCol="1" bandRow="1"/>
              <a:tblGrid>
                <a:gridCol w="379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499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="1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1800" b="1" spc="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="1" spc="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8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Enterprise has complete control of user experience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Solid, proven technology with many reputable vendors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Security is completely controlled by the enterprise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Greater desktop customization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Quick implementation, especially with cookie cutter installations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No infrastructure required other than network and an Internet connection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Security is handled by the DaaS provider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04855"/>
              </p:ext>
            </p:extLst>
          </p:nvPr>
        </p:nvGraphicFramePr>
        <p:xfrm>
          <a:off x="575223" y="3223710"/>
          <a:ext cx="7595762" cy="1834785"/>
        </p:xfrm>
        <a:graphic>
          <a:graphicData uri="http://schemas.openxmlformats.org/drawingml/2006/table">
            <a:tbl>
              <a:tblPr firstRow="1" firstCol="1" bandRow="1"/>
              <a:tblGrid>
                <a:gridCol w="379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58">
                <a:tc gridSpan="2">
                  <a:txBody>
                    <a:bodyPr/>
                    <a:lstStyle/>
                    <a:p>
                      <a:pPr marL="0" marR="1028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Market Share / Who's Using It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1 to 5 percent; large enterprises who can afford the upfront costs and have the staff to deal with VDI’s complexity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Less than 1 percent – small and medium-sized businesses. Larger enterprises are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becoming increasingly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interested in DaaS as a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possible replacement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â˜ž"/>
                        </a:rPr>
                        <a:t>for VDI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620</TotalTime>
  <Words>956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Lucida Sans Unicode</vt:lpstr>
      <vt:lpstr>Symbol</vt:lpstr>
      <vt:lpstr>Century Gothic</vt:lpstr>
      <vt:lpstr>Calibri</vt:lpstr>
      <vt:lpstr>Wingdings 3</vt:lpstr>
      <vt:lpstr>â˜ž</vt:lpstr>
      <vt:lpstr>Times New Roman</vt:lpstr>
      <vt:lpstr>Slice</vt:lpstr>
      <vt:lpstr>VDI and DaaS – Say What?!?</vt:lpstr>
      <vt:lpstr>Objectives</vt:lpstr>
      <vt:lpstr>Definitions</vt:lpstr>
      <vt:lpstr>VDI Pros</vt:lpstr>
      <vt:lpstr>VDI Cons</vt:lpstr>
      <vt:lpstr>DaaS Pros</vt:lpstr>
      <vt:lpstr>Daas cons</vt:lpstr>
      <vt:lpstr>Vdi vs. daas</vt:lpstr>
      <vt:lpstr>VDI vs. Daas – cont.</vt:lpstr>
      <vt:lpstr>Vdi vs. daas – last one</vt:lpstr>
      <vt:lpstr>Who needs VDI or Daas?</vt:lpstr>
      <vt:lpstr>DaaS vs. VDI costs</vt:lpstr>
      <vt:lpstr>How do you choose?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VDI and DaaS – Say What?!?</dc:title>
  <dc:creator>Bob Marshall</dc:creator>
  <cp:lastModifiedBy>Bob Marshall</cp:lastModifiedBy>
  <cp:revision>16</cp:revision>
  <dcterms:created xsi:type="dcterms:W3CDTF">2015-10-17T14:58:39Z</dcterms:created>
  <dcterms:modified xsi:type="dcterms:W3CDTF">2015-10-20T05:08:12Z</dcterms:modified>
</cp:coreProperties>
</file>