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2"/>
  </p:sldMasterIdLst>
  <p:notesMasterIdLst>
    <p:notesMasterId r:id="rId27"/>
  </p:notesMasterIdLst>
  <p:handoutMasterIdLst>
    <p:handoutMasterId r:id="rId28"/>
  </p:handoutMasterIdLst>
  <p:sldIdLst>
    <p:sldId id="258" r:id="rId3"/>
    <p:sldId id="259" r:id="rId4"/>
    <p:sldId id="263" r:id="rId5"/>
    <p:sldId id="264" r:id="rId6"/>
    <p:sldId id="265" r:id="rId7"/>
    <p:sldId id="282" r:id="rId8"/>
    <p:sldId id="267" r:id="rId9"/>
    <p:sldId id="275" r:id="rId10"/>
    <p:sldId id="266" r:id="rId11"/>
    <p:sldId id="268" r:id="rId12"/>
    <p:sldId id="269" r:id="rId13"/>
    <p:sldId id="283" r:id="rId14"/>
    <p:sldId id="271" r:id="rId15"/>
    <p:sldId id="270" r:id="rId16"/>
    <p:sldId id="273" r:id="rId17"/>
    <p:sldId id="274" r:id="rId18"/>
    <p:sldId id="284" r:id="rId19"/>
    <p:sldId id="272"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63" autoAdjust="0"/>
    <p:restoredTop sz="94660"/>
  </p:normalViewPr>
  <p:slideViewPr>
    <p:cSldViewPr snapToGrid="0" showGuides="1">
      <p:cViewPr varScale="1">
        <p:scale>
          <a:sx n="90" d="100"/>
          <a:sy n="90" d="100"/>
        </p:scale>
        <p:origin x="126" y="492"/>
      </p:cViewPr>
      <p:guideLst>
        <p:guide orient="horz" pos="2160"/>
        <p:guide pos="2880"/>
      </p:guideLst>
    </p:cSldViewPr>
  </p:slideViewPr>
  <p:notesTextViewPr>
    <p:cViewPr>
      <p:scale>
        <a:sx n="3" d="2"/>
        <a:sy n="3" d="2"/>
      </p:scale>
      <p:origin x="0" y="0"/>
    </p:cViewPr>
  </p:notesTextViewPr>
  <p:notesViewPr>
    <p:cSldViewPr snapToGrid="0"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06F081-8781-4431-8FD4-2CF608CD7C47}" type="datetimeFigureOut">
              <a:rPr lang="en-US" smtClean="0"/>
              <a:t>1/22/2017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E42EF-B2A2-4428-A098-E6934E2840B8}" type="slidenum">
              <a:rPr lang="en-US" smtClean="0"/>
              <a:t>‹#›</a:t>
            </a:fld>
            <a:endParaRPr lang="en-US"/>
          </a:p>
        </p:txBody>
      </p:sp>
    </p:spTree>
    <p:extLst>
      <p:ext uri="{BB962C8B-B14F-4D97-AF65-F5344CB8AC3E}">
        <p14:creationId xmlns:p14="http://schemas.microsoft.com/office/powerpoint/2010/main" val="1226619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6CA47C-B7FD-4BE9-B0E6-81BA758D95F2}" type="datetimeFigureOut">
              <a:rPr lang="en-US" smtClean="0"/>
              <a:t>1/22/2017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3716F0-385D-4F6E-BE54-A09D410D24C2}" type="slidenum">
              <a:rPr lang="en-US" smtClean="0"/>
              <a:t>‹#›</a:t>
            </a:fld>
            <a:endParaRPr lang="en-US"/>
          </a:p>
        </p:txBody>
      </p:sp>
    </p:spTree>
    <p:extLst>
      <p:ext uri="{BB962C8B-B14F-4D97-AF65-F5344CB8AC3E}">
        <p14:creationId xmlns:p14="http://schemas.microsoft.com/office/powerpoint/2010/main" val="683426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3716F0-385D-4F6E-BE54-A09D410D24C2}" type="slidenum">
              <a:rPr lang="en-US" smtClean="0"/>
              <a:t>1</a:t>
            </a:fld>
            <a:endParaRPr lang="en-US"/>
          </a:p>
        </p:txBody>
      </p:sp>
    </p:spTree>
    <p:extLst>
      <p:ext uri="{BB962C8B-B14F-4D97-AF65-F5344CB8AC3E}">
        <p14:creationId xmlns:p14="http://schemas.microsoft.com/office/powerpoint/2010/main" val="456846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33024136-D290-48F3-A182-4C46BEB5146B}" type="datetime1">
              <a:rPr lang="en-US" smtClean="0"/>
              <a:t>1/22/2017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1CF334-2D5C-4859-84A6-CA7E6E43FAEB}" type="slidenum">
              <a:rPr lang="en-US" smtClean="0"/>
              <a:t>‹#›</a:t>
            </a:fld>
            <a:endParaRPr lang="en-US"/>
          </a:p>
        </p:txBody>
      </p:sp>
      <p:sp>
        <p:nvSpPr>
          <p:cNvPr id="8" name="Title 7"/>
          <p:cNvSpPr>
            <a:spLocks noGrp="1"/>
          </p:cNvSpPr>
          <p:nvPr>
            <p:ph type="ctrTitle"/>
          </p:nvPr>
        </p:nvSpPr>
        <p:spPr>
          <a:xfrm>
            <a:off x="914400" y="4343400"/>
            <a:ext cx="7772400" cy="1975104"/>
          </a:xfrm>
        </p:spPr>
        <p:txBody>
          <a:bodyPr/>
          <a:lstStyle>
            <a:lvl1pPr marR="6858" algn="l">
              <a:defRPr sz="3000" b="1" cap="all" spc="0" baseline="0">
                <a:solidFill>
                  <a:schemeClr val="tx2"/>
                </a:solidFill>
                <a:effectLst>
                  <a:reflection blurRad="12700" stA="34000" endA="740" endPos="53000" dir="5400000" sy="-100000" algn="bl" rotWithShape="0"/>
                </a:effectLst>
              </a:defRPr>
            </a:lvl1pPr>
            <a:extLst/>
          </a:lstStyle>
          <a:p>
            <a:r>
              <a:rPr kumimoji="0" lang="en-US"/>
              <a:t>Click to edit Master title style</a:t>
            </a:r>
            <a:endParaRPr kumimoji="0" lang="en-US" dirty="0"/>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1500">
                <a:solidFill>
                  <a:schemeClr val="accent3"/>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extLst/>
          </a:lstStyle>
          <a:p>
            <a:r>
              <a:rPr kumimoji="0" lang="en-US"/>
              <a:t>Click to edit Master subtitle style</a:t>
            </a:r>
          </a:p>
        </p:txBody>
      </p:sp>
    </p:spTree>
    <p:extLst>
      <p:ext uri="{BB962C8B-B14F-4D97-AF65-F5344CB8AC3E}">
        <p14:creationId xmlns:p14="http://schemas.microsoft.com/office/powerpoint/2010/main" val="22983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CC7D44C-38B1-4D0F-9006-D5774F331095}" type="datetime1">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438299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41"/>
            <a:ext cx="58674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8D518A-FD4F-4358-B95B-9DB5A17160FB}" type="datetime1">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6222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effectLst>
                  <a:outerShdw blurRad="38100" dist="38100" dir="2700000" algn="tl">
                    <a:srgbClr val="000000">
                      <a:alpha val="43137"/>
                    </a:srgbClr>
                  </a:outerShdw>
                </a:effectLst>
              </a:defRPr>
            </a:lvl1pPr>
            <a:extLst/>
          </a:lstStyle>
          <a:p>
            <a:r>
              <a:rPr kumimoji="0" lang="en-US" dirty="0"/>
              <a:t>Click to edit Master title style</a:t>
            </a:r>
          </a:p>
        </p:txBody>
      </p:sp>
      <p:sp>
        <p:nvSpPr>
          <p:cNvPr id="3" name="Content Placeholder 2"/>
          <p:cNvSpPr>
            <a:spLocks noGrp="1"/>
          </p:cNvSpPr>
          <p:nvPr>
            <p:ph idx="1"/>
          </p:nvPr>
        </p:nvSpPr>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E2A9F4F-03AD-4497-A65D-076601BD41D2}" type="datetime1">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7759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1351672"/>
            <a:ext cx="5718048" cy="977486"/>
          </a:xfrm>
        </p:spPr>
        <p:txBody>
          <a:bodyPr lIns="82296" tIns="45720" bIns="0" anchor="t"/>
          <a:lstStyle>
            <a:lvl1pPr marL="41148" indent="0">
              <a:buNone/>
              <a:defRPr sz="1500">
                <a:solidFill>
                  <a:schemeClr val="tx1">
                    <a:tint val="75000"/>
                  </a:schemeClr>
                </a:solidFill>
                <a:effectLst>
                  <a:outerShdw blurRad="38100" dist="38100" dir="2700000" algn="tl">
                    <a:srgbClr val="000000">
                      <a:alpha val="43137"/>
                    </a:srgbClr>
                  </a:outerShdw>
                </a:effectLst>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extLst/>
          </a:lstStyle>
          <a:p>
            <a:pPr lvl="0" eaLnBrk="1" latinLnBrk="0" hangingPunct="1"/>
            <a:r>
              <a:rPr kumimoji="0" lang="en-US" dirty="0"/>
              <a:t>Edit Master text styles</a:t>
            </a:r>
          </a:p>
        </p:txBody>
      </p:sp>
      <p:sp>
        <p:nvSpPr>
          <p:cNvPr id="4" name="Date Placeholder 3"/>
          <p:cNvSpPr>
            <a:spLocks noGrp="1"/>
          </p:cNvSpPr>
          <p:nvPr>
            <p:ph type="dt" sz="half" idx="10"/>
          </p:nvPr>
        </p:nvSpPr>
        <p:spPr/>
        <p:txBody>
          <a:bodyPr/>
          <a:lstStyle/>
          <a:p>
            <a:fld id="{EDFBF3AC-A781-43AA-8BD5-B12F49168B94}" type="datetime1">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706902" y="512064"/>
            <a:ext cx="8156448" cy="777240"/>
          </a:xfrm>
        </p:spPr>
        <p:txBody>
          <a:bodyPr tIns="64008"/>
          <a:lstStyle>
            <a:lvl1pPr algn="l">
              <a:buNone/>
              <a:defRPr sz="2850" b="0" cap="none" spc="-113" baseline="0">
                <a:effectLst>
                  <a:outerShdw blurRad="38100" dist="38100" dir="2700000" algn="tl">
                    <a:srgbClr val="000000">
                      <a:alpha val="43137"/>
                    </a:srgbClr>
                  </a:outerShdw>
                </a:effectLst>
              </a:defRPr>
            </a:lvl1pPr>
            <a:extLst/>
          </a:lstStyle>
          <a:p>
            <a:r>
              <a:rPr kumimoji="0" lang="en-US" dirty="0"/>
              <a:t>Click to edit Master title style</a:t>
            </a:r>
          </a:p>
        </p:txBody>
      </p:sp>
    </p:spTree>
    <p:extLst>
      <p:ext uri="{BB962C8B-B14F-4D97-AF65-F5344CB8AC3E}">
        <p14:creationId xmlns:p14="http://schemas.microsoft.com/office/powerpoint/2010/main" val="197756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3"/>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3"/>
            <a:ext cx="4038600" cy="4525963"/>
          </a:xfrm>
        </p:spPr>
        <p:txBody>
          <a:bodyPr/>
          <a:lstStyle>
            <a:lvl1pPr>
              <a:defRPr sz="2100"/>
            </a:lvl1pPr>
            <a:lvl2pPr>
              <a:defRPr sz="1800"/>
            </a:lvl2pPr>
            <a:lvl3pPr>
              <a:defRPr sz="1500"/>
            </a:lvl3pPr>
            <a:lvl4pPr>
              <a:defRPr sz="1350"/>
            </a:lvl4pPr>
            <a:lvl5pPr>
              <a:defRPr sz="135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256A41-C91B-43FF-9881-F5DA9878418F}" type="datetime1">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14081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3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54864" indent="0" algn="l">
              <a:buNone/>
              <a:defRPr sz="1800" b="0">
                <a:solidFill>
                  <a:schemeClr val="accent3"/>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6" y="1809750"/>
            <a:ext cx="4041775" cy="639762"/>
          </a:xfrm>
        </p:spPr>
        <p:txBody>
          <a:bodyPr anchor="ctr"/>
          <a:lstStyle>
            <a:lvl1pPr marL="54864" indent="0">
              <a:buNone/>
              <a:defRPr sz="1800" b="0">
                <a:solidFill>
                  <a:schemeClr val="accent3"/>
                </a:solidFill>
              </a:defRPr>
            </a:lvl1pPr>
            <a:lvl2pPr>
              <a:buNone/>
              <a:defRPr sz="1500" b="1"/>
            </a:lvl2pPr>
            <a:lvl3pPr>
              <a:buNone/>
              <a:defRPr sz="1350" b="1"/>
            </a:lvl3pPr>
            <a:lvl4pPr>
              <a:buNone/>
              <a:defRPr sz="1200" b="1"/>
            </a:lvl4pPr>
            <a:lvl5pPr>
              <a:buNone/>
              <a:defRPr sz="12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1800"/>
            </a:lvl1pPr>
            <a:lvl2pPr>
              <a:defRPr sz="1500"/>
            </a:lvl2pPr>
            <a:lvl3pPr>
              <a:defRPr sz="1350"/>
            </a:lvl3pPr>
            <a:lvl4pPr>
              <a:defRPr sz="1200"/>
            </a:lvl4pPr>
            <a:lvl5pPr>
              <a:defRPr sz="12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459037"/>
            <a:ext cx="4041775" cy="3959352"/>
          </a:xfrm>
        </p:spPr>
        <p:txBody>
          <a:bodyPr/>
          <a:lstStyle>
            <a:lvl1pPr>
              <a:defRPr sz="1800"/>
            </a:lvl1pPr>
            <a:lvl2pPr>
              <a:defRPr sz="1500"/>
            </a:lvl2pPr>
            <a:lvl3pPr>
              <a:defRPr sz="1350"/>
            </a:lvl3pPr>
            <a:lvl4pPr>
              <a:defRPr sz="1200"/>
            </a:lvl4pPr>
            <a:lvl5pPr>
              <a:defRPr sz="12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FD7AA76-41EE-4C13-950E-E611B8B8FC52}" type="datetime1">
              <a:rPr lang="en-US" smtClean="0"/>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97459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3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89407A26-E7BC-4498-97E4-87AF12377CA9}" type="datetime1">
              <a:rPr lang="en-US" smtClean="0"/>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0975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A4171-1117-4486-993C-35A7470D8847}" type="datetime1">
              <a:rPr lang="en-US" smtClean="0"/>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07053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27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41148" indent="0">
              <a:buNone/>
              <a:defRPr sz="1350"/>
            </a:lvl1pPr>
            <a:lvl2pPr>
              <a:buNone/>
              <a:defRPr sz="900"/>
            </a:lvl2pPr>
            <a:lvl3pPr>
              <a:buNone/>
              <a:defRPr sz="750"/>
            </a:lvl3pPr>
            <a:lvl4pPr>
              <a:buNone/>
              <a:defRPr sz="675"/>
            </a:lvl4pPr>
            <a:lvl5pPr>
              <a:buNone/>
              <a:defRPr sz="675"/>
            </a:lvl5pPr>
            <a:extLst/>
          </a:lstStyle>
          <a:p>
            <a:pPr lvl="0" eaLnBrk="1" latinLnBrk="0" hangingPunct="1"/>
            <a:r>
              <a:rPr kumimoji="0" lang="en-US"/>
              <a:t>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2400"/>
            </a:lvl1pPr>
            <a:lvl2pPr>
              <a:defRPr sz="2100"/>
            </a:lvl2pPr>
            <a:lvl3pPr>
              <a:defRPr sz="1800"/>
            </a:lvl3pPr>
            <a:lvl4pPr>
              <a:defRPr sz="1500"/>
            </a:lvl4pPr>
            <a:lvl5pPr>
              <a:defRPr sz="15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2A4CB8-1563-4663-81DB-74EB416C19BE}" type="datetime1">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93114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cxnSp>
        <p:nvCxnSpPr>
          <p:cNvPr id="9" name="Straight Connector 8"/>
          <p:cNvCxnSpPr/>
          <p:nvPr/>
        </p:nvCxnSpPr>
        <p:spPr>
          <a:xfrm flipV="1">
            <a:off x="363196"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bwMode="grayWhite">
          <a:xfrm>
            <a:off x="914400" y="441253"/>
            <a:ext cx="6858000" cy="701749"/>
          </a:xfrm>
        </p:spPr>
        <p:txBody>
          <a:bodyPr anchor="b"/>
          <a:lstStyle>
            <a:lvl1pPr algn="l">
              <a:buNone/>
              <a:defRPr sz="1575"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24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0574" indent="0">
              <a:spcBef>
                <a:spcPts val="0"/>
              </a:spcBef>
              <a:buNone/>
              <a:defRPr sz="1050">
                <a:solidFill>
                  <a:srgbClr val="FFFFFF"/>
                </a:solidFill>
              </a:defRPr>
            </a:lvl1pPr>
            <a:lvl2pPr>
              <a:defRPr sz="900"/>
            </a:lvl2pPr>
            <a:lvl3pPr>
              <a:defRPr sz="750"/>
            </a:lvl3pPr>
            <a:lvl4pPr>
              <a:defRPr sz="675"/>
            </a:lvl4pPr>
            <a:lvl5pPr>
              <a:defRPr sz="675"/>
            </a:lvl5pPr>
            <a:extLst/>
          </a:lstStyle>
          <a:p>
            <a:pPr lvl="0" eaLnBrk="1" latinLnBrk="0" hangingPunct="1"/>
            <a:r>
              <a:rPr kumimoji="0" lang="en-US"/>
              <a:t>Edit Master text styles</a:t>
            </a:r>
          </a:p>
        </p:txBody>
      </p:sp>
      <p:sp>
        <p:nvSpPr>
          <p:cNvPr id="5" name="Date Placeholder 4"/>
          <p:cNvSpPr>
            <a:spLocks noGrp="1"/>
          </p:cNvSpPr>
          <p:nvPr>
            <p:ph type="dt" sz="half" idx="10"/>
          </p:nvPr>
        </p:nvSpPr>
        <p:spPr>
          <a:xfrm>
            <a:off x="6477000" y="55499"/>
            <a:ext cx="2133600" cy="365125"/>
          </a:xfrm>
        </p:spPr>
        <p:txBody>
          <a:bodyPr/>
          <a:lstStyle/>
          <a:p>
            <a:fld id="{0C6724CE-2468-448B-87C1-A92EDD78369B}" type="datetime1">
              <a:rPr lang="en-US" smtClean="0"/>
              <a:t>1/22/2017</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401CF334-2D5C-4859-84A6-CA7E6E43FAEB}" type="slidenum">
              <a:rPr lang="en-US" smtClean="0"/>
              <a:t>‹#›</a:t>
            </a:fld>
            <a:endParaRPr lang="en-US"/>
          </a:p>
        </p:txBody>
      </p:sp>
      <p:sp>
        <p:nvSpPr>
          <p:cNvPr id="10" name="Rectangle 9"/>
          <p:cNvSpPr/>
          <p:nvPr userDrawn="1"/>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Tree>
    <p:extLst>
      <p:ext uri="{BB962C8B-B14F-4D97-AF65-F5344CB8AC3E}">
        <p14:creationId xmlns:p14="http://schemas.microsoft.com/office/powerpoint/2010/main" val="4080473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dirty="0"/>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477000" y="6416677"/>
            <a:ext cx="2133600" cy="365125"/>
          </a:xfrm>
          <a:prstGeom prst="rect">
            <a:avLst/>
          </a:prstGeom>
        </p:spPr>
        <p:txBody>
          <a:bodyPr vert="horz" anchor="b"/>
          <a:lstStyle>
            <a:lvl1pPr algn="l" eaLnBrk="1" latinLnBrk="0" hangingPunct="1">
              <a:defRPr kumimoji="0" sz="825">
                <a:solidFill>
                  <a:schemeClr val="tx2"/>
                </a:solidFill>
              </a:defRPr>
            </a:lvl1pPr>
            <a:extLst/>
          </a:lstStyle>
          <a:p>
            <a:fld id="{4CD11720-76E7-46E6-B0AA-057287C42052}" type="datetime1">
              <a:rPr lang="en-US" smtClean="0"/>
              <a:t>1/22/2017</a:t>
            </a:fld>
            <a:endParaRPr lang="en-US"/>
          </a:p>
        </p:txBody>
      </p:sp>
      <p:sp>
        <p:nvSpPr>
          <p:cNvPr id="3" name="Footer Placeholder 2"/>
          <p:cNvSpPr>
            <a:spLocks noGrp="1"/>
          </p:cNvSpPr>
          <p:nvPr>
            <p:ph type="ftr" sz="quarter" idx="3"/>
          </p:nvPr>
        </p:nvSpPr>
        <p:spPr>
          <a:xfrm>
            <a:off x="914400" y="6416677"/>
            <a:ext cx="5562600" cy="365125"/>
          </a:xfrm>
          <a:prstGeom prst="rect">
            <a:avLst/>
          </a:prstGeom>
        </p:spPr>
        <p:txBody>
          <a:bodyPr vert="horz" anchor="b"/>
          <a:lstStyle>
            <a:lvl1pPr algn="r" eaLnBrk="1" latinLnBrk="0" hangingPunct="1">
              <a:defRPr kumimoji="0" sz="825">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7"/>
            <a:ext cx="457200" cy="365125"/>
          </a:xfrm>
          <a:prstGeom prst="rect">
            <a:avLst/>
          </a:prstGeom>
        </p:spPr>
        <p:txBody>
          <a:bodyPr vert="horz" anchor="b"/>
          <a:lstStyle>
            <a:lvl1pPr algn="l" eaLnBrk="1" latinLnBrk="0" hangingPunct="1">
              <a:defRPr kumimoji="0" sz="900">
                <a:solidFill>
                  <a:schemeClr val="tx2"/>
                </a:solidFill>
              </a:defRPr>
            </a:lvl1pPr>
            <a:extLst/>
          </a:lstStyle>
          <a:p>
            <a:fld id="{401CF334-2D5C-4859-84A6-CA7E6E43FAEB}" type="slidenum">
              <a:rPr lang="en-US" smtClean="0"/>
              <a:t>‹#›</a:t>
            </a:fld>
            <a:endParaRPr lang="en-US"/>
          </a:p>
        </p:txBody>
      </p:sp>
    </p:spTree>
    <p:extLst>
      <p:ext uri="{BB962C8B-B14F-4D97-AF65-F5344CB8AC3E}">
        <p14:creationId xmlns:p14="http://schemas.microsoft.com/office/powerpoint/2010/main" val="1724458208"/>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3000" kern="1200" spc="-75" baseline="0">
          <a:solidFill>
            <a:schemeClr val="tx2"/>
          </a:solidFill>
          <a:effectLst>
            <a:outerShdw blurRad="38100" dist="38100" dir="2700000" algn="tl">
              <a:srgbClr val="000000">
                <a:alpha val="43137"/>
              </a:srgbClr>
            </a:outerShdw>
          </a:effectLst>
          <a:latin typeface="+mj-lt"/>
          <a:ea typeface="+mj-ea"/>
          <a:cs typeface="+mj-cs"/>
        </a:defRPr>
      </a:lvl1pPr>
      <a:extLst/>
    </p:titleStyle>
    <p:bodyStyle>
      <a:lvl1pPr marL="308610" indent="-257175" algn="l" rtl="0" eaLnBrk="1" latinLnBrk="0" hangingPunct="1">
        <a:spcBef>
          <a:spcPts val="525"/>
        </a:spcBef>
        <a:buClr>
          <a:schemeClr val="tx2"/>
        </a:buClr>
        <a:buSzPct val="95000"/>
        <a:buFont typeface="Wingdings"/>
        <a:buChar char=""/>
        <a:defRPr kumimoji="0" sz="2250" kern="1200">
          <a:solidFill>
            <a:schemeClr val="tx1"/>
          </a:solidFill>
          <a:effectLst>
            <a:outerShdw blurRad="38100" dist="38100" dir="2700000" algn="tl">
              <a:srgbClr val="000000">
                <a:alpha val="43137"/>
              </a:srgbClr>
            </a:outerShdw>
          </a:effectLst>
          <a:latin typeface="+mn-lt"/>
          <a:ea typeface="+mn-ea"/>
          <a:cs typeface="+mn-cs"/>
        </a:defRPr>
      </a:lvl1pPr>
      <a:lvl2pPr marL="555498" indent="-214313" algn="l" rtl="0" eaLnBrk="1" latinLnBrk="0" hangingPunct="1">
        <a:spcBef>
          <a:spcPct val="20000"/>
        </a:spcBef>
        <a:buClr>
          <a:schemeClr val="accent2"/>
        </a:buClr>
        <a:buSzPct val="90000"/>
        <a:buFont typeface="Wingdings"/>
        <a:buChar char=""/>
        <a:defRPr kumimoji="0" sz="1950" kern="1200">
          <a:solidFill>
            <a:schemeClr val="tx1"/>
          </a:solidFill>
          <a:effectLst>
            <a:outerShdw blurRad="38100" dist="38100" dir="2700000" algn="tl">
              <a:srgbClr val="000000">
                <a:alpha val="43137"/>
              </a:srgbClr>
            </a:outerShdw>
          </a:effectLst>
          <a:latin typeface="+mn-lt"/>
          <a:ea typeface="+mn-ea"/>
          <a:cs typeface="+mn-cs"/>
        </a:defRPr>
      </a:lvl2pPr>
      <a:lvl3pPr marL="747522" indent="-171450" algn="l" rtl="0" eaLnBrk="1" latinLnBrk="0" hangingPunct="1">
        <a:spcBef>
          <a:spcPct val="20000"/>
        </a:spcBef>
        <a:buClr>
          <a:schemeClr val="accent2"/>
        </a:buClr>
        <a:buFont typeface="Wingdings 2"/>
        <a:buChar char=""/>
        <a:defRPr kumimoji="0" sz="1800" kern="1200">
          <a:solidFill>
            <a:schemeClr val="tx1"/>
          </a:solidFill>
          <a:effectLst>
            <a:outerShdw blurRad="38100" dist="38100" dir="2700000" algn="tl">
              <a:srgbClr val="000000">
                <a:alpha val="43137"/>
              </a:srgbClr>
            </a:outerShdw>
          </a:effectLst>
          <a:latin typeface="+mn-lt"/>
          <a:ea typeface="+mn-ea"/>
          <a:cs typeface="+mn-cs"/>
        </a:defRPr>
      </a:lvl3pPr>
      <a:lvl4pPr marL="946404" indent="-171450" algn="l" rtl="0" eaLnBrk="1" latinLnBrk="0" hangingPunct="1">
        <a:spcBef>
          <a:spcPct val="20000"/>
        </a:spcBef>
        <a:buClr>
          <a:schemeClr val="accent3"/>
        </a:buClr>
        <a:buFont typeface="Wingdings 3"/>
        <a:buChar char=""/>
        <a:defRPr kumimoji="0" sz="1650" kern="1200">
          <a:solidFill>
            <a:schemeClr val="tx1"/>
          </a:solidFill>
          <a:effectLst>
            <a:outerShdw blurRad="38100" dist="38100" dir="2700000" algn="tl">
              <a:srgbClr val="000000">
                <a:alpha val="43137"/>
              </a:srgbClr>
            </a:outerShdw>
          </a:effectLst>
          <a:latin typeface="+mn-lt"/>
          <a:ea typeface="+mn-ea"/>
          <a:cs typeface="+mn-cs"/>
        </a:defRPr>
      </a:lvl4pPr>
      <a:lvl5pPr marL="1110996" indent="-157734" algn="l" rtl="0" eaLnBrk="1" latinLnBrk="0" hangingPunct="1">
        <a:spcBef>
          <a:spcPct val="20000"/>
        </a:spcBef>
        <a:buClr>
          <a:schemeClr val="accent3"/>
        </a:buClr>
        <a:buFont typeface="Wingdings 2"/>
        <a:buChar char=""/>
        <a:defRPr kumimoji="0" sz="1500" kern="1200">
          <a:solidFill>
            <a:schemeClr val="tx1"/>
          </a:solidFill>
          <a:effectLst>
            <a:outerShdw blurRad="38100" dist="38100" dir="2700000" algn="tl">
              <a:srgbClr val="000000">
                <a:alpha val="43137"/>
              </a:srgbClr>
            </a:outerShdw>
          </a:effectLst>
          <a:latin typeface="+mn-lt"/>
          <a:ea typeface="+mn-ea"/>
          <a:cs typeface="+mn-cs"/>
        </a:defRPr>
      </a:lvl5pPr>
      <a:lvl6pPr marL="1282446" indent="-157734" algn="l" rtl="0" eaLnBrk="1" latinLnBrk="0" hangingPunct="1">
        <a:spcBef>
          <a:spcPct val="20000"/>
        </a:spcBef>
        <a:buClr>
          <a:schemeClr val="accent3"/>
        </a:buClr>
        <a:buFont typeface="Wingdings 2"/>
        <a:buChar char=""/>
        <a:defRPr kumimoji="0" sz="1350" kern="1200">
          <a:solidFill>
            <a:schemeClr val="tx1"/>
          </a:solidFill>
          <a:latin typeface="+mn-lt"/>
          <a:ea typeface="+mn-ea"/>
          <a:cs typeface="+mn-cs"/>
        </a:defRPr>
      </a:lvl6pPr>
      <a:lvl7pPr marL="1426464" indent="-137160" algn="l" rtl="0" eaLnBrk="1" latinLnBrk="0" hangingPunct="1">
        <a:spcBef>
          <a:spcPct val="20000"/>
        </a:spcBef>
        <a:buClr>
          <a:schemeClr val="accent4"/>
        </a:buClr>
        <a:buFont typeface="Wingdings 2"/>
        <a:buChar char=""/>
        <a:defRPr kumimoji="0" sz="1200" kern="1200">
          <a:solidFill>
            <a:schemeClr val="tx1"/>
          </a:solidFill>
          <a:latin typeface="+mn-lt"/>
          <a:ea typeface="+mn-ea"/>
          <a:cs typeface="+mn-cs"/>
        </a:defRPr>
      </a:lvl7pPr>
      <a:lvl8pPr marL="1570482" indent="-137160" algn="l" rtl="0" eaLnBrk="1" latinLnBrk="0" hangingPunct="1">
        <a:spcBef>
          <a:spcPct val="20000"/>
        </a:spcBef>
        <a:buClr>
          <a:schemeClr val="accent4"/>
        </a:buClr>
        <a:buFont typeface="Wingdings 2"/>
        <a:buChar char=""/>
        <a:defRPr kumimoji="0" sz="1200" kern="1200">
          <a:solidFill>
            <a:schemeClr val="tx1"/>
          </a:solidFill>
          <a:latin typeface="+mn-lt"/>
          <a:ea typeface="+mn-ea"/>
          <a:cs typeface="+mn-cs"/>
        </a:defRPr>
      </a:lvl8pPr>
      <a:lvl9pPr marL="1714500" indent="-137160" algn="l" rtl="0" eaLnBrk="1" latinLnBrk="0" hangingPunct="1">
        <a:spcBef>
          <a:spcPct val="20000"/>
        </a:spcBef>
        <a:buClr>
          <a:schemeClr val="accent4"/>
        </a:buClr>
        <a:buFont typeface="Wingdings 2"/>
        <a:buChar char=""/>
        <a:defRPr kumimoji="0" sz="12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Learning Healthcare System</a:t>
            </a:r>
          </a:p>
        </p:txBody>
      </p:sp>
      <p:sp>
        <p:nvSpPr>
          <p:cNvPr id="3" name="Subtitle 2"/>
          <p:cNvSpPr>
            <a:spLocks noGrp="1"/>
          </p:cNvSpPr>
          <p:nvPr>
            <p:ph type="subTitle" idx="1"/>
          </p:nvPr>
        </p:nvSpPr>
        <p:spPr/>
        <p:txBody>
          <a:bodyPr/>
          <a:lstStyle/>
          <a:p>
            <a:r>
              <a:rPr lang="en-US" dirty="0"/>
              <a:t>Bob Marshall, MD MPH MISM</a:t>
            </a:r>
          </a:p>
          <a:p>
            <a:r>
              <a:rPr lang="en-US" dirty="0"/>
              <a:t>01/2017</a:t>
            </a:r>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81553" y="72390"/>
            <a:ext cx="2463653" cy="3027370"/>
          </a:xfrm>
          <a:prstGeom prst="rect">
            <a:avLst/>
          </a:prstGeom>
          <a:ln>
            <a:noFill/>
          </a:ln>
          <a:effectLst>
            <a:softEdge rad="112500"/>
          </a:effectLst>
        </p:spPr>
      </p:pic>
    </p:spTree>
    <p:extLst>
      <p:ext uri="{BB962C8B-B14F-4D97-AF65-F5344CB8AC3E}">
        <p14:creationId xmlns:p14="http://schemas.microsoft.com/office/powerpoint/2010/main" val="176694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it so bad?</a:t>
            </a:r>
          </a:p>
        </p:txBody>
      </p:sp>
      <p:sp>
        <p:nvSpPr>
          <p:cNvPr id="3" name="Content Placeholder 2"/>
          <p:cNvSpPr>
            <a:spLocks noGrp="1"/>
          </p:cNvSpPr>
          <p:nvPr>
            <p:ph idx="1"/>
          </p:nvPr>
        </p:nvSpPr>
        <p:spPr/>
        <p:txBody>
          <a:bodyPr>
            <a:normAutofit/>
          </a:bodyPr>
          <a:lstStyle/>
          <a:p>
            <a:r>
              <a:rPr lang="en-US" dirty="0"/>
              <a:t>In part, these problems are related to fragmentation of the delivery system, misplaced patient demand and responsiveness to legal and economic incentives unrelated to health outcomes </a:t>
            </a:r>
          </a:p>
          <a:p>
            <a:r>
              <a:rPr lang="en-US" dirty="0"/>
              <a:t>To a growing extent, however, they relate to the structural inability of evidence to keep pace with the need for better information to guide clinical decision making at the point of care </a:t>
            </a:r>
          </a:p>
          <a:p>
            <a:r>
              <a:rPr lang="en-US" dirty="0"/>
              <a:t>In addition, if current approaches are inadequate, future developments are likely to accentuate the problem</a:t>
            </a:r>
          </a:p>
        </p:txBody>
      </p:sp>
    </p:spTree>
    <p:extLst>
      <p:ext uri="{BB962C8B-B14F-4D97-AF65-F5344CB8AC3E}">
        <p14:creationId xmlns:p14="http://schemas.microsoft.com/office/powerpoint/2010/main" val="1823020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Piling on – the Gap Continues to Widen</a:t>
            </a:r>
          </a:p>
        </p:txBody>
      </p:sp>
      <p:sp>
        <p:nvSpPr>
          <p:cNvPr id="3" name="Content Placeholder 2"/>
          <p:cNvSpPr>
            <a:spLocks noGrp="1"/>
          </p:cNvSpPr>
          <p:nvPr>
            <p:ph idx="1"/>
          </p:nvPr>
        </p:nvSpPr>
        <p:spPr/>
        <p:txBody>
          <a:bodyPr>
            <a:normAutofit/>
          </a:bodyPr>
          <a:lstStyle/>
          <a:p>
            <a:r>
              <a:rPr lang="en-US" dirty="0"/>
              <a:t>These issues take on added urgency in view of the rapidly shifting landscape of available interventions and scientific knowledge, including the: </a:t>
            </a:r>
          </a:p>
          <a:p>
            <a:pPr lvl="1"/>
            <a:r>
              <a:rPr lang="en-US" dirty="0"/>
              <a:t>increasing complexity of disease management, </a:t>
            </a:r>
          </a:p>
          <a:p>
            <a:pPr lvl="1"/>
            <a:r>
              <a:rPr lang="en-US" dirty="0"/>
              <a:t>development of new medical technologies, </a:t>
            </a:r>
          </a:p>
          <a:p>
            <a:pPr lvl="1"/>
            <a:r>
              <a:rPr lang="en-US" dirty="0"/>
              <a:t>promise of regenerative medicine, and </a:t>
            </a:r>
          </a:p>
          <a:p>
            <a:pPr lvl="1"/>
            <a:r>
              <a:rPr lang="en-US" dirty="0"/>
              <a:t>growing utility of genomics and proteomics in tailoring disease detection and treatment to each individual </a:t>
            </a:r>
          </a:p>
          <a:p>
            <a:r>
              <a:rPr lang="en-US" dirty="0"/>
              <a:t>Yet, the share of health expenses devoted to determining what works best is about one-tenth of 1 percent</a:t>
            </a:r>
          </a:p>
        </p:txBody>
      </p:sp>
    </p:spTree>
    <p:extLst>
      <p:ext uri="{BB962C8B-B14F-4D97-AF65-F5344CB8AC3E}">
        <p14:creationId xmlns:p14="http://schemas.microsoft.com/office/powerpoint/2010/main" val="933114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24712" y="193159"/>
            <a:ext cx="7056031" cy="6405475"/>
          </a:xfrm>
          <a:prstGeom prst="rect">
            <a:avLst/>
          </a:prstGeom>
          <a:ln>
            <a:noFill/>
          </a:ln>
          <a:effectLst>
            <a:softEdge rad="112500"/>
          </a:effectLst>
        </p:spPr>
      </p:pic>
    </p:spTree>
    <p:extLst>
      <p:ext uri="{BB962C8B-B14F-4D97-AF65-F5344CB8AC3E}">
        <p14:creationId xmlns:p14="http://schemas.microsoft.com/office/powerpoint/2010/main" val="3845309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in Healthcare</a:t>
            </a:r>
          </a:p>
        </p:txBody>
      </p:sp>
      <p:sp>
        <p:nvSpPr>
          <p:cNvPr id="3" name="Content Placeholder 2"/>
          <p:cNvSpPr>
            <a:spLocks noGrp="1"/>
          </p:cNvSpPr>
          <p:nvPr>
            <p:ph idx="1"/>
          </p:nvPr>
        </p:nvSpPr>
        <p:spPr/>
        <p:txBody>
          <a:bodyPr>
            <a:normAutofit lnSpcReduction="10000"/>
          </a:bodyPr>
          <a:lstStyle/>
          <a:p>
            <a:r>
              <a:rPr lang="en-US" dirty="0"/>
              <a:t>Scientific Research Knowledge</a:t>
            </a:r>
          </a:p>
          <a:p>
            <a:pPr lvl="1"/>
            <a:r>
              <a:rPr lang="en-US" dirty="0"/>
              <a:t>Clinical trials</a:t>
            </a:r>
          </a:p>
          <a:p>
            <a:pPr lvl="1"/>
            <a:r>
              <a:rPr lang="en-US" dirty="0"/>
              <a:t>Controlled populations</a:t>
            </a:r>
          </a:p>
          <a:p>
            <a:pPr lvl="1"/>
            <a:r>
              <a:rPr lang="en-US" dirty="0"/>
              <a:t>Well-defined questions</a:t>
            </a:r>
          </a:p>
          <a:p>
            <a:r>
              <a:rPr lang="en-US" dirty="0"/>
              <a:t>Routinely Collected Knowledge</a:t>
            </a:r>
          </a:p>
          <a:p>
            <a:pPr lvl="1"/>
            <a:r>
              <a:rPr lang="en-US" dirty="0"/>
              <a:t>EHR systems</a:t>
            </a:r>
          </a:p>
          <a:p>
            <a:pPr lvl="1"/>
            <a:r>
              <a:rPr lang="en-US" dirty="0"/>
              <a:t>Wide coverage</a:t>
            </a:r>
          </a:p>
          <a:p>
            <a:pPr lvl="1"/>
            <a:r>
              <a:rPr lang="en-US" dirty="0"/>
              <a:t>Vast quantity</a:t>
            </a:r>
          </a:p>
          <a:p>
            <a:pPr lvl="1"/>
            <a:r>
              <a:rPr lang="en-US" dirty="0"/>
              <a:t>May lack in detail and quality</a:t>
            </a:r>
          </a:p>
          <a:p>
            <a:r>
              <a:rPr lang="en-US" dirty="0"/>
              <a:t>Actionable Knowledge</a:t>
            </a:r>
          </a:p>
          <a:p>
            <a:pPr lvl="1"/>
            <a:r>
              <a:rPr lang="en-US" dirty="0"/>
              <a:t>Distilled scientific findings</a:t>
            </a:r>
          </a:p>
          <a:p>
            <a:pPr lvl="1"/>
            <a:r>
              <a:rPr lang="en-US" dirty="0"/>
              <a:t>Usable in clinical practice</a:t>
            </a:r>
          </a:p>
          <a:p>
            <a:pPr lvl="1"/>
            <a:r>
              <a:rPr lang="en-US" dirty="0"/>
              <a:t>Decision support</a:t>
            </a:r>
          </a:p>
        </p:txBody>
      </p:sp>
    </p:spTree>
    <p:extLst>
      <p:ext uri="{BB962C8B-B14F-4D97-AF65-F5344CB8AC3E}">
        <p14:creationId xmlns:p14="http://schemas.microsoft.com/office/powerpoint/2010/main" val="119573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–Based Medicine</a:t>
            </a:r>
          </a:p>
        </p:txBody>
      </p:sp>
      <p:sp>
        <p:nvSpPr>
          <p:cNvPr id="3" name="Content Placeholder 2"/>
          <p:cNvSpPr>
            <a:spLocks noGrp="1"/>
          </p:cNvSpPr>
          <p:nvPr>
            <p:ph idx="1"/>
          </p:nvPr>
        </p:nvSpPr>
        <p:spPr/>
        <p:txBody>
          <a:bodyPr>
            <a:normAutofit/>
          </a:bodyPr>
          <a:lstStyle/>
          <a:p>
            <a:r>
              <a:rPr lang="en-US" dirty="0"/>
              <a:t>EBM has resulted in many advances in health care: </a:t>
            </a:r>
          </a:p>
          <a:p>
            <a:pPr lvl="1"/>
            <a:r>
              <a:rPr lang="en-US" dirty="0"/>
              <a:t>Highlighting the importance of a rigorous scientific base for practice and the important role of physician judgment in delivering individual patient care. </a:t>
            </a:r>
          </a:p>
          <a:p>
            <a:r>
              <a:rPr lang="en-US" dirty="0"/>
              <a:t>However, increased complexity of health care requires a deepened commitment to produce the kinds of evidence needed at the point of care for individual patients</a:t>
            </a:r>
          </a:p>
          <a:p>
            <a:r>
              <a:rPr lang="en-US" dirty="0"/>
              <a:t>Beyond determinations of basic efficacy and safety, dependence on individually designed, serially constructed, prospective studies to establish relative effectiveness and individual variation in efficacy and safety is simply impractical for most interventions </a:t>
            </a:r>
          </a:p>
          <a:p>
            <a:endParaRPr lang="en-US" dirty="0"/>
          </a:p>
        </p:txBody>
      </p:sp>
    </p:spTree>
    <p:extLst>
      <p:ext uri="{BB962C8B-B14F-4D97-AF65-F5344CB8AC3E}">
        <p14:creationId xmlns:p14="http://schemas.microsoft.com/office/powerpoint/2010/main" val="374975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EBM and the LHS</a:t>
            </a:r>
          </a:p>
        </p:txBody>
      </p:sp>
      <p:sp>
        <p:nvSpPr>
          <p:cNvPr id="3" name="Content Placeholder 2"/>
          <p:cNvSpPr>
            <a:spLocks noGrp="1"/>
          </p:cNvSpPr>
          <p:nvPr>
            <p:ph idx="1"/>
          </p:nvPr>
        </p:nvSpPr>
        <p:spPr/>
        <p:txBody>
          <a:bodyPr/>
          <a:lstStyle/>
          <a:p>
            <a:r>
              <a:rPr lang="en-US" dirty="0"/>
              <a:t>Standard EBM trials/studies will continue to be very important </a:t>
            </a:r>
          </a:p>
          <a:p>
            <a:r>
              <a:rPr lang="en-US" dirty="0"/>
              <a:t>For the LHS to work, however, we need to get to the place where POC research has to be part of the equation</a:t>
            </a:r>
          </a:p>
          <a:p>
            <a:r>
              <a:rPr lang="en-US" dirty="0"/>
              <a:t>Care and research must be part of a single continuous cycle</a:t>
            </a:r>
          </a:p>
          <a:p>
            <a:r>
              <a:rPr lang="en-US" dirty="0"/>
              <a:t>This means that the data coming out of the EHR’s has to be of high quality, so the providers must be given the tools and incentives to document accurately and as completely as needed</a:t>
            </a:r>
          </a:p>
          <a:p>
            <a:r>
              <a:rPr lang="en-US" dirty="0"/>
              <a:t>This translates to better EHR designs to support the needed activities by the healthcare team</a:t>
            </a:r>
          </a:p>
        </p:txBody>
      </p:sp>
    </p:spTree>
    <p:extLst>
      <p:ext uri="{BB962C8B-B14F-4D97-AF65-F5344CB8AC3E}">
        <p14:creationId xmlns:p14="http://schemas.microsoft.com/office/powerpoint/2010/main" val="298667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Makings EHR’s Support the LHS</a:t>
            </a:r>
          </a:p>
        </p:txBody>
      </p:sp>
      <p:sp>
        <p:nvSpPr>
          <p:cNvPr id="3" name="Content Placeholder 2"/>
          <p:cNvSpPr>
            <a:spLocks noGrp="1"/>
          </p:cNvSpPr>
          <p:nvPr>
            <p:ph idx="1"/>
          </p:nvPr>
        </p:nvSpPr>
        <p:spPr/>
        <p:txBody>
          <a:bodyPr/>
          <a:lstStyle/>
          <a:p>
            <a:r>
              <a:rPr lang="en-US" dirty="0"/>
              <a:t>EHR use is critical to the LHS</a:t>
            </a:r>
          </a:p>
          <a:p>
            <a:r>
              <a:rPr lang="en-US" dirty="0"/>
              <a:t>What EHR characteristics are needed?</a:t>
            </a:r>
          </a:p>
          <a:p>
            <a:pPr lvl="1"/>
            <a:r>
              <a:rPr lang="en-US" dirty="0"/>
              <a:t>Full interoperability</a:t>
            </a:r>
          </a:p>
          <a:p>
            <a:pPr lvl="1"/>
            <a:r>
              <a:rPr lang="en-US" dirty="0"/>
              <a:t>Governed by agreed-upon and uniform data standards and definitions</a:t>
            </a:r>
          </a:p>
          <a:p>
            <a:pPr lvl="1"/>
            <a:r>
              <a:rPr lang="en-US" dirty="0"/>
              <a:t>Shared terms, definitions, quality standards and best practices must be accessible to all participants</a:t>
            </a:r>
          </a:p>
          <a:p>
            <a:pPr lvl="1"/>
            <a:r>
              <a:rPr lang="en-US" dirty="0"/>
              <a:t>Standards organizations must drive this work (Clinical Data Interchange Standards Consortium and HL7)</a:t>
            </a:r>
          </a:p>
          <a:p>
            <a:pPr lvl="1"/>
            <a:r>
              <a:rPr lang="en-US" dirty="0"/>
              <a:t>Development of computable electronic phenotypes – patients identifiable directly by query of EHR data repositories</a:t>
            </a:r>
          </a:p>
        </p:txBody>
      </p:sp>
    </p:spTree>
    <p:extLst>
      <p:ext uri="{BB962C8B-B14F-4D97-AF65-F5344CB8AC3E}">
        <p14:creationId xmlns:p14="http://schemas.microsoft.com/office/powerpoint/2010/main" val="2264412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433623" y="195151"/>
            <a:ext cx="5605130" cy="641787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6538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Set of Models (UK NHS)</a:t>
            </a:r>
          </a:p>
        </p:txBody>
      </p:sp>
      <p:sp>
        <p:nvSpPr>
          <p:cNvPr id="3" name="Content Placeholder 2"/>
          <p:cNvSpPr>
            <a:spLocks noGrp="1"/>
          </p:cNvSpPr>
          <p:nvPr>
            <p:ph idx="1"/>
          </p:nvPr>
        </p:nvSpPr>
        <p:spPr/>
        <p:txBody>
          <a:bodyPr/>
          <a:lstStyle/>
          <a:p>
            <a:pPr marL="523875" defTabSz="1296988">
              <a:spcBef>
                <a:spcPts val="800"/>
              </a:spcBef>
              <a:buFont typeface="ArialMT" charset="0"/>
              <a:buChar char="•"/>
            </a:pPr>
            <a:r>
              <a:rPr lang="en-US" altLang="en-US" dirty="0">
                <a:latin typeface="Helvetica" panose="020B0604020202020204" pitchFamily="34" charset="0"/>
                <a:sym typeface="Helvetica" panose="020B0604020202020204" pitchFamily="34" charset="0"/>
              </a:rPr>
              <a:t>Clinical Data Integration Model (CDIM)</a:t>
            </a:r>
          </a:p>
          <a:p>
            <a:pPr marL="1020763" lvl="1" defTabSz="1296988">
              <a:spcBef>
                <a:spcPts val="800"/>
              </a:spcBef>
              <a:buFont typeface="ArialMT" charset="0"/>
              <a:buChar char="•"/>
            </a:pPr>
            <a:r>
              <a:rPr lang="en-US" altLang="en-US" dirty="0">
                <a:latin typeface="Helvetica" panose="020B0604020202020204" pitchFamily="34" charset="0"/>
                <a:ea typeface="ＭＳ Ｐゴシック" charset="-128"/>
                <a:sym typeface="Helvetica" panose="020B0604020202020204" pitchFamily="34" charset="0"/>
              </a:rPr>
              <a:t>Mapping clinical data from EHRs and aggregated data repositories</a:t>
            </a:r>
          </a:p>
          <a:p>
            <a:pPr marL="523875" defTabSz="1296988">
              <a:spcBef>
                <a:spcPts val="800"/>
              </a:spcBef>
              <a:buFont typeface="ArialMT" charset="0"/>
              <a:buChar char="•"/>
            </a:pPr>
            <a:r>
              <a:rPr lang="en-US" altLang="en-US" dirty="0">
                <a:latin typeface="Helvetica" panose="020B0604020202020204" pitchFamily="34" charset="0"/>
                <a:sym typeface="Helvetica" panose="020B0604020202020204" pitchFamily="34" charset="0"/>
              </a:rPr>
              <a:t>Clinical Research Information Model (CRIM)</a:t>
            </a:r>
          </a:p>
          <a:p>
            <a:pPr marL="1020763" lvl="1" defTabSz="1296988">
              <a:spcBef>
                <a:spcPts val="800"/>
              </a:spcBef>
              <a:buFont typeface="ArialMT" charset="0"/>
              <a:buChar char="•"/>
            </a:pPr>
            <a:r>
              <a:rPr lang="en-US" altLang="en-US" dirty="0">
                <a:latin typeface="Helvetica" panose="020B0604020202020204" pitchFamily="34" charset="0"/>
                <a:ea typeface="ＭＳ Ｐゴシック" charset="-128"/>
                <a:sym typeface="Helvetica" panose="020B0604020202020204" pitchFamily="34" charset="0"/>
              </a:rPr>
              <a:t>Research process information</a:t>
            </a:r>
          </a:p>
          <a:p>
            <a:pPr marL="1020763" lvl="1" defTabSz="1296988">
              <a:spcBef>
                <a:spcPts val="800"/>
              </a:spcBef>
              <a:buFont typeface="ArialMT" charset="0"/>
              <a:buChar char="•"/>
            </a:pPr>
            <a:r>
              <a:rPr lang="en-US" altLang="en-US" dirty="0">
                <a:latin typeface="Helvetica" panose="020B0604020202020204" pitchFamily="34" charset="0"/>
                <a:ea typeface="ＭＳ Ｐゴシック" charset="-128"/>
                <a:sym typeface="Helvetica" panose="020B0604020202020204" pitchFamily="34" charset="0"/>
              </a:rPr>
              <a:t>Evolution of Primary Care Research Information Model (PCROM).</a:t>
            </a:r>
          </a:p>
          <a:p>
            <a:endParaRPr lang="en-US" dirty="0"/>
          </a:p>
        </p:txBody>
      </p:sp>
    </p:spTree>
    <p:extLst>
      <p:ext uri="{BB962C8B-B14F-4D97-AF65-F5344CB8AC3E}">
        <p14:creationId xmlns:p14="http://schemas.microsoft.com/office/powerpoint/2010/main" val="307363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the LHS Work – Decision Support Tools</a:t>
            </a:r>
          </a:p>
        </p:txBody>
      </p:sp>
      <p:sp>
        <p:nvSpPr>
          <p:cNvPr id="3" name="Content Placeholder 2"/>
          <p:cNvSpPr>
            <a:spLocks noGrp="1"/>
          </p:cNvSpPr>
          <p:nvPr>
            <p:ph idx="1"/>
          </p:nvPr>
        </p:nvSpPr>
        <p:spPr/>
        <p:txBody>
          <a:bodyPr/>
          <a:lstStyle/>
          <a:p>
            <a:r>
              <a:rPr lang="en-US" dirty="0"/>
              <a:t>Providing POC individual patient risk info one of most valuable benefits of LHS</a:t>
            </a:r>
          </a:p>
          <a:p>
            <a:r>
              <a:rPr lang="en-US" dirty="0"/>
              <a:t>Archimedes (a KP innovation) can predict patient risk for MI, CVA and DM</a:t>
            </a:r>
          </a:p>
          <a:p>
            <a:pPr lvl="1"/>
            <a:r>
              <a:rPr lang="en-US" dirty="0"/>
              <a:t>In addition, can predict outcomes based on different health care treatments and lifestyle choices</a:t>
            </a:r>
          </a:p>
          <a:p>
            <a:pPr lvl="1"/>
            <a:r>
              <a:rPr lang="en-US" dirty="0"/>
              <a:t>Called </a:t>
            </a:r>
            <a:r>
              <a:rPr lang="en-US" dirty="0" err="1"/>
              <a:t>IndiGO</a:t>
            </a:r>
            <a:r>
              <a:rPr lang="en-US" dirty="0"/>
              <a:t> – presents graphical of risk based on “what if” models</a:t>
            </a:r>
          </a:p>
          <a:p>
            <a:pPr lvl="1"/>
            <a:r>
              <a:rPr lang="en-US" dirty="0"/>
              <a:t>Draws on information from clinical trials, EHR’s, literature reviews and epidemiology</a:t>
            </a:r>
          </a:p>
        </p:txBody>
      </p:sp>
    </p:spTree>
    <p:extLst>
      <p:ext uri="{BB962C8B-B14F-4D97-AF65-F5344CB8AC3E}">
        <p14:creationId xmlns:p14="http://schemas.microsoft.com/office/powerpoint/2010/main" val="2045471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Objectives</a:t>
            </a:r>
          </a:p>
        </p:txBody>
      </p:sp>
      <p:sp>
        <p:nvSpPr>
          <p:cNvPr id="14" name="Content Placeholder 13"/>
          <p:cNvSpPr>
            <a:spLocks noGrp="1"/>
          </p:cNvSpPr>
          <p:nvPr>
            <p:ph idx="1"/>
          </p:nvPr>
        </p:nvSpPr>
        <p:spPr/>
        <p:txBody>
          <a:bodyPr/>
          <a:lstStyle/>
          <a:p>
            <a:pPr lvl="0"/>
            <a:r>
              <a:rPr lang="en-US" dirty="0"/>
              <a:t>Define what a Learning Healthcare System is</a:t>
            </a:r>
          </a:p>
          <a:p>
            <a:pPr lvl="0"/>
            <a:r>
              <a:rPr lang="en-US" dirty="0"/>
              <a:t>Identify challenges and barriers</a:t>
            </a:r>
          </a:p>
          <a:p>
            <a:pPr lvl="0"/>
            <a:r>
              <a:rPr lang="en-US" dirty="0"/>
              <a:t>Explain we are happy to is different</a:t>
            </a:r>
          </a:p>
          <a:p>
            <a:pPr lvl="0"/>
            <a:r>
              <a:rPr lang="en-US" dirty="0"/>
              <a:t>Review current state versus LHS</a:t>
            </a:r>
          </a:p>
          <a:p>
            <a:pPr lvl="0"/>
            <a:r>
              <a:rPr lang="en-US" dirty="0"/>
              <a:t>Discuss EBM and the LHS</a:t>
            </a:r>
          </a:p>
          <a:p>
            <a:pPr lvl="0"/>
            <a:r>
              <a:rPr lang="en-US" dirty="0"/>
              <a:t>Making EHR’s work to support an LHS</a:t>
            </a:r>
          </a:p>
          <a:p>
            <a:pPr lvl="0"/>
            <a:r>
              <a:rPr lang="en-US" dirty="0"/>
              <a:t>Examples of making an LHS work</a:t>
            </a:r>
          </a:p>
          <a:p>
            <a:pPr lvl="0"/>
            <a:r>
              <a:rPr lang="en-US" dirty="0"/>
              <a:t>What is next?</a:t>
            </a:r>
          </a:p>
          <a:p>
            <a:pPr lvl="0"/>
            <a:endParaRPr lang="en-US" dirty="0"/>
          </a:p>
          <a:p>
            <a:pPr lvl="0"/>
            <a:endParaRPr lang="en-US" dirty="0"/>
          </a:p>
          <a:p>
            <a:pPr lvl="0"/>
            <a:endParaRPr lang="en-US" dirty="0"/>
          </a:p>
          <a:p>
            <a:pPr lvl="0"/>
            <a:endParaRPr lang="en-US" dirty="0"/>
          </a:p>
          <a:p>
            <a:pPr lvl="0"/>
            <a:endParaRPr lang="en-US" dirty="0"/>
          </a:p>
        </p:txBody>
      </p:sp>
    </p:spTree>
    <p:extLst>
      <p:ext uri="{BB962C8B-B14F-4D97-AF65-F5344CB8AC3E}">
        <p14:creationId xmlns:p14="http://schemas.microsoft.com/office/powerpoint/2010/main" val="240931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the LHS Work – Reducing Provider Overload</a:t>
            </a:r>
          </a:p>
        </p:txBody>
      </p:sp>
      <p:sp>
        <p:nvSpPr>
          <p:cNvPr id="3" name="Content Placeholder 2"/>
          <p:cNvSpPr>
            <a:spLocks noGrp="1"/>
          </p:cNvSpPr>
          <p:nvPr>
            <p:ph idx="1"/>
          </p:nvPr>
        </p:nvSpPr>
        <p:spPr/>
        <p:txBody>
          <a:bodyPr/>
          <a:lstStyle/>
          <a:p>
            <a:r>
              <a:rPr lang="en-US" dirty="0"/>
              <a:t>Using the data in EHR’s, can use analytics (Big Data or health analytics/BI tools) to highlight vital clues about a patient’s condition and potential for complications</a:t>
            </a:r>
          </a:p>
          <a:p>
            <a:r>
              <a:rPr lang="en-US" dirty="0"/>
              <a:t>Very useful in high acuity and high volume settings (ex. CCU or ED)</a:t>
            </a:r>
          </a:p>
          <a:p>
            <a:r>
              <a:rPr lang="en-US" dirty="0"/>
              <a:t>Can be used as early warning systems or to present information about at risk parameters and treatment options to reduce readmissions or return ED visits</a:t>
            </a:r>
          </a:p>
          <a:p>
            <a:r>
              <a:rPr lang="en-US" dirty="0"/>
              <a:t>The end effect is reducing the continual information overload in those settings</a:t>
            </a:r>
          </a:p>
        </p:txBody>
      </p:sp>
    </p:spTree>
    <p:extLst>
      <p:ext uri="{BB962C8B-B14F-4D97-AF65-F5344CB8AC3E}">
        <p14:creationId xmlns:p14="http://schemas.microsoft.com/office/powerpoint/2010/main" val="4143942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the LHS Work – Point of Care Trials</a:t>
            </a:r>
          </a:p>
        </p:txBody>
      </p:sp>
      <p:sp>
        <p:nvSpPr>
          <p:cNvPr id="3" name="Content Placeholder 2"/>
          <p:cNvSpPr>
            <a:spLocks noGrp="1"/>
          </p:cNvSpPr>
          <p:nvPr>
            <p:ph idx="1"/>
          </p:nvPr>
        </p:nvSpPr>
        <p:spPr/>
        <p:txBody>
          <a:bodyPr/>
          <a:lstStyle/>
          <a:p>
            <a:r>
              <a:rPr lang="en-US" dirty="0"/>
              <a:t>Can use the EHR, the LHS and its infrastructure (next talk) to establish “point-of-care” clinical trials</a:t>
            </a:r>
          </a:p>
          <a:p>
            <a:pPr lvl="1"/>
            <a:r>
              <a:rPr lang="en-US" dirty="0"/>
              <a:t>This can produce effectiveness data about already approved medications and treatments</a:t>
            </a:r>
          </a:p>
          <a:p>
            <a:r>
              <a:rPr lang="en-US" dirty="0"/>
              <a:t>In a VA study, such a tool uses EHR data to make recommendations about one treatment versus another in terms of efficacy for the patient at hand</a:t>
            </a:r>
          </a:p>
          <a:p>
            <a:pPr lvl="1"/>
            <a:r>
              <a:rPr lang="en-US" dirty="0"/>
              <a:t>The ongoing trial collects data until there is enough to power the decision tool</a:t>
            </a:r>
          </a:p>
          <a:p>
            <a:pPr lvl="1"/>
            <a:r>
              <a:rPr lang="en-US" dirty="0"/>
              <a:t>The tool also identifies which patients qualify for the study to compare treatment options and lets the provider know</a:t>
            </a:r>
          </a:p>
          <a:p>
            <a:pPr lvl="1"/>
            <a:r>
              <a:rPr lang="en-US" dirty="0"/>
              <a:t>The system can even generate the correct consent form to use to enroll and inform patients </a:t>
            </a:r>
          </a:p>
        </p:txBody>
      </p:sp>
    </p:spTree>
    <p:extLst>
      <p:ext uri="{BB962C8B-B14F-4D97-AF65-F5344CB8AC3E}">
        <p14:creationId xmlns:p14="http://schemas.microsoft.com/office/powerpoint/2010/main" val="1594839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the LHS Work – Living CPG’s</a:t>
            </a:r>
          </a:p>
        </p:txBody>
      </p:sp>
      <p:sp>
        <p:nvSpPr>
          <p:cNvPr id="3" name="Content Placeholder 2"/>
          <p:cNvSpPr>
            <a:spLocks noGrp="1"/>
          </p:cNvSpPr>
          <p:nvPr>
            <p:ph idx="1"/>
          </p:nvPr>
        </p:nvSpPr>
        <p:spPr/>
        <p:txBody>
          <a:bodyPr/>
          <a:lstStyle/>
          <a:p>
            <a:r>
              <a:rPr lang="en-US" dirty="0"/>
              <a:t>Boston Children’s has developed “living clinical guidelines” that suggest sound practices, based initially on medical literature</a:t>
            </a:r>
          </a:p>
          <a:p>
            <a:pPr lvl="1"/>
            <a:r>
              <a:rPr lang="en-US" dirty="0"/>
              <a:t>The LCG’s continue to evolve over time as they collect more data and practical experience</a:t>
            </a:r>
          </a:p>
          <a:p>
            <a:pPr lvl="1"/>
            <a:r>
              <a:rPr lang="en-US" dirty="0"/>
              <a:t>Providers can deviate from LCG’s (including the reason for diverting), but outcomes and practice patterns continue to be collected to inform future iterations</a:t>
            </a:r>
          </a:p>
          <a:p>
            <a:pPr lvl="1"/>
            <a:r>
              <a:rPr lang="en-US" dirty="0"/>
              <a:t>The iterative process leads to greater adoption and thus less variation in practice…as well as overall improved outcomes</a:t>
            </a:r>
          </a:p>
          <a:p>
            <a:pPr lvl="2"/>
            <a:r>
              <a:rPr lang="en-US" dirty="0"/>
              <a:t>80% for the LCG’s (called SCAMPs) versus 39-53% for traditional CPG’s</a:t>
            </a:r>
          </a:p>
        </p:txBody>
      </p:sp>
    </p:spTree>
    <p:extLst>
      <p:ext uri="{BB962C8B-B14F-4D97-AF65-F5344CB8AC3E}">
        <p14:creationId xmlns:p14="http://schemas.microsoft.com/office/powerpoint/2010/main" val="289824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the LHS Work – Using “Dirty Data”</a:t>
            </a:r>
          </a:p>
        </p:txBody>
      </p:sp>
      <p:sp>
        <p:nvSpPr>
          <p:cNvPr id="3" name="Content Placeholder 2"/>
          <p:cNvSpPr>
            <a:spLocks noGrp="1"/>
          </p:cNvSpPr>
          <p:nvPr>
            <p:ph idx="1"/>
          </p:nvPr>
        </p:nvSpPr>
        <p:spPr/>
        <p:txBody>
          <a:bodyPr/>
          <a:lstStyle/>
          <a:p>
            <a:r>
              <a:rPr lang="en-US" dirty="0"/>
              <a:t>High quality data is best, but you can still make good decisions over time by collecting continuous data</a:t>
            </a:r>
          </a:p>
          <a:p>
            <a:r>
              <a:rPr lang="en-US" dirty="0"/>
              <a:t>Harvard Predictive Medicine Group</a:t>
            </a:r>
          </a:p>
          <a:p>
            <a:pPr lvl="1"/>
            <a:r>
              <a:rPr lang="en-US" dirty="0"/>
              <a:t>Collected administrative claims data (diagnosis), prescription use and lab tests to predict future clinical risk</a:t>
            </a:r>
          </a:p>
          <a:p>
            <a:pPr lvl="1"/>
            <a:r>
              <a:rPr lang="en-US" dirty="0"/>
              <a:t>One example was risk for domestic violence up to two years in advance</a:t>
            </a:r>
          </a:p>
          <a:p>
            <a:r>
              <a:rPr lang="en-US" dirty="0"/>
              <a:t>Can use public health data, based on Zip Code, to make many healthcare/health resource utilization predictions</a:t>
            </a:r>
          </a:p>
          <a:p>
            <a:pPr lvl="1"/>
            <a:r>
              <a:rPr lang="en-US" dirty="0"/>
              <a:t>Allows one to both resource appropriately, but also helps providers identify folks who need specific interventions or treatment</a:t>
            </a:r>
          </a:p>
        </p:txBody>
      </p:sp>
    </p:spTree>
    <p:extLst>
      <p:ext uri="{BB962C8B-B14F-4D97-AF65-F5344CB8AC3E}">
        <p14:creationId xmlns:p14="http://schemas.microsoft.com/office/powerpoint/2010/main" val="6247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a:t>
            </a:r>
          </a:p>
        </p:txBody>
      </p:sp>
      <p:pic>
        <p:nvPicPr>
          <p:cNvPr id="5" name="Picture 4"/>
          <p:cNvPicPr>
            <a:picLocks noChangeAspect="1"/>
          </p:cNvPicPr>
          <p:nvPr/>
        </p:nvPicPr>
        <p:blipFill>
          <a:blip r:embed="rId2"/>
          <a:stretch>
            <a:fillRect/>
          </a:stretch>
        </p:blipFill>
        <p:spPr>
          <a:xfrm>
            <a:off x="70635" y="1415831"/>
            <a:ext cx="8998938" cy="51751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2462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Learning Healthcare System?</a:t>
            </a:r>
          </a:p>
        </p:txBody>
      </p:sp>
      <p:sp>
        <p:nvSpPr>
          <p:cNvPr id="3" name="Content Placeholder 2"/>
          <p:cNvSpPr>
            <a:spLocks noGrp="1"/>
          </p:cNvSpPr>
          <p:nvPr>
            <p:ph idx="1"/>
          </p:nvPr>
        </p:nvSpPr>
        <p:spPr/>
        <p:txBody>
          <a:bodyPr/>
          <a:lstStyle/>
          <a:p>
            <a:r>
              <a:rPr lang="en-US" altLang="en-US" dirty="0"/>
              <a:t>The IOM’</a:t>
            </a:r>
            <a:r>
              <a:rPr lang="en-US" altLang="ja-JP" dirty="0"/>
              <a:t>s vision:</a:t>
            </a:r>
          </a:p>
          <a:p>
            <a:pPr lvl="1"/>
            <a:r>
              <a:rPr lang="en-US" altLang="en-US" sz="1800" dirty="0"/>
              <a:t>Research happens closer to clinical practice than in traditional university settings.</a:t>
            </a:r>
          </a:p>
          <a:p>
            <a:pPr lvl="1"/>
            <a:r>
              <a:rPr lang="en-US" altLang="en-US" sz="1800" dirty="0"/>
              <a:t>Scientists, clinicians, and administrators work together.</a:t>
            </a:r>
          </a:p>
          <a:p>
            <a:pPr lvl="1"/>
            <a:r>
              <a:rPr lang="en-US" altLang="en-US" sz="1800" dirty="0"/>
              <a:t>Studies occur in everyday practice settings.</a:t>
            </a:r>
          </a:p>
          <a:p>
            <a:pPr lvl="1"/>
            <a:r>
              <a:rPr lang="en-US" altLang="en-US" sz="1800" dirty="0"/>
              <a:t>Electronic medical records are linked and mined for research.</a:t>
            </a:r>
          </a:p>
          <a:p>
            <a:pPr lvl="1"/>
            <a:r>
              <a:rPr lang="en-US" altLang="en-US" sz="1800" dirty="0"/>
              <a:t>Recognition that clinical and health system data exist for the public good.</a:t>
            </a:r>
          </a:p>
          <a:p>
            <a:pPr>
              <a:spcBef>
                <a:spcPct val="100000"/>
              </a:spcBef>
            </a:pPr>
            <a:r>
              <a:rPr lang="en-US" altLang="en-US" dirty="0"/>
              <a:t>Evidence informs practice and practice informs evidence.</a:t>
            </a:r>
          </a:p>
          <a:p>
            <a:endParaRPr lang="en-US" dirty="0"/>
          </a:p>
        </p:txBody>
      </p:sp>
    </p:spTree>
    <p:extLst>
      <p:ext uri="{BB962C8B-B14F-4D97-AF65-F5344CB8AC3E}">
        <p14:creationId xmlns:p14="http://schemas.microsoft.com/office/powerpoint/2010/main" val="26019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Challenges and Opportunities</a:t>
            </a:r>
          </a:p>
        </p:txBody>
      </p:sp>
      <p:sp>
        <p:nvSpPr>
          <p:cNvPr id="3" name="Content Placeholder 2"/>
          <p:cNvSpPr>
            <a:spLocks noGrp="1"/>
          </p:cNvSpPr>
          <p:nvPr>
            <p:ph idx="1"/>
          </p:nvPr>
        </p:nvSpPr>
        <p:spPr/>
        <p:txBody>
          <a:bodyPr/>
          <a:lstStyle/>
          <a:p>
            <a:r>
              <a:rPr lang="en-US" altLang="en-US" dirty="0"/>
              <a:t>The IOM’</a:t>
            </a:r>
            <a:r>
              <a:rPr lang="en-US" altLang="ja-JP" dirty="0"/>
              <a:t>s 2008 Roundtable on Evidence-Based Medicine identified problems with U.S. health care:</a:t>
            </a:r>
          </a:p>
          <a:p>
            <a:pPr lvl="1"/>
            <a:r>
              <a:rPr lang="en-US" altLang="en-US" sz="1800" dirty="0"/>
              <a:t>Evidence is often not available for clinical decision making. </a:t>
            </a:r>
          </a:p>
          <a:p>
            <a:pPr lvl="1"/>
            <a:r>
              <a:rPr lang="en-US" altLang="en-US" sz="1800" dirty="0"/>
              <a:t>Uptake of new discoveries can be slow and false starts are common.</a:t>
            </a:r>
          </a:p>
          <a:p>
            <a:pPr lvl="1"/>
            <a:r>
              <a:rPr lang="en-US" altLang="en-US" sz="1800" dirty="0"/>
              <a:t>Even when evidence is available, it is not applied consistently—meaning variation, inefficiencies, and disparities persist.</a:t>
            </a:r>
            <a:endParaRPr lang="en-US" altLang="en-US" sz="1800" b="1" dirty="0"/>
          </a:p>
          <a:p>
            <a:pPr lvl="1">
              <a:buFont typeface="Times" panose="02020603050405020304" pitchFamily="18" charset="0"/>
              <a:buNone/>
            </a:pPr>
            <a:r>
              <a:rPr lang="en-US" altLang="en-US" b="1" dirty="0"/>
              <a:t>Opportunity: </a:t>
            </a:r>
          </a:p>
          <a:p>
            <a:pPr lvl="1"/>
            <a:r>
              <a:rPr lang="en-US" altLang="en-US" sz="1800" dirty="0"/>
              <a:t>We need a new clinical research paradigm. </a:t>
            </a:r>
          </a:p>
          <a:p>
            <a:pPr lvl="1"/>
            <a:r>
              <a:rPr lang="en-US" altLang="en-US" sz="1800" dirty="0"/>
              <a:t>We need “</a:t>
            </a:r>
            <a:r>
              <a:rPr lang="en-US" altLang="ja-JP" sz="1800" dirty="0"/>
              <a:t>learning health care systems.</a:t>
            </a:r>
            <a:r>
              <a:rPr lang="ja-JP" altLang="en-US" sz="1800" dirty="0"/>
              <a:t>”</a:t>
            </a:r>
            <a:endParaRPr lang="en-US" altLang="ja-JP" sz="1800" dirty="0"/>
          </a:p>
        </p:txBody>
      </p:sp>
    </p:spTree>
    <p:extLst>
      <p:ext uri="{BB962C8B-B14F-4D97-AF65-F5344CB8AC3E}">
        <p14:creationId xmlns:p14="http://schemas.microsoft.com/office/powerpoint/2010/main" val="7679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Different About an LHS?</a:t>
            </a:r>
          </a:p>
        </p:txBody>
      </p:sp>
      <p:sp>
        <p:nvSpPr>
          <p:cNvPr id="3" name="Content Placeholder 2"/>
          <p:cNvSpPr>
            <a:spLocks noGrp="1"/>
          </p:cNvSpPr>
          <p:nvPr>
            <p:ph idx="1"/>
          </p:nvPr>
        </p:nvSpPr>
        <p:spPr/>
        <p:txBody>
          <a:bodyPr/>
          <a:lstStyle/>
          <a:p>
            <a:r>
              <a:rPr lang="en-US" altLang="en-US" dirty="0"/>
              <a:t>In learning health care systems, traditional principles of research can be used in more practical ways so that:</a:t>
            </a:r>
          </a:p>
          <a:p>
            <a:pPr lvl="1"/>
            <a:r>
              <a:rPr lang="en-US" altLang="en-US" sz="1800" dirty="0"/>
              <a:t>Decisions can be made more quickly.</a:t>
            </a:r>
          </a:p>
          <a:p>
            <a:pPr lvl="1"/>
            <a:r>
              <a:rPr lang="en-US" altLang="en-US" sz="1800" dirty="0"/>
              <a:t>Better information is available for clinical decision making, for managing health care delivery.</a:t>
            </a:r>
          </a:p>
          <a:p>
            <a:pPr lvl="1"/>
            <a:r>
              <a:rPr lang="en-US" sz="1800" dirty="0"/>
              <a:t>The system learns from the actions of the people using it</a:t>
            </a:r>
          </a:p>
        </p:txBody>
      </p:sp>
    </p:spTree>
    <p:extLst>
      <p:ext uri="{BB962C8B-B14F-4D97-AF65-F5344CB8AC3E}">
        <p14:creationId xmlns:p14="http://schemas.microsoft.com/office/powerpoint/2010/main" val="4284799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502955" y="370588"/>
            <a:ext cx="6205649" cy="6205649"/>
          </a:xfrm>
          <a:prstGeom prst="rect">
            <a:avLst/>
          </a:prstGeom>
          <a:ln>
            <a:noFill/>
          </a:ln>
          <a:effectLst>
            <a:softEdge rad="112500"/>
          </a:effectLst>
        </p:spPr>
      </p:pic>
    </p:spTree>
    <p:extLst>
      <p:ext uri="{BB962C8B-B14F-4D97-AF65-F5344CB8AC3E}">
        <p14:creationId xmlns:p14="http://schemas.microsoft.com/office/powerpoint/2010/main" val="1561647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Learning Healthcare System?</a:t>
            </a:r>
          </a:p>
        </p:txBody>
      </p:sp>
      <p:sp>
        <p:nvSpPr>
          <p:cNvPr id="3" name="Content Placeholder 2"/>
          <p:cNvSpPr>
            <a:spLocks noGrp="1"/>
          </p:cNvSpPr>
          <p:nvPr>
            <p:ph idx="1"/>
          </p:nvPr>
        </p:nvSpPr>
        <p:spPr/>
        <p:txBody>
          <a:bodyPr/>
          <a:lstStyle/>
          <a:p>
            <a:r>
              <a:rPr lang="en-US" altLang="en-US" dirty="0"/>
              <a:t>The IOM’</a:t>
            </a:r>
            <a:r>
              <a:rPr lang="en-US" altLang="ja-JP" dirty="0"/>
              <a:t>s vision:</a:t>
            </a:r>
          </a:p>
          <a:p>
            <a:pPr lvl="1"/>
            <a:r>
              <a:rPr lang="en-US" altLang="en-US" sz="1800" dirty="0"/>
              <a:t>Research happens closer to clinical practice than in traditional university settings.</a:t>
            </a:r>
          </a:p>
          <a:p>
            <a:pPr lvl="1"/>
            <a:r>
              <a:rPr lang="en-US" altLang="en-US" sz="1800" dirty="0"/>
              <a:t>Scientists, clinicians, and administrators work together.</a:t>
            </a:r>
          </a:p>
          <a:p>
            <a:pPr lvl="1"/>
            <a:r>
              <a:rPr lang="en-US" altLang="en-US" sz="1800" dirty="0"/>
              <a:t>Studies occur in everyday practice settings.</a:t>
            </a:r>
          </a:p>
          <a:p>
            <a:pPr lvl="1"/>
            <a:r>
              <a:rPr lang="en-US" altLang="en-US" sz="1800" dirty="0"/>
              <a:t>Electronic medical records are linked and mined for research.</a:t>
            </a:r>
          </a:p>
          <a:p>
            <a:pPr lvl="1"/>
            <a:r>
              <a:rPr lang="en-US" altLang="en-US" sz="1800" dirty="0"/>
              <a:t>Recognition that clinical and health system data exist for the public good.</a:t>
            </a:r>
          </a:p>
          <a:p>
            <a:pPr>
              <a:spcBef>
                <a:spcPct val="100000"/>
              </a:spcBef>
            </a:pPr>
            <a:r>
              <a:rPr lang="en-US" altLang="en-US" dirty="0"/>
              <a:t>Evidence informs practice and practice informs evidence.</a:t>
            </a:r>
          </a:p>
          <a:p>
            <a:endParaRPr lang="en-US" dirty="0"/>
          </a:p>
        </p:txBody>
      </p:sp>
    </p:spTree>
    <p:extLst>
      <p:ext uri="{BB962C8B-B14F-4D97-AF65-F5344CB8AC3E}">
        <p14:creationId xmlns:p14="http://schemas.microsoft.com/office/powerpoint/2010/main" val="2733945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949" y="323840"/>
            <a:ext cx="9059761" cy="6193918"/>
          </a:xfrm>
          <a:prstGeom prst="rect">
            <a:avLst/>
          </a:prstGeom>
        </p:spPr>
      </p:pic>
    </p:spTree>
    <p:extLst>
      <p:ext uri="{BB962C8B-B14F-4D97-AF65-F5344CB8AC3E}">
        <p14:creationId xmlns:p14="http://schemas.microsoft.com/office/powerpoint/2010/main" val="333878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This Important?</a:t>
            </a:r>
          </a:p>
        </p:txBody>
      </p:sp>
      <p:sp>
        <p:nvSpPr>
          <p:cNvPr id="3" name="Content Placeholder 2"/>
          <p:cNvSpPr>
            <a:spLocks noGrp="1"/>
          </p:cNvSpPr>
          <p:nvPr>
            <p:ph idx="1"/>
          </p:nvPr>
        </p:nvSpPr>
        <p:spPr/>
        <p:txBody>
          <a:bodyPr>
            <a:normAutofit fontScale="92500" lnSpcReduction="10000"/>
          </a:bodyPr>
          <a:lstStyle/>
          <a:p>
            <a:r>
              <a:rPr lang="en-US" dirty="0"/>
              <a:t>Evidence on what is effective, and under what circumstances, is often lacking, poorly communicated to decision makers, or inadequately applied</a:t>
            </a:r>
          </a:p>
          <a:p>
            <a:r>
              <a:rPr lang="en-US" dirty="0"/>
              <a:t>Despite significant expenditures on health care for Americans, these investments have not translated to better health </a:t>
            </a:r>
          </a:p>
          <a:p>
            <a:r>
              <a:rPr lang="en-US" dirty="0"/>
              <a:t>Studies of current practice consistently show failures to deliver recommended services, wide geographic variation in the intensity of services without demonstrated advantage and waste levels that may approach a third or more of the $2 trillion in annual healthcare expenditures</a:t>
            </a:r>
          </a:p>
          <a:p>
            <a:r>
              <a:rPr lang="en-US" dirty="0"/>
              <a:t>In performance on the key vital statistics, the United States ranks below at least two dozen other nations, all of which spend far less for health care</a:t>
            </a:r>
          </a:p>
          <a:p>
            <a:endParaRPr lang="en-US" dirty="0"/>
          </a:p>
        </p:txBody>
      </p:sp>
    </p:spTree>
    <p:extLst>
      <p:ext uri="{BB962C8B-B14F-4D97-AF65-F5344CB8AC3E}">
        <p14:creationId xmlns:p14="http://schemas.microsoft.com/office/powerpoint/2010/main" val="387469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werPoint-Theme_Scientific-Black">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PowerPoint-Theme_Scientific-Black" id="{1BC451C4-AFD0-45DD-B55C-A550BB8B49F9}" vid="{3555109D-08FB-483F-B940-545C67BD8B18}"/>
    </a:ext>
  </a:extLst>
</a:theme>
</file>

<file path=ppt/theme/theme2.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232C19C-A75B-4E3F-8B30-1035B9FCAD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1476</Words>
  <Application>Microsoft Office PowerPoint</Application>
  <PresentationFormat>On-screen Show (4:3)</PresentationFormat>
  <Paragraphs>132</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ＭＳ ゴシック</vt:lpstr>
      <vt:lpstr>ＭＳ Ｐゴシック</vt:lpstr>
      <vt:lpstr>Arial</vt:lpstr>
      <vt:lpstr>ArialMT</vt:lpstr>
      <vt:lpstr>Helvetica</vt:lpstr>
      <vt:lpstr>Times</vt:lpstr>
      <vt:lpstr>Wingdings</vt:lpstr>
      <vt:lpstr>Wingdings 2</vt:lpstr>
      <vt:lpstr>Wingdings 3</vt:lpstr>
      <vt:lpstr>PowerPoint-Theme_Scientific-Black</vt:lpstr>
      <vt:lpstr>The Learning Healthcare System</vt:lpstr>
      <vt:lpstr>Objectives</vt:lpstr>
      <vt:lpstr>What is a Learning Healthcare System?</vt:lpstr>
      <vt:lpstr>Identifying Challenges and Opportunities</vt:lpstr>
      <vt:lpstr>What is Different About an LHS?</vt:lpstr>
      <vt:lpstr>PowerPoint Presentation</vt:lpstr>
      <vt:lpstr>What is a Learning Healthcare System?</vt:lpstr>
      <vt:lpstr>PowerPoint Presentation</vt:lpstr>
      <vt:lpstr>Why is This Important?</vt:lpstr>
      <vt:lpstr>Why is it so bad?</vt:lpstr>
      <vt:lpstr>Piling on – the Gap Continues to Widen</vt:lpstr>
      <vt:lpstr>PowerPoint Presentation</vt:lpstr>
      <vt:lpstr>Knowledge in Healthcare</vt:lpstr>
      <vt:lpstr>Evidence –Based Medicine</vt:lpstr>
      <vt:lpstr>EBM and the LHS</vt:lpstr>
      <vt:lpstr>Makings EHR’s Support the LHS</vt:lpstr>
      <vt:lpstr>PowerPoint Presentation</vt:lpstr>
      <vt:lpstr>One Set of Models (UK NHS)</vt:lpstr>
      <vt:lpstr>Making the LHS Work – Decision Support Tools</vt:lpstr>
      <vt:lpstr>Making the LHS Work – Reducing Provider Overload</vt:lpstr>
      <vt:lpstr>Making the LHS Work – Point of Care Trials</vt:lpstr>
      <vt:lpstr>Making the LHS Work – Living CPG’s</vt:lpstr>
      <vt:lpstr>Making the LHS Work – Using “Dirty Data”</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2016-01-31T14:13:37Z</dcterms:created>
  <dcterms:modified xsi:type="dcterms:W3CDTF">2017-01-23T02:16:27Z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TC034605339991</vt:lpwstr>
  </property>
</Properties>
</file>