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91" r:id="rId11"/>
    <p:sldId id="292" r:id="rId12"/>
    <p:sldId id="293" r:id="rId13"/>
    <p:sldId id="294" r:id="rId14"/>
    <p:sldId id="295" r:id="rId15"/>
    <p:sldId id="265" r:id="rId16"/>
    <p:sldId id="281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2" r:id="rId33"/>
    <p:sldId id="284" r:id="rId34"/>
    <p:sldId id="285" r:id="rId35"/>
    <p:sldId id="283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8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26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3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9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0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8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5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72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6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1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1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2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5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0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4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8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0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16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Learning Healthcare System: Create, Implement and Maintain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Bob Marshall, MD MPH MISM FAAFP </a:t>
            </a:r>
            <a:br>
              <a:rPr lang="en-US" dirty="0"/>
            </a:br>
            <a:r>
              <a:rPr lang="en-US" dirty="0"/>
              <a:t>Faculty, DoD Clinical Informatics Fellowship </a:t>
            </a:r>
          </a:p>
        </p:txBody>
      </p:sp>
    </p:spTree>
    <p:extLst>
      <p:ext uri="{BB962C8B-B14F-4D97-AF65-F5344CB8AC3E}">
        <p14:creationId xmlns:p14="http://schemas.microsoft.com/office/powerpoint/2010/main" val="14126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Infrastructure for an LHS</a:t>
            </a:r>
          </a:p>
        </p:txBody>
      </p:sp>
    </p:spTree>
    <p:extLst>
      <p:ext uri="{BB962C8B-B14F-4D97-AF65-F5344CB8AC3E}">
        <p14:creationId xmlns:p14="http://schemas.microsoft.com/office/powerpoint/2010/main" val="1531965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EHR interoperability and data interoperability from those EHR’s are both years away, creating a data infrastructure is critical to the various aspects of the Learning Healthcare System</a:t>
            </a:r>
          </a:p>
          <a:p>
            <a:r>
              <a:rPr lang="en-US" dirty="0"/>
              <a:t>Numerous data sharing systems/</a:t>
            </a:r>
            <a:r>
              <a:rPr lang="en-US" dirty="0" err="1"/>
              <a:t>collaboratives</a:t>
            </a:r>
            <a:r>
              <a:rPr lang="en-US" dirty="0"/>
              <a:t> have been created to allow for data sharing and data governance</a:t>
            </a:r>
          </a:p>
          <a:p>
            <a:r>
              <a:rPr lang="en-US" dirty="0"/>
              <a:t>These systems/</a:t>
            </a:r>
            <a:r>
              <a:rPr lang="en-US" dirty="0" err="1"/>
              <a:t>collaboratives</a:t>
            </a:r>
            <a:r>
              <a:rPr lang="en-US" dirty="0"/>
              <a:t> share a common theme that allows them to pool data from disparate EHR’s and create a unified LHS for CDS, comparative effectiveness research, population-based research, QI/PI and other functions of an LHS</a:t>
            </a:r>
          </a:p>
        </p:txBody>
      </p:sp>
    </p:spTree>
    <p:extLst>
      <p:ext uri="{BB962C8B-B14F-4D97-AF65-F5344CB8AC3E}">
        <p14:creationId xmlns:p14="http://schemas.microsoft.com/office/powerpoint/2010/main" val="311596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in configurations, workflows and codes (as well as differences in various applications/EHR’s) creates significant barriers to data sharing between partners</a:t>
            </a:r>
          </a:p>
          <a:p>
            <a:r>
              <a:rPr lang="en-US" dirty="0"/>
              <a:t>Even among systems using the same EHR or ancillary applications, different configurations create barriers with dissimilarities in data variable names, formats and meanings</a:t>
            </a:r>
          </a:p>
          <a:p>
            <a:r>
              <a:rPr lang="en-US" dirty="0"/>
              <a:t>The best practice approach to addressing these issues is the use of a common data model (CDM)</a:t>
            </a:r>
          </a:p>
          <a:p>
            <a:r>
              <a:rPr lang="en-US" dirty="0"/>
              <a:t>The CDM provides definitions for how each shared data element must be structured and which codes must be assigned to data values</a:t>
            </a:r>
          </a:p>
        </p:txBody>
      </p:sp>
    </p:spTree>
    <p:extLst>
      <p:ext uri="{BB962C8B-B14F-4D97-AF65-F5344CB8AC3E}">
        <p14:creationId xmlns:p14="http://schemas.microsoft.com/office/powerpoint/2010/main" val="68151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Already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model is the HMO Research Network Virtual Data Warehouse (HMORN VDW).</a:t>
            </a:r>
          </a:p>
          <a:p>
            <a:r>
              <a:rPr lang="en-US" dirty="0"/>
              <a:t>Another model is the 3M Health Data Dictionary (HDD)</a:t>
            </a:r>
          </a:p>
          <a:p>
            <a:r>
              <a:rPr lang="en-US" dirty="0"/>
              <a:t>MU2 required certain terminologies (but not specific versions of those terminologies) for EHR certification</a:t>
            </a:r>
          </a:p>
          <a:p>
            <a:pPr lvl="1"/>
            <a:r>
              <a:rPr lang="en-US" dirty="0"/>
              <a:t>In order for a CDM to truly be “Common”, the parties involved have to agree on which exact versions of the required terminologies will be used (i.e., data and terminology governance)</a:t>
            </a:r>
          </a:p>
        </p:txBody>
      </p:sp>
    </p:spTree>
    <p:extLst>
      <p:ext uri="{BB962C8B-B14F-4D97-AF65-F5344CB8AC3E}">
        <p14:creationId xmlns:p14="http://schemas.microsoft.com/office/powerpoint/2010/main" val="196436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5" y="0"/>
            <a:ext cx="7343336" cy="684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4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 Use Cases</a:t>
            </a:r>
          </a:p>
        </p:txBody>
      </p:sp>
    </p:spTree>
    <p:extLst>
      <p:ext uri="{BB962C8B-B14F-4D97-AF65-F5344CB8AC3E}">
        <p14:creationId xmlns:p14="http://schemas.microsoft.com/office/powerpoint/2010/main" val="681356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Oschner</a:t>
            </a:r>
            <a:r>
              <a:rPr lang="en-US" dirty="0"/>
              <a:t> Clinic and </a:t>
            </a:r>
            <a:r>
              <a:rPr lang="en-US" dirty="0" err="1"/>
              <a:t>REACHNet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Improving Patient Enrollment in Cardiovascular Research</a:t>
            </a:r>
          </a:p>
        </p:txBody>
      </p:sp>
    </p:spTree>
    <p:extLst>
      <p:ext uri="{BB962C8B-B14F-4D97-AF65-F5344CB8AC3E}">
        <p14:creationId xmlns:p14="http://schemas.microsoft.com/office/powerpoint/2010/main" val="149809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0" y="829993"/>
            <a:ext cx="8619652" cy="520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85" y="1894430"/>
            <a:ext cx="8058140" cy="47406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Efficiencies</a:t>
            </a:r>
          </a:p>
        </p:txBody>
      </p:sp>
    </p:spTree>
    <p:extLst>
      <p:ext uri="{BB962C8B-B14F-4D97-AF65-F5344CB8AC3E}">
        <p14:creationId xmlns:p14="http://schemas.microsoft.com/office/powerpoint/2010/main" val="376537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3" y="984734"/>
            <a:ext cx="8801975" cy="5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6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8" y="858127"/>
            <a:ext cx="8777502" cy="519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1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2" y="624717"/>
            <a:ext cx="8621117" cy="538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1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183"/>
            <a:ext cx="9118274" cy="54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71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5" y="745584"/>
            <a:ext cx="9086231" cy="558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19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" y="1069145"/>
            <a:ext cx="8683465" cy="47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4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35" y="1693245"/>
            <a:ext cx="8474504" cy="49185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PTAS Apps, Modes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2943066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 Our Hands Patient Network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1" y="2066391"/>
            <a:ext cx="8913495" cy="44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6" y="1111347"/>
            <a:ext cx="8991132" cy="489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5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9" y="1060200"/>
            <a:ext cx="8970001" cy="47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6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9" y="998600"/>
            <a:ext cx="9059701" cy="4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6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Learning Healthcare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IOM</a:t>
            </a:r>
            <a:r>
              <a:rPr lang="ja-JP" altLang="en-US" dirty="0"/>
              <a:t>’</a:t>
            </a:r>
            <a:r>
              <a:rPr lang="en-US" altLang="ja-JP" dirty="0"/>
              <a:t>s vision:</a:t>
            </a:r>
          </a:p>
          <a:p>
            <a:pPr lvl="1"/>
            <a:r>
              <a:rPr lang="en-US" altLang="en-US" sz="1500" dirty="0"/>
              <a:t>Research happens closer to clinical practice than in traditional university settings.</a:t>
            </a:r>
          </a:p>
          <a:p>
            <a:pPr lvl="1"/>
            <a:r>
              <a:rPr lang="en-US" altLang="en-US" sz="1500" dirty="0"/>
              <a:t>Scientists, clinicians, and administrators work together.</a:t>
            </a:r>
          </a:p>
          <a:p>
            <a:pPr lvl="1"/>
            <a:r>
              <a:rPr lang="en-US" altLang="en-US" sz="1500" dirty="0"/>
              <a:t>Studies occur in everyday practice settings.</a:t>
            </a:r>
          </a:p>
          <a:p>
            <a:pPr lvl="1"/>
            <a:r>
              <a:rPr lang="en-US" altLang="en-US" sz="1500" dirty="0"/>
              <a:t>Electronic medical records are linked and mined for research.</a:t>
            </a:r>
          </a:p>
          <a:p>
            <a:pPr lvl="1"/>
            <a:r>
              <a:rPr lang="en-US" altLang="en-US" sz="1500" dirty="0"/>
              <a:t>Recognition that clinical and health system data exist for the public good.</a:t>
            </a:r>
          </a:p>
          <a:p>
            <a:pPr>
              <a:spcBef>
                <a:spcPct val="100000"/>
              </a:spcBef>
            </a:pPr>
            <a:r>
              <a:rPr lang="en-US" altLang="en-US" dirty="0"/>
              <a:t>Evidence informs practice and practice informs evidence.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9" y="841800"/>
            <a:ext cx="8970001" cy="51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23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24" y="1640395"/>
            <a:ext cx="8386951" cy="498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3852184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Rochester VNA LHS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a Learning Healthcare System Around VNA’s</a:t>
            </a:r>
          </a:p>
        </p:txBody>
      </p:sp>
    </p:spTree>
    <p:extLst>
      <p:ext uri="{BB962C8B-B14F-4D97-AF65-F5344CB8AC3E}">
        <p14:creationId xmlns:p14="http://schemas.microsoft.com/office/powerpoint/2010/main" val="938855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" y="1041009"/>
            <a:ext cx="911893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95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3" y="1983543"/>
            <a:ext cx="8751766" cy="46589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Content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90325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8" y="1169059"/>
            <a:ext cx="8946689" cy="47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290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14" y="918229"/>
            <a:ext cx="7669351" cy="256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4" y="4261466"/>
            <a:ext cx="8028151" cy="18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17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70" y="1371270"/>
            <a:ext cx="7620660" cy="2145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5" y="4117723"/>
            <a:ext cx="7280374" cy="15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05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2" y="1026942"/>
            <a:ext cx="8610158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65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29" y="785874"/>
            <a:ext cx="7626313" cy="20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9" y="3128876"/>
            <a:ext cx="7758800" cy="28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0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77" y="464233"/>
            <a:ext cx="8725643" cy="596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50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4" y="154742"/>
            <a:ext cx="8750104" cy="656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87854" y="5767754"/>
            <a:ext cx="296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19153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Internal/External Scan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an internal scan to determine what issues or problems need to be corrected</a:t>
            </a:r>
          </a:p>
          <a:p>
            <a:r>
              <a:rPr lang="en-US" dirty="0"/>
              <a:t>Also perform an internal scan to determine what data is being captured and how much of that data can be used for analysis</a:t>
            </a:r>
          </a:p>
          <a:p>
            <a:r>
              <a:rPr lang="en-US" dirty="0"/>
              <a:t>Do both an internal and an external scan to look for intrinsic data solutions as well as external capabilities that can provide support for an LHS</a:t>
            </a:r>
          </a:p>
          <a:p>
            <a:r>
              <a:rPr lang="en-US" dirty="0"/>
              <a:t>Your approach is similar to that of any PI/QI project</a:t>
            </a:r>
          </a:p>
        </p:txBody>
      </p:sp>
    </p:spTree>
    <p:extLst>
      <p:ext uri="{BB962C8B-B14F-4D97-AF65-F5344CB8AC3E}">
        <p14:creationId xmlns:p14="http://schemas.microsoft.com/office/powerpoint/2010/main" val="295501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a PI/QI project, the next step is to design your approach to solving the problems/address the issues discovered in the scan phase</a:t>
            </a:r>
          </a:p>
          <a:p>
            <a:r>
              <a:rPr lang="en-US" dirty="0"/>
              <a:t>Remember the rules of an LHS -  design the solution so that you get ongoing and valid feedback from the point-of-care so the system can continue to improve</a:t>
            </a:r>
          </a:p>
          <a:p>
            <a:r>
              <a:rPr lang="en-US" dirty="0"/>
              <a:t>Design how the data will be captured, which includes making sure the UX makes it easy to capture valid and accurate data</a:t>
            </a:r>
          </a:p>
          <a:p>
            <a:r>
              <a:rPr lang="en-US" dirty="0"/>
              <a:t>Design the database and analytics tools to perform any calculations and support any analysis needed</a:t>
            </a:r>
          </a:p>
          <a:p>
            <a:r>
              <a:rPr lang="en-US" dirty="0"/>
              <a:t>Design the feedback loop so the LHS provides ongoing, improving information to the end users so they can provide ever better care</a:t>
            </a:r>
          </a:p>
        </p:txBody>
      </p:sp>
    </p:spTree>
    <p:extLst>
      <p:ext uri="{BB962C8B-B14F-4D97-AF65-F5344CB8AC3E}">
        <p14:creationId xmlns:p14="http://schemas.microsoft.com/office/powerpoint/2010/main" val="117533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designed your system, pilot it in a small, real-life setting (a simulation lab is also acceptable as long as there are well-designed use cases and real end users)</a:t>
            </a:r>
          </a:p>
          <a:p>
            <a:r>
              <a:rPr lang="en-US" dirty="0"/>
              <a:t>Once the pilot is complete and validated, implement the solution in either a progressive or “Big Bang” format</a:t>
            </a:r>
          </a:p>
          <a:p>
            <a:r>
              <a:rPr lang="en-US" dirty="0"/>
              <a:t>Monitor end users closely to ensure there are no immediate system glitches; make immediate repairs as needed</a:t>
            </a:r>
          </a:p>
          <a:p>
            <a:r>
              <a:rPr lang="en-US" dirty="0"/>
              <a:t>When fully implemented and operational for 30 days, move into maintenance phase</a:t>
            </a:r>
          </a:p>
          <a:p>
            <a:r>
              <a:rPr lang="en-US" dirty="0"/>
              <a:t>Make updates to the system as needed (for hard stop problems), but on a regularly scheduled interval for routine improvements</a:t>
            </a:r>
          </a:p>
        </p:txBody>
      </p:sp>
    </p:spTree>
    <p:extLst>
      <p:ext uri="{BB962C8B-B14F-4D97-AF65-F5344CB8AC3E}">
        <p14:creationId xmlns:p14="http://schemas.microsoft.com/office/powerpoint/2010/main" val="19236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Evaluate/Adjust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any PI/QI project, design your evaluation criteria and intervals </a:t>
            </a:r>
            <a:r>
              <a:rPr lang="en-US" u="sng" dirty="0"/>
              <a:t>before</a:t>
            </a:r>
            <a:r>
              <a:rPr lang="en-US" dirty="0"/>
              <a:t> you implement</a:t>
            </a:r>
          </a:p>
          <a:p>
            <a:r>
              <a:rPr lang="en-US" dirty="0"/>
              <a:t>Collect ongoing data, both electronically and by end user interviews, about all aspects of the implemented solution: UX, data and knowledge returned, usability of the resulting CDS</a:t>
            </a:r>
          </a:p>
          <a:p>
            <a:r>
              <a:rPr lang="en-US" dirty="0"/>
              <a:t>Using both end user and development/implementation team feedback, make ongoing adjustments to the system to improve functionality and accuracy/validity</a:t>
            </a:r>
          </a:p>
        </p:txBody>
      </p:sp>
    </p:spTree>
    <p:extLst>
      <p:ext uri="{BB962C8B-B14F-4D97-AF65-F5344CB8AC3E}">
        <p14:creationId xmlns:p14="http://schemas.microsoft.com/office/powerpoint/2010/main" val="234685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completed a full cycle of Design-Implement-Evaluate-Adjust, it is time to move to maintenance phase</a:t>
            </a:r>
          </a:p>
          <a:p>
            <a:r>
              <a:rPr lang="en-US" dirty="0"/>
              <a:t>Maintenance does not mean place on auto-pilot</a:t>
            </a:r>
          </a:p>
          <a:p>
            <a:r>
              <a:rPr lang="en-US" dirty="0"/>
              <a:t>Maintenance means continue the D-I-E-A cycle on a regular, pre-determined interval and continue to make incremental adjustments based on feedback/objective measures</a:t>
            </a:r>
          </a:p>
          <a:p>
            <a:r>
              <a:rPr lang="en-US" dirty="0"/>
              <a:t>Depending on the topic for the LHS component, it is also important to involve SME’s on a regular basis to ensure the validity of the rules engine for the LHS/CDS</a:t>
            </a:r>
          </a:p>
          <a:p>
            <a:r>
              <a:rPr lang="en-US" dirty="0"/>
              <a:t>In addition, updates to OS, the EHR itself or to the data analytics engine underlying the LHS/CDS make for ongoing maintenance requirements/updates</a:t>
            </a:r>
          </a:p>
        </p:txBody>
      </p:sp>
    </p:spTree>
    <p:extLst>
      <p:ext uri="{BB962C8B-B14F-4D97-AF65-F5344CB8AC3E}">
        <p14:creationId xmlns:p14="http://schemas.microsoft.com/office/powerpoint/2010/main" val="291941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1726</TotalTime>
  <Words>877</Words>
  <Application>Microsoft Office PowerPoint</Application>
  <PresentationFormat>On-screen Show (4:3)</PresentationFormat>
  <Paragraphs>65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ＭＳ ゴシック</vt:lpstr>
      <vt:lpstr>Arial</vt:lpstr>
      <vt:lpstr>Century Gothic</vt:lpstr>
      <vt:lpstr>Mesh</vt:lpstr>
      <vt:lpstr>The Learning Healthcare System: Create, Implement and Maintain</vt:lpstr>
      <vt:lpstr>Learning Objectives </vt:lpstr>
      <vt:lpstr>What is a Learning Healthcare System?</vt:lpstr>
      <vt:lpstr>PowerPoint Presentation</vt:lpstr>
      <vt:lpstr>Internal/External Scan</vt:lpstr>
      <vt:lpstr>Design </vt:lpstr>
      <vt:lpstr>Implement</vt:lpstr>
      <vt:lpstr>Evaluate/Adjust</vt:lpstr>
      <vt:lpstr>Maintenance</vt:lpstr>
      <vt:lpstr>Data Infrastructure for an LHS</vt:lpstr>
      <vt:lpstr>Why is This Important?</vt:lpstr>
      <vt:lpstr>What is Involved?</vt:lpstr>
      <vt:lpstr>What is Already Available?</vt:lpstr>
      <vt:lpstr>PowerPoint Presentation</vt:lpstr>
      <vt:lpstr>Some Example Use Cases</vt:lpstr>
      <vt:lpstr>Oschner Clinic and REACHNet</vt:lpstr>
      <vt:lpstr>PowerPoint Presentation</vt:lpstr>
      <vt:lpstr>Enhanced Efficiencies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PTAS Apps, Modes and Functions</vt:lpstr>
      <vt:lpstr>Health in Our Hands Patient Network</vt:lpstr>
      <vt:lpstr>PowerPoint Presentation</vt:lpstr>
      <vt:lpstr>PowerPoint Presentation</vt:lpstr>
      <vt:lpstr>PowerPoint Presentation</vt:lpstr>
      <vt:lpstr>PowerPoint Presentation</vt:lpstr>
      <vt:lpstr>Lessons Learned</vt:lpstr>
      <vt:lpstr>University of Rochester VNA LHS</vt:lpstr>
      <vt:lpstr>PowerPoint Presentation</vt:lpstr>
      <vt:lpstr>Healthcare Content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Learning Healthcare System: Create, Implement and Maintain</dc:title>
  <dc:creator>Bob Marshall</dc:creator>
  <cp:lastModifiedBy>Bob Marshall</cp:lastModifiedBy>
  <cp:revision>17</cp:revision>
  <dcterms:created xsi:type="dcterms:W3CDTF">2016-02-29T15:36:06Z</dcterms:created>
  <dcterms:modified xsi:type="dcterms:W3CDTF">2016-03-13T22:57:01Z</dcterms:modified>
</cp:coreProperties>
</file>