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7" r:id="rId9"/>
    <p:sldId id="263" r:id="rId10"/>
    <p:sldId id="264" r:id="rId11"/>
    <p:sldId id="265" r:id="rId12"/>
    <p:sldId id="266" r:id="rId13"/>
    <p:sldId id="276" r:id="rId14"/>
    <p:sldId id="272" r:id="rId15"/>
    <p:sldId id="273" r:id="rId16"/>
    <p:sldId id="274" r:id="rId17"/>
    <p:sldId id="275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69" r:id="rId32"/>
    <p:sldId id="270" r:id="rId33"/>
    <p:sldId id="271" r:id="rId34"/>
    <p:sldId id="290" r:id="rId35"/>
    <p:sldId id="291" r:id="rId36"/>
    <p:sldId id="292" r:id="rId37"/>
    <p:sldId id="293" r:id="rId38"/>
    <p:sldId id="262" r:id="rId39"/>
    <p:sldId id="294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 varScale="1">
        <p:scale>
          <a:sx n="46" d="100"/>
          <a:sy n="46" d="100"/>
        </p:scale>
        <p:origin x="43" y="8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7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32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3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14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08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613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78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60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959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4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0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6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58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86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0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5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49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2913B57-3D83-4149-ABA7-2189AA921955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E4808FC-618B-4398-8DF8-0BDBCAB2F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2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Networking –Part 3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Bob Marshall, MD MPH MISM </a:t>
            </a:r>
          </a:p>
          <a:p>
            <a:r>
              <a:rPr lang="en-US" dirty="0" smtClean="0"/>
              <a:t>11/2015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7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420978"/>
          </a:xfrm>
        </p:spPr>
        <p:txBody>
          <a:bodyPr/>
          <a:lstStyle/>
          <a:p>
            <a:r>
              <a:rPr lang="en-US" dirty="0" smtClean="0"/>
              <a:t>PKI continued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282342"/>
            <a:ext cx="10018713" cy="378195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Binds </a:t>
            </a:r>
            <a:r>
              <a:rPr lang="en-US" dirty="0"/>
              <a:t>public keys with respective user identities by means of a certificate authority (CA</a:t>
            </a:r>
            <a:r>
              <a:rPr lang="en-US" dirty="0" smtClean="0"/>
              <a:t>)</a:t>
            </a:r>
          </a:p>
          <a:p>
            <a:r>
              <a:rPr lang="en-US" dirty="0"/>
              <a:t>U</a:t>
            </a:r>
            <a:r>
              <a:rPr lang="en-US" dirty="0" smtClean="0"/>
              <a:t>ser </a:t>
            </a:r>
            <a:r>
              <a:rPr lang="en-US" dirty="0"/>
              <a:t>identity must be unique within each CA domain.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third-party validation authority (VA) can provide this information on behalf of the </a:t>
            </a:r>
            <a:r>
              <a:rPr lang="en-US" dirty="0" smtClean="0"/>
              <a:t>CA</a:t>
            </a:r>
          </a:p>
          <a:p>
            <a:r>
              <a:rPr lang="en-US" dirty="0"/>
              <a:t>B</a:t>
            </a:r>
            <a:r>
              <a:rPr lang="en-US" dirty="0" smtClean="0"/>
              <a:t>inding established </a:t>
            </a:r>
            <a:r>
              <a:rPr lang="en-US" dirty="0"/>
              <a:t>through </a:t>
            </a:r>
            <a:r>
              <a:rPr lang="en-US" dirty="0" smtClean="0"/>
              <a:t>registration </a:t>
            </a:r>
            <a:r>
              <a:rPr lang="en-US" dirty="0"/>
              <a:t>and issuance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Depending </a:t>
            </a:r>
            <a:r>
              <a:rPr lang="en-US" dirty="0"/>
              <a:t>on </a:t>
            </a:r>
            <a:r>
              <a:rPr lang="en-US" dirty="0" smtClean="0"/>
              <a:t>assurance </a:t>
            </a:r>
            <a:r>
              <a:rPr lang="en-US" dirty="0"/>
              <a:t>level of </a:t>
            </a:r>
            <a:r>
              <a:rPr lang="en-US" dirty="0" smtClean="0"/>
              <a:t>binding</a:t>
            </a:r>
            <a:r>
              <a:rPr lang="en-US" dirty="0"/>
              <a:t>, this may be carried out by software at a CA or under human supervision.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PKI role that assures this binding is called </a:t>
            </a:r>
            <a:r>
              <a:rPr lang="en-US" dirty="0" smtClean="0"/>
              <a:t>registration </a:t>
            </a:r>
            <a:r>
              <a:rPr lang="en-US" dirty="0"/>
              <a:t>authority (RA</a:t>
            </a:r>
            <a:r>
              <a:rPr lang="en-US" dirty="0" smtClean="0"/>
              <a:t>)</a:t>
            </a:r>
          </a:p>
          <a:p>
            <a:r>
              <a:rPr lang="en-US" dirty="0" smtClean="0"/>
              <a:t>RA </a:t>
            </a:r>
            <a:r>
              <a:rPr lang="en-US" dirty="0"/>
              <a:t>responsible for accepting requests for digital certificates and authenticating the person or organization making the </a:t>
            </a:r>
            <a:r>
              <a:rPr lang="en-US" dirty="0" smtClean="0"/>
              <a:t>request</a:t>
            </a:r>
          </a:p>
          <a:p>
            <a:r>
              <a:rPr lang="en-US" dirty="0" smtClean="0"/>
              <a:t>In Microsoft </a:t>
            </a:r>
            <a:r>
              <a:rPr lang="en-US" dirty="0"/>
              <a:t>PKI, a registration authority is usually called a subordinate </a:t>
            </a:r>
            <a:r>
              <a:rPr lang="en-US" dirty="0" smtClean="0"/>
              <a:t>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525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PK</a:t>
            </a:r>
            <a:r>
              <a:rPr lang="en-US" dirty="0" smtClean="0"/>
              <a:t>I Diagram </a:t>
            </a:r>
            <a:endParaRPr lang="en-US" dirty="0"/>
          </a:p>
        </p:txBody>
      </p:sp>
      <p:pic>
        <p:nvPicPr>
          <p:cNvPr id="3074" name="Picture 2" descr="https://upload.wikimedia.org/wikipedia/commons/thumb/3/34/Public-Key-Infrastructure.svg/300px-Public-Key-Infrastructure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8802" y="2018995"/>
            <a:ext cx="6345590" cy="448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81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PKI consists of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certificate authority (CA) that both issues and verifies the digital certificates</a:t>
            </a:r>
          </a:p>
          <a:p>
            <a:r>
              <a:rPr lang="en-US" dirty="0"/>
              <a:t>A registration authority which verifies the identity of users requesting information from the CA</a:t>
            </a:r>
          </a:p>
          <a:p>
            <a:r>
              <a:rPr lang="en-US" dirty="0"/>
              <a:t>A central directory—i.e., a secure location in which to store and index keys</a:t>
            </a:r>
          </a:p>
          <a:p>
            <a:r>
              <a:rPr lang="en-US" dirty="0"/>
              <a:t>A certificate management system[clarification needed]</a:t>
            </a:r>
          </a:p>
          <a:p>
            <a:r>
              <a:rPr lang="en-US" dirty="0"/>
              <a:t>A certificate policy</a:t>
            </a:r>
          </a:p>
        </p:txBody>
      </p:sp>
    </p:spTree>
    <p:extLst>
      <p:ext uri="{BB962C8B-B14F-4D97-AF65-F5344CB8AC3E}">
        <p14:creationId xmlns:p14="http://schemas.microsoft.com/office/powerpoint/2010/main" val="408014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Security Controls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39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vs. End-to-End Encryption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4369" y="2070202"/>
            <a:ext cx="10989555" cy="41842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89806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Private Network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147" y="2245765"/>
            <a:ext cx="10018713" cy="38697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Virtual </a:t>
            </a:r>
            <a:r>
              <a:rPr lang="en-US" dirty="0"/>
              <a:t>private network (VPN) technology uses IP-in-IP tunneling </a:t>
            </a:r>
            <a:r>
              <a:rPr lang="en-US" dirty="0" smtClean="0"/>
              <a:t>to </a:t>
            </a:r>
            <a:r>
              <a:rPr lang="en-US" dirty="0"/>
              <a:t>encrypt and </a:t>
            </a:r>
            <a:r>
              <a:rPr lang="en-US" dirty="0" smtClean="0"/>
              <a:t>encapsulate the </a:t>
            </a:r>
            <a:r>
              <a:rPr lang="en-US" dirty="0"/>
              <a:t>IP datagram that has the private IP addresses of the two end hosts with another IP header that has </a:t>
            </a:r>
            <a:r>
              <a:rPr lang="en-US" dirty="0" smtClean="0"/>
              <a:t>the source </a:t>
            </a:r>
            <a:r>
              <a:rPr lang="en-US" dirty="0"/>
              <a:t>and destination IP addresses as the public IP address of the gateway routers for these two </a:t>
            </a:r>
            <a:r>
              <a:rPr lang="en-US" dirty="0" smtClean="0"/>
              <a:t>private networks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organization is required to have one or more gateway routers with a public IP address </a:t>
            </a:r>
            <a:r>
              <a:rPr lang="en-US" dirty="0" smtClean="0"/>
              <a:t>in order </a:t>
            </a:r>
            <a:r>
              <a:rPr lang="en-US" dirty="0"/>
              <a:t>to facilitate communication over the public Internet.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the original IP datagram is encrypted, </a:t>
            </a:r>
            <a:r>
              <a:rPr lang="en-US" dirty="0" smtClean="0"/>
              <a:t>no intermediate </a:t>
            </a:r>
            <a:r>
              <a:rPr lang="en-US" dirty="0"/>
              <a:t>forwarding host in the public Internet can look at the contents of the message.</a:t>
            </a:r>
          </a:p>
        </p:txBody>
      </p:sp>
    </p:spTree>
    <p:extLst>
      <p:ext uri="{BB962C8B-B14F-4D97-AF65-F5344CB8AC3E}">
        <p14:creationId xmlns:p14="http://schemas.microsoft.com/office/powerpoint/2010/main" val="206388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VPN Diagram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6172" y="2618841"/>
            <a:ext cx="10810817" cy="28090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73338" y="6027725"/>
            <a:ext cx="2787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R1 &amp; R2 – Network Routers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767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Phases of IP-in-IP Tunneling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4016" y="2139360"/>
            <a:ext cx="8247908" cy="42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18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Shell (SSH)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</a:t>
            </a:r>
            <a:r>
              <a:rPr lang="en-US" dirty="0"/>
              <a:t>protocol that allows a user to securely interact with </a:t>
            </a:r>
            <a:r>
              <a:rPr lang="en-US" dirty="0" smtClean="0"/>
              <a:t>remote machines </a:t>
            </a:r>
            <a:r>
              <a:rPr lang="en-US" dirty="0"/>
              <a:t>by establishing a secure channel for data exchange. </a:t>
            </a:r>
            <a:endParaRPr lang="en-US" dirty="0" smtClean="0"/>
          </a:p>
          <a:p>
            <a:r>
              <a:rPr lang="en-US" dirty="0" smtClean="0"/>
              <a:t>SSH </a:t>
            </a:r>
            <a:r>
              <a:rPr lang="en-US" dirty="0"/>
              <a:t>replaced TELNET 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other insecure </a:t>
            </a:r>
            <a:r>
              <a:rPr lang="en-US" dirty="0"/>
              <a:t>remote shell programs that were used in the past to send information in plaintext, </a:t>
            </a:r>
            <a:r>
              <a:rPr lang="en-US" dirty="0" smtClean="0"/>
              <a:t>including passwords</a:t>
            </a:r>
            <a:r>
              <a:rPr lang="en-US" dirty="0"/>
              <a:t>, to remote systems. </a:t>
            </a:r>
            <a:endParaRPr lang="en-US" dirty="0" smtClean="0"/>
          </a:p>
          <a:p>
            <a:r>
              <a:rPr lang="en-US" dirty="0" smtClean="0"/>
              <a:t>SSH </a:t>
            </a:r>
            <a:r>
              <a:rPr lang="en-US" dirty="0"/>
              <a:t>encrypts the information sent over the insecure Internet and </a:t>
            </a:r>
            <a:r>
              <a:rPr lang="en-US" dirty="0" smtClean="0"/>
              <a:t>thus provides </a:t>
            </a:r>
            <a:r>
              <a:rPr lang="en-US" dirty="0"/>
              <a:t>both confidentiality and integrity of data.</a:t>
            </a:r>
          </a:p>
        </p:txBody>
      </p:sp>
    </p:spTree>
    <p:extLst>
      <p:ext uri="{BB962C8B-B14F-4D97-AF65-F5344CB8AC3E}">
        <p14:creationId xmlns:p14="http://schemas.microsoft.com/office/powerpoint/2010/main" val="492610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Establish a Secure Shell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7125" y="2190587"/>
            <a:ext cx="8534936" cy="44114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68237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Recap/Intro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Reviewed networking types </a:t>
            </a:r>
          </a:p>
          <a:p>
            <a:r>
              <a:rPr lang="en-US" dirty="0" smtClean="0"/>
              <a:t>Reviewed network devices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3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successor of the Secure Sockets Layer (SSL) [18]</a:t>
            </a:r>
          </a:p>
          <a:p>
            <a:r>
              <a:rPr lang="en-US" dirty="0"/>
              <a:t>cryptographic protocol and it provides secure communication of the datagrams of the transport layer</a:t>
            </a:r>
          </a:p>
          <a:p>
            <a:r>
              <a:rPr lang="en-US" dirty="0"/>
              <a:t>protocols as part of an end-to-end connection across the network. TLS has been used for a wide-variety of</a:t>
            </a:r>
          </a:p>
          <a:p>
            <a:r>
              <a:rPr lang="en-US" dirty="0"/>
              <a:t>applications like web browsing, electronic mail, voice-over-IP, instant messaging and </a:t>
            </a:r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1946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Connection Establishment Mechanism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4312" y="2020718"/>
            <a:ext cx="8628611" cy="45376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655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78183"/>
            <a:ext cx="10018713" cy="433924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IP Security Protocol suite (</a:t>
            </a:r>
            <a:r>
              <a:rPr lang="en-US" dirty="0" err="1"/>
              <a:t>IPSec</a:t>
            </a:r>
            <a:r>
              <a:rPr lang="en-US" dirty="0" smtClean="0"/>
              <a:t>) </a:t>
            </a:r>
            <a:r>
              <a:rPr lang="en-US" dirty="0"/>
              <a:t>is implemented at the IP </a:t>
            </a:r>
            <a:r>
              <a:rPr lang="en-US" dirty="0" smtClean="0"/>
              <a:t>layer; </a:t>
            </a:r>
            <a:r>
              <a:rPr lang="en-US" dirty="0"/>
              <a:t>does not require </a:t>
            </a:r>
            <a:r>
              <a:rPr lang="en-US" dirty="0" smtClean="0"/>
              <a:t>any change </a:t>
            </a:r>
            <a:r>
              <a:rPr lang="en-US" dirty="0"/>
              <a:t>to existing transport layer and application layer </a:t>
            </a:r>
            <a:r>
              <a:rPr lang="en-US" dirty="0" smtClean="0"/>
              <a:t>protocols </a:t>
            </a:r>
          </a:p>
          <a:p>
            <a:r>
              <a:rPr lang="en-US" dirty="0" err="1" smtClean="0"/>
              <a:t>IPSec</a:t>
            </a:r>
            <a:r>
              <a:rPr lang="en-US" dirty="0" smtClean="0"/>
              <a:t> primarily </a:t>
            </a:r>
            <a:r>
              <a:rPr lang="en-US" dirty="0"/>
              <a:t>designed to </a:t>
            </a:r>
            <a:r>
              <a:rPr lang="en-US" dirty="0" smtClean="0"/>
              <a:t>address fundamental </a:t>
            </a:r>
            <a:r>
              <a:rPr lang="en-US" dirty="0"/>
              <a:t>shortcomings </a:t>
            </a:r>
            <a:r>
              <a:rPr lang="en-US" dirty="0" smtClean="0"/>
              <a:t>of </a:t>
            </a:r>
            <a:r>
              <a:rPr lang="en-US" dirty="0"/>
              <a:t>IP layer such as IP address spoofing, wiretapping and </a:t>
            </a:r>
            <a:r>
              <a:rPr lang="en-US" dirty="0" smtClean="0"/>
              <a:t>session hijacking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following two </a:t>
            </a:r>
            <a:r>
              <a:rPr lang="en-US" dirty="0" smtClean="0"/>
              <a:t>protocols are used </a:t>
            </a:r>
            <a:r>
              <a:rPr lang="en-US" dirty="0"/>
              <a:t>to provide packet-level security for both IPv4 and </a:t>
            </a:r>
            <a:r>
              <a:rPr lang="en-US" dirty="0" smtClean="0"/>
              <a:t>IPv6:</a:t>
            </a:r>
            <a:endParaRPr lang="en-US" dirty="0"/>
          </a:p>
          <a:p>
            <a:pPr lvl="1"/>
            <a:r>
              <a:rPr lang="en-US" dirty="0" smtClean="0"/>
              <a:t>IP </a:t>
            </a:r>
            <a:r>
              <a:rPr lang="en-US" dirty="0"/>
              <a:t>Authentication Header, AH (Next Header protocol ID: 51</a:t>
            </a:r>
            <a:r>
              <a:rPr lang="en-US" dirty="0" smtClean="0"/>
              <a:t>) </a:t>
            </a:r>
            <a:r>
              <a:rPr lang="en-US" dirty="0"/>
              <a:t>provides integrity, </a:t>
            </a:r>
            <a:r>
              <a:rPr lang="en-US" dirty="0" smtClean="0"/>
              <a:t>authentication and </a:t>
            </a:r>
            <a:r>
              <a:rPr lang="en-US" dirty="0"/>
              <a:t>non-repudiation</a:t>
            </a:r>
          </a:p>
          <a:p>
            <a:pPr lvl="1"/>
            <a:r>
              <a:rPr lang="en-US" dirty="0" smtClean="0"/>
              <a:t>IP </a:t>
            </a:r>
            <a:r>
              <a:rPr lang="en-US" dirty="0"/>
              <a:t>Encapsulating Security Payload, ESP (Next Header protocol ID: 50</a:t>
            </a:r>
            <a:r>
              <a:rPr lang="en-US" dirty="0" smtClean="0"/>
              <a:t>) provides confidentiality</a:t>
            </a:r>
            <a:r>
              <a:rPr lang="en-US" dirty="0"/>
              <a:t>, along with authentication and integrity protection</a:t>
            </a:r>
          </a:p>
        </p:txBody>
      </p:sp>
    </p:spTree>
    <p:extLst>
      <p:ext uri="{BB962C8B-B14F-4D97-AF65-F5344CB8AC3E}">
        <p14:creationId xmlns:p14="http://schemas.microsoft.com/office/powerpoint/2010/main" val="402556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Authentication </a:t>
            </a:r>
            <a:r>
              <a:rPr lang="en-US" dirty="0"/>
              <a:t>protocol used by processes/hosts communicating over an </a:t>
            </a:r>
            <a:r>
              <a:rPr lang="en-US" dirty="0" smtClean="0"/>
              <a:t>insecure network </a:t>
            </a:r>
            <a:r>
              <a:rPr lang="en-US" dirty="0"/>
              <a:t>to verify each other’s identity in a secure </a:t>
            </a:r>
            <a:r>
              <a:rPr lang="en-US" dirty="0" smtClean="0"/>
              <a:t>manner </a:t>
            </a:r>
          </a:p>
          <a:p>
            <a:r>
              <a:rPr lang="en-US" dirty="0"/>
              <a:t>B</a:t>
            </a:r>
            <a:r>
              <a:rPr lang="en-US" dirty="0" smtClean="0"/>
              <a:t>ased </a:t>
            </a:r>
            <a:r>
              <a:rPr lang="en-US" dirty="0"/>
              <a:t>on the idea that a central </a:t>
            </a:r>
            <a:r>
              <a:rPr lang="en-US" dirty="0" smtClean="0"/>
              <a:t>server provides </a:t>
            </a:r>
            <a:r>
              <a:rPr lang="en-US" dirty="0"/>
              <a:t>authenticated tokens called “tickets” to requesting </a:t>
            </a:r>
            <a:r>
              <a:rPr lang="en-US" dirty="0" smtClean="0"/>
              <a:t>applications </a:t>
            </a:r>
          </a:p>
          <a:p>
            <a:r>
              <a:rPr lang="en-US" dirty="0"/>
              <a:t>A ticket is an unforgeable, </a:t>
            </a:r>
            <a:r>
              <a:rPr lang="en-US" dirty="0" smtClean="0"/>
              <a:t>non-</a:t>
            </a:r>
            <a:r>
              <a:rPr lang="en-US" dirty="0" err="1" smtClean="0"/>
              <a:t>replayable</a:t>
            </a:r>
            <a:r>
              <a:rPr lang="en-US" dirty="0" smtClean="0"/>
              <a:t>, authenticated object </a:t>
            </a:r>
          </a:p>
          <a:p>
            <a:r>
              <a:rPr lang="en-US" dirty="0" smtClean="0"/>
              <a:t>Security </a:t>
            </a:r>
            <a:r>
              <a:rPr lang="en-US" dirty="0"/>
              <a:t>of the protocol depends on the assumption that </a:t>
            </a:r>
            <a:r>
              <a:rPr lang="en-US" dirty="0" smtClean="0"/>
              <a:t>participating </a:t>
            </a:r>
            <a:r>
              <a:rPr lang="en-US" dirty="0"/>
              <a:t>machines maintain loosely synchronized </a:t>
            </a:r>
            <a:r>
              <a:rPr lang="en-US" dirty="0" smtClean="0"/>
              <a:t>time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7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19301"/>
            <a:ext cx="10018713" cy="1136799"/>
          </a:xfrm>
        </p:spPr>
        <p:txBody>
          <a:bodyPr/>
          <a:lstStyle/>
          <a:p>
            <a:r>
              <a:rPr lang="en-US" dirty="0" smtClean="0"/>
              <a:t>Kerberos Protocol Steps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1061" y="1756100"/>
            <a:ext cx="8445731" cy="48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0791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43000"/>
          </a:xfrm>
        </p:spPr>
        <p:txBody>
          <a:bodyPr/>
          <a:lstStyle/>
          <a:p>
            <a:r>
              <a:rPr lang="en-US" dirty="0" smtClean="0"/>
              <a:t>Kerberos Weaknesses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28801"/>
            <a:ext cx="10018713" cy="4355868"/>
          </a:xfrm>
        </p:spPr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en-US" dirty="0" smtClean="0"/>
              <a:t>equires </a:t>
            </a:r>
            <a:r>
              <a:rPr lang="en-US" dirty="0"/>
              <a:t>continuous availability of </a:t>
            </a:r>
            <a:r>
              <a:rPr lang="en-US" dirty="0" smtClean="0"/>
              <a:t>trusted </a:t>
            </a:r>
            <a:r>
              <a:rPr lang="en-US" dirty="0"/>
              <a:t>ticket-granting server for all access control </a:t>
            </a:r>
            <a:r>
              <a:rPr lang="en-US" dirty="0" smtClean="0"/>
              <a:t>and authentication checks</a:t>
            </a:r>
          </a:p>
          <a:p>
            <a:r>
              <a:rPr lang="en-US" dirty="0"/>
              <a:t>Password guessing could still work to get the valid secret key for a user. The whole system is </a:t>
            </a:r>
            <a:r>
              <a:rPr lang="en-US" dirty="0" smtClean="0"/>
              <a:t>still dependent </a:t>
            </a:r>
            <a:r>
              <a:rPr lang="en-US" dirty="0"/>
              <a:t>on the user </a:t>
            </a:r>
            <a:r>
              <a:rPr lang="en-US" dirty="0" smtClean="0"/>
              <a:t>password</a:t>
            </a:r>
          </a:p>
          <a:p>
            <a:r>
              <a:rPr lang="en-US" dirty="0"/>
              <a:t>Kerberos does not scale well as the number of service servers is </a:t>
            </a:r>
            <a:r>
              <a:rPr lang="en-US" dirty="0" smtClean="0"/>
              <a:t>increased</a:t>
            </a:r>
            <a:endParaRPr lang="en-US" dirty="0"/>
          </a:p>
          <a:p>
            <a:r>
              <a:rPr lang="en-US" dirty="0"/>
              <a:t>Network services cannot be accessed without obtaining Kerberos authentication. All applications </a:t>
            </a:r>
            <a:r>
              <a:rPr lang="en-US" dirty="0" smtClean="0"/>
              <a:t>run by </a:t>
            </a:r>
            <a:r>
              <a:rPr lang="en-US" dirty="0"/>
              <a:t>users in the network need to go through Kerberos </a:t>
            </a:r>
            <a:r>
              <a:rPr lang="en-US" dirty="0" smtClean="0"/>
              <a:t>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45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009996"/>
          </a:xfrm>
        </p:spPr>
        <p:txBody>
          <a:bodyPr/>
          <a:lstStyle/>
          <a:p>
            <a:r>
              <a:rPr lang="en-US" dirty="0" smtClean="0"/>
              <a:t>Firewalls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695797"/>
            <a:ext cx="10018713" cy="4538748"/>
          </a:xfrm>
        </p:spPr>
        <p:txBody>
          <a:bodyPr>
            <a:normAutofit/>
          </a:bodyPr>
          <a:lstStyle/>
          <a:p>
            <a:r>
              <a:rPr lang="en-US" dirty="0" smtClean="0"/>
              <a:t>Device </a:t>
            </a:r>
            <a:r>
              <a:rPr lang="en-US" dirty="0"/>
              <a:t>that filters traffic between a “less trustworthy” outside network and a “protected</a:t>
            </a:r>
            <a:r>
              <a:rPr lang="en-US" dirty="0" smtClean="0"/>
              <a:t>” inside </a:t>
            </a:r>
            <a:r>
              <a:rPr lang="en-US" dirty="0"/>
              <a:t>network </a:t>
            </a:r>
            <a:r>
              <a:rPr lang="en-US" dirty="0" smtClean="0"/>
              <a:t> </a:t>
            </a:r>
          </a:p>
          <a:p>
            <a:r>
              <a:rPr lang="en-US" dirty="0" smtClean="0"/>
              <a:t>Firewall often </a:t>
            </a:r>
            <a:r>
              <a:rPr lang="en-US" dirty="0"/>
              <a:t>implemented in </a:t>
            </a:r>
            <a:r>
              <a:rPr lang="en-US" dirty="0" smtClean="0"/>
              <a:t>software; basically code </a:t>
            </a:r>
            <a:r>
              <a:rPr lang="en-US" dirty="0"/>
              <a:t>running on </a:t>
            </a:r>
            <a:r>
              <a:rPr lang="en-US" dirty="0" smtClean="0"/>
              <a:t> dedicated </a:t>
            </a:r>
            <a:r>
              <a:rPr lang="en-US" dirty="0"/>
              <a:t>computer located in the periphery of </a:t>
            </a:r>
            <a:r>
              <a:rPr lang="en-US" dirty="0" smtClean="0"/>
              <a:t>network </a:t>
            </a:r>
            <a:r>
              <a:rPr lang="en-US" dirty="0"/>
              <a:t>to be </a:t>
            </a:r>
            <a:r>
              <a:rPr lang="en-US" dirty="0" smtClean="0"/>
              <a:t>protected</a:t>
            </a:r>
          </a:p>
          <a:p>
            <a:r>
              <a:rPr lang="en-US" dirty="0" smtClean="0"/>
              <a:t>All </a:t>
            </a:r>
            <a:r>
              <a:rPr lang="en-US" dirty="0"/>
              <a:t>traffic exiting </a:t>
            </a:r>
            <a:r>
              <a:rPr lang="en-US" dirty="0" smtClean="0"/>
              <a:t>and entering network </a:t>
            </a:r>
            <a:r>
              <a:rPr lang="en-US" dirty="0"/>
              <a:t>should go through the firewall. </a:t>
            </a:r>
            <a:endParaRPr lang="en-US" dirty="0" smtClean="0"/>
          </a:p>
          <a:p>
            <a:r>
              <a:rPr lang="en-US" dirty="0" smtClean="0"/>
              <a:t>Hence</a:t>
            </a:r>
            <a:r>
              <a:rPr lang="en-US" dirty="0"/>
              <a:t>, the firewall </a:t>
            </a:r>
            <a:r>
              <a:rPr lang="en-US" dirty="0" smtClean="0"/>
              <a:t>often </a:t>
            </a:r>
            <a:r>
              <a:rPr lang="en-US" dirty="0"/>
              <a:t>a </a:t>
            </a:r>
            <a:r>
              <a:rPr lang="en-US" dirty="0" smtClean="0"/>
              <a:t>bottleneck for network performance</a:t>
            </a:r>
          </a:p>
          <a:p>
            <a:r>
              <a:rPr lang="en-US" dirty="0"/>
              <a:t>D</a:t>
            </a:r>
            <a:r>
              <a:rPr lang="en-US" dirty="0" smtClean="0"/>
              <a:t>esign </a:t>
            </a:r>
            <a:r>
              <a:rPr lang="en-US" dirty="0"/>
              <a:t>often makes use of either “default-deny” or “default-allow” approach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2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159625"/>
          </a:xfrm>
        </p:spPr>
        <p:txBody>
          <a:bodyPr/>
          <a:lstStyle/>
          <a:p>
            <a:r>
              <a:rPr lang="en-US" dirty="0" smtClean="0"/>
              <a:t>Firewall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45425"/>
            <a:ext cx="10018713" cy="405661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Packet </a:t>
            </a:r>
            <a:r>
              <a:rPr lang="en-US" dirty="0"/>
              <a:t>filtering </a:t>
            </a:r>
            <a:r>
              <a:rPr lang="en-US" dirty="0" smtClean="0"/>
              <a:t>firewall </a:t>
            </a:r>
            <a:r>
              <a:rPr lang="en-US" dirty="0"/>
              <a:t>controls access to packets based on </a:t>
            </a:r>
            <a:r>
              <a:rPr lang="en-US" dirty="0" smtClean="0"/>
              <a:t>network address, </a:t>
            </a:r>
            <a:r>
              <a:rPr lang="en-US" dirty="0"/>
              <a:t>IP address </a:t>
            </a:r>
            <a:r>
              <a:rPr lang="en-US" dirty="0" smtClean="0"/>
              <a:t>or </a:t>
            </a:r>
            <a:r>
              <a:rPr lang="en-US" dirty="0"/>
              <a:t>port </a:t>
            </a:r>
            <a:r>
              <a:rPr lang="en-US" dirty="0" smtClean="0"/>
              <a:t>numbers (</a:t>
            </a:r>
            <a:r>
              <a:rPr lang="en-US" dirty="0"/>
              <a:t>representing specific transport layer protocols). </a:t>
            </a:r>
            <a:endParaRPr lang="en-US" dirty="0" smtClean="0"/>
          </a:p>
          <a:p>
            <a:r>
              <a:rPr lang="en-US" dirty="0" err="1"/>
              <a:t>Stateful</a:t>
            </a:r>
            <a:r>
              <a:rPr lang="en-US" dirty="0"/>
              <a:t> </a:t>
            </a:r>
            <a:r>
              <a:rPr lang="en-US" dirty="0" smtClean="0"/>
              <a:t>firewalls examine </a:t>
            </a:r>
            <a:r>
              <a:rPr lang="en-US" dirty="0"/>
              <a:t>each packet with regards to their overall placement in the packet series belonging to a </a:t>
            </a:r>
            <a:r>
              <a:rPr lang="en-US" dirty="0" smtClean="0"/>
              <a:t>specific connection</a:t>
            </a:r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pplication </a:t>
            </a:r>
            <a:r>
              <a:rPr lang="en-US" dirty="0"/>
              <a:t>proxy firewall acts </a:t>
            </a:r>
            <a:r>
              <a:rPr lang="en-US" dirty="0" smtClean="0"/>
              <a:t>as </a:t>
            </a:r>
            <a:r>
              <a:rPr lang="en-US" dirty="0"/>
              <a:t>intermediate gateway attempting to look not only </a:t>
            </a:r>
            <a:r>
              <a:rPr lang="en-US" dirty="0" smtClean="0"/>
              <a:t>at packet </a:t>
            </a:r>
            <a:r>
              <a:rPr lang="en-US" dirty="0"/>
              <a:t>headers but also at the data inside the packets entering or leaving the network to be </a:t>
            </a:r>
            <a:r>
              <a:rPr lang="en-US" dirty="0" smtClean="0"/>
              <a:t>protected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P</a:t>
            </a:r>
            <a:r>
              <a:rPr lang="en-US" dirty="0" smtClean="0"/>
              <a:t>ersonal </a:t>
            </a:r>
            <a:r>
              <a:rPr lang="en-US" dirty="0"/>
              <a:t>firewall is an </a:t>
            </a:r>
            <a:r>
              <a:rPr lang="en-US" dirty="0" smtClean="0"/>
              <a:t>application program </a:t>
            </a:r>
            <a:r>
              <a:rPr lang="en-US" dirty="0"/>
              <a:t>running on a specific computer </a:t>
            </a:r>
            <a:r>
              <a:rPr lang="en-US" dirty="0" smtClean="0"/>
              <a:t>system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Can </a:t>
            </a:r>
            <a:r>
              <a:rPr lang="en-US" dirty="0"/>
              <a:t>also be configured to function as a </a:t>
            </a:r>
            <a:r>
              <a:rPr lang="en-US" dirty="0" smtClean="0"/>
              <a:t>virus scanner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15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Layered Firewall Approach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8400" y="2438399"/>
            <a:ext cx="10676570" cy="35633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5126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93371"/>
          </a:xfrm>
        </p:spPr>
        <p:txBody>
          <a:bodyPr/>
          <a:lstStyle/>
          <a:p>
            <a:r>
              <a:rPr lang="en-US" dirty="0" smtClean="0"/>
              <a:t>Secure 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679171"/>
            <a:ext cx="10018713" cy="4621876"/>
          </a:xfrm>
        </p:spPr>
        <p:txBody>
          <a:bodyPr>
            <a:normAutofit/>
          </a:bodyPr>
          <a:lstStyle/>
          <a:p>
            <a:r>
              <a:rPr lang="en-US" dirty="0"/>
              <a:t>The key requirements [6] for secure e-mail are as follows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Confidentiality: E-mail contents should not be exposed on the path from the sender to the </a:t>
            </a:r>
            <a:r>
              <a:rPr lang="en-US" dirty="0" smtClean="0"/>
              <a:t>receiver</a:t>
            </a:r>
            <a:endParaRPr lang="en-US" dirty="0"/>
          </a:p>
          <a:p>
            <a:pPr lvl="1"/>
            <a:r>
              <a:rPr lang="en-US" dirty="0"/>
              <a:t>Integrity: The receiver should see in the e-mail, the same content which the sender </a:t>
            </a:r>
            <a:r>
              <a:rPr lang="en-US" dirty="0" smtClean="0"/>
              <a:t>sent</a:t>
            </a:r>
            <a:endParaRPr lang="en-US" dirty="0"/>
          </a:p>
          <a:p>
            <a:pPr lvl="1"/>
            <a:r>
              <a:rPr lang="en-US" dirty="0"/>
              <a:t>Authenticity: Receiver should be able to verify that the e-mail message indeed came from the </a:t>
            </a:r>
            <a:r>
              <a:rPr lang="en-US" dirty="0" smtClean="0"/>
              <a:t>sender</a:t>
            </a:r>
            <a:endParaRPr lang="en-US" dirty="0"/>
          </a:p>
          <a:p>
            <a:pPr lvl="1"/>
            <a:r>
              <a:rPr lang="en-US" dirty="0"/>
              <a:t>Non-repudiation: The sender of the e-mail cannot deny having sent the message</a:t>
            </a:r>
          </a:p>
        </p:txBody>
      </p:sp>
    </p:spTree>
    <p:extLst>
      <p:ext uri="{BB962C8B-B14F-4D97-AF65-F5344CB8AC3E}">
        <p14:creationId xmlns:p14="http://schemas.microsoft.com/office/powerpoint/2010/main" val="270640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etwork </a:t>
            </a:r>
            <a:r>
              <a:rPr lang="en-US" dirty="0"/>
              <a:t>security refers to any activities designed to protect your </a:t>
            </a:r>
            <a:r>
              <a:rPr lang="en-US" dirty="0" smtClean="0"/>
              <a:t>network</a:t>
            </a:r>
          </a:p>
          <a:p>
            <a:r>
              <a:rPr lang="en-US" dirty="0" smtClean="0"/>
              <a:t>Specifically</a:t>
            </a:r>
            <a:r>
              <a:rPr lang="en-US" dirty="0"/>
              <a:t>, these activities protect the usability, reliability, integrity, and safety of your network and </a:t>
            </a:r>
            <a:r>
              <a:rPr lang="en-US" dirty="0" smtClean="0"/>
              <a:t>data </a:t>
            </a:r>
          </a:p>
          <a:p>
            <a:r>
              <a:rPr lang="en-US" dirty="0" smtClean="0"/>
              <a:t>Effective </a:t>
            </a:r>
            <a:r>
              <a:rPr lang="en-US" dirty="0"/>
              <a:t>network security targets a variety of threats and stops them from entering or spreading on your network</a:t>
            </a:r>
          </a:p>
        </p:txBody>
      </p:sp>
    </p:spTree>
    <p:extLst>
      <p:ext uri="{BB962C8B-B14F-4D97-AF65-F5344CB8AC3E}">
        <p14:creationId xmlns:p14="http://schemas.microsoft.com/office/powerpoint/2010/main" val="11801314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425633"/>
          </a:xfrm>
        </p:spPr>
        <p:txBody>
          <a:bodyPr/>
          <a:lstStyle/>
          <a:p>
            <a:r>
              <a:rPr lang="en-US" dirty="0"/>
              <a:t>S/MIME (Secure/ Multi-purpose Internet Mail Extensions)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879274"/>
          </a:xfrm>
        </p:spPr>
        <p:txBody>
          <a:bodyPr/>
          <a:lstStyle/>
          <a:p>
            <a:r>
              <a:rPr lang="en-US" dirty="0" smtClean="0"/>
              <a:t>Secure </a:t>
            </a:r>
            <a:r>
              <a:rPr lang="en-US" dirty="0"/>
              <a:t>e-mail standard </a:t>
            </a:r>
            <a:r>
              <a:rPr lang="en-US" dirty="0" smtClean="0"/>
              <a:t>commonly used </a:t>
            </a:r>
            <a:r>
              <a:rPr lang="en-US" dirty="0"/>
              <a:t>in the Internet. </a:t>
            </a:r>
            <a:r>
              <a:rPr lang="en-US" dirty="0" smtClean="0"/>
              <a:t>Satisfies </a:t>
            </a:r>
            <a:r>
              <a:rPr lang="en-US" dirty="0"/>
              <a:t>all </a:t>
            </a:r>
            <a:r>
              <a:rPr lang="en-US" dirty="0" smtClean="0"/>
              <a:t>four </a:t>
            </a:r>
            <a:r>
              <a:rPr lang="en-US" dirty="0"/>
              <a:t>requirements for secure e-mail </a:t>
            </a:r>
            <a:r>
              <a:rPr lang="en-US" dirty="0" smtClean="0"/>
              <a:t>design</a:t>
            </a:r>
          </a:p>
          <a:p>
            <a:r>
              <a:rPr lang="en-US" dirty="0" smtClean="0"/>
              <a:t>Four components of S/MIME:</a:t>
            </a:r>
          </a:p>
          <a:p>
            <a:pPr lvl="1"/>
            <a:r>
              <a:rPr lang="en-US" dirty="0" smtClean="0"/>
              <a:t>Encrypted </a:t>
            </a:r>
            <a:r>
              <a:rPr lang="en-US" dirty="0"/>
              <a:t>version of the original plaintext (e-mail message header and body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Encrypted </a:t>
            </a:r>
            <a:r>
              <a:rPr lang="en-US" dirty="0"/>
              <a:t>version of </a:t>
            </a:r>
            <a:r>
              <a:rPr lang="en-US" dirty="0" smtClean="0"/>
              <a:t>random </a:t>
            </a:r>
            <a:r>
              <a:rPr lang="en-US" dirty="0"/>
              <a:t>session key used for </a:t>
            </a:r>
            <a:r>
              <a:rPr lang="en-US" dirty="0" smtClean="0"/>
              <a:t>symmetric </a:t>
            </a:r>
            <a:r>
              <a:rPr lang="en-US" dirty="0"/>
              <a:t>encryption of </a:t>
            </a:r>
            <a:r>
              <a:rPr lang="en-US" dirty="0" smtClean="0"/>
              <a:t>original message </a:t>
            </a:r>
            <a:r>
              <a:rPr lang="en-US" dirty="0"/>
              <a:t>header and </a:t>
            </a:r>
            <a:r>
              <a:rPr lang="en-US" dirty="0" smtClean="0"/>
              <a:t>body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ncrypted </a:t>
            </a:r>
            <a:r>
              <a:rPr lang="en-US" dirty="0"/>
              <a:t>version of the hash </a:t>
            </a:r>
            <a:r>
              <a:rPr lang="en-US" dirty="0" smtClean="0"/>
              <a:t>of original </a:t>
            </a:r>
            <a:r>
              <a:rPr lang="en-US" dirty="0"/>
              <a:t>e-mail message header and </a:t>
            </a:r>
            <a:r>
              <a:rPr lang="en-US" dirty="0" smtClean="0"/>
              <a:t>body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ncrypted </a:t>
            </a:r>
            <a:r>
              <a:rPr lang="en-US" dirty="0"/>
              <a:t>version of the </a:t>
            </a:r>
            <a:r>
              <a:rPr lang="en-US" dirty="0" smtClean="0"/>
              <a:t>sender’s public-key </a:t>
            </a:r>
            <a:r>
              <a:rPr lang="en-US" dirty="0"/>
              <a:t>certificate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74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Attacks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Networks are subject to attacks from malicious </a:t>
            </a:r>
            <a:r>
              <a:rPr lang="en-US" dirty="0" smtClean="0"/>
              <a:t>sources</a:t>
            </a:r>
            <a:endParaRPr lang="en-US" dirty="0"/>
          </a:p>
          <a:p>
            <a:r>
              <a:rPr lang="en-US" dirty="0"/>
              <a:t>Attacks can be from two </a:t>
            </a:r>
            <a:r>
              <a:rPr lang="en-US" dirty="0" smtClean="0"/>
              <a:t>categories to </a:t>
            </a:r>
            <a:r>
              <a:rPr lang="en-US" dirty="0"/>
              <a:t>disrupt the network’s normal operation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Passive” when a </a:t>
            </a:r>
            <a:r>
              <a:rPr lang="en-US" dirty="0" smtClean="0"/>
              <a:t>network intruder </a:t>
            </a:r>
            <a:r>
              <a:rPr lang="en-US" dirty="0"/>
              <a:t>intercepts data traveling through the network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Active” in which an intruder initiates </a:t>
            </a:r>
            <a:r>
              <a:rPr lang="en-US" dirty="0" smtClean="0"/>
              <a:t>commands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6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Passive/Active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Passive</a:t>
            </a:r>
          </a:p>
          <a:p>
            <a:pPr lvl="1"/>
            <a:r>
              <a:rPr lang="en-US" dirty="0" smtClean="0"/>
              <a:t>Network</a:t>
            </a:r>
            <a:endParaRPr lang="en-US" dirty="0"/>
          </a:p>
          <a:p>
            <a:pPr lvl="1"/>
            <a:r>
              <a:rPr lang="en-US" dirty="0" smtClean="0"/>
              <a:t>Wiretapping</a:t>
            </a:r>
            <a:endParaRPr lang="en-US" dirty="0"/>
          </a:p>
          <a:p>
            <a:pPr lvl="1"/>
            <a:r>
              <a:rPr lang="en-US" dirty="0" smtClean="0"/>
              <a:t>Port </a:t>
            </a:r>
            <a:r>
              <a:rPr lang="en-US" dirty="0"/>
              <a:t>scanner</a:t>
            </a:r>
          </a:p>
          <a:p>
            <a:pPr lvl="1"/>
            <a:r>
              <a:rPr lang="en-US" dirty="0" smtClean="0"/>
              <a:t>Idle </a:t>
            </a:r>
            <a:r>
              <a:rPr lang="en-US" dirty="0"/>
              <a:t>scan</a:t>
            </a:r>
          </a:p>
          <a:p>
            <a:r>
              <a:rPr lang="en-US" dirty="0" smtClean="0"/>
              <a:t>Active</a:t>
            </a:r>
            <a:endParaRPr lang="en-US" dirty="0"/>
          </a:p>
          <a:p>
            <a:pPr lvl="1"/>
            <a:r>
              <a:rPr lang="en-US" dirty="0" smtClean="0"/>
              <a:t>Denial-of-service </a:t>
            </a:r>
            <a:r>
              <a:rPr lang="en-US" dirty="0"/>
              <a:t>attack</a:t>
            </a:r>
          </a:p>
          <a:p>
            <a:pPr lvl="1"/>
            <a:r>
              <a:rPr lang="en-US" dirty="0" smtClean="0"/>
              <a:t>DNS spoofing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86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Attacks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9811" y="2121408"/>
            <a:ext cx="9864419" cy="420380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Man in the Middle</a:t>
            </a:r>
          </a:p>
          <a:p>
            <a:r>
              <a:rPr lang="en-US" dirty="0" smtClean="0"/>
              <a:t>ARP </a:t>
            </a:r>
            <a:r>
              <a:rPr lang="en-US" dirty="0"/>
              <a:t>poisoning</a:t>
            </a:r>
          </a:p>
          <a:p>
            <a:r>
              <a:rPr lang="en-US" dirty="0" err="1" smtClean="0"/>
              <a:t>VLAN_hopping</a:t>
            </a:r>
            <a:endParaRPr lang="en-US" dirty="0"/>
          </a:p>
          <a:p>
            <a:r>
              <a:rPr lang="en-US" dirty="0" smtClean="0"/>
              <a:t>Smurf </a:t>
            </a:r>
            <a:r>
              <a:rPr lang="en-US" dirty="0"/>
              <a:t>attack</a:t>
            </a:r>
          </a:p>
          <a:p>
            <a:r>
              <a:rPr lang="en-US" dirty="0" smtClean="0"/>
              <a:t>Buffer </a:t>
            </a:r>
            <a:r>
              <a:rPr lang="en-US" dirty="0"/>
              <a:t>overflow</a:t>
            </a:r>
          </a:p>
          <a:p>
            <a:r>
              <a:rPr lang="en-US" dirty="0" smtClean="0"/>
              <a:t>Heap </a:t>
            </a:r>
            <a:r>
              <a:rPr lang="en-US" dirty="0"/>
              <a:t>overflow</a:t>
            </a:r>
          </a:p>
          <a:p>
            <a:r>
              <a:rPr lang="en-US" dirty="0" smtClean="0"/>
              <a:t>Format </a:t>
            </a:r>
            <a:r>
              <a:rPr lang="en-US" dirty="0"/>
              <a:t>string attack</a:t>
            </a:r>
          </a:p>
          <a:p>
            <a:r>
              <a:rPr lang="en-US" dirty="0" smtClean="0"/>
              <a:t>SQL </a:t>
            </a:r>
            <a:r>
              <a:rPr lang="en-US" dirty="0"/>
              <a:t>injection</a:t>
            </a:r>
          </a:p>
          <a:p>
            <a:r>
              <a:rPr lang="en-US" dirty="0" smtClean="0"/>
              <a:t>Phishing</a:t>
            </a:r>
            <a:endParaRPr lang="en-US" dirty="0"/>
          </a:p>
          <a:p>
            <a:r>
              <a:rPr lang="en-US" dirty="0" smtClean="0"/>
              <a:t>Cross-site </a:t>
            </a:r>
            <a:r>
              <a:rPr lang="en-US" dirty="0"/>
              <a:t>scripting</a:t>
            </a:r>
          </a:p>
          <a:p>
            <a:r>
              <a:rPr lang="en-US" dirty="0" smtClean="0"/>
              <a:t>CSRF</a:t>
            </a:r>
            <a:endParaRPr lang="en-US" dirty="0"/>
          </a:p>
          <a:p>
            <a:r>
              <a:rPr lang="en-US" dirty="0" smtClean="0"/>
              <a:t>Cyber-attack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8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126375"/>
          </a:xfrm>
        </p:spPr>
        <p:txBody>
          <a:bodyPr/>
          <a:lstStyle/>
          <a:p>
            <a:r>
              <a:rPr lang="en-US" dirty="0" smtClean="0"/>
              <a:t>Wiretapping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12175"/>
            <a:ext cx="10018713" cy="4522123"/>
          </a:xfrm>
        </p:spPr>
        <p:txBody>
          <a:bodyPr/>
          <a:lstStyle/>
          <a:p>
            <a:r>
              <a:rPr lang="en-US" dirty="0" smtClean="0"/>
              <a:t>Process </a:t>
            </a:r>
            <a:r>
              <a:rPr lang="en-US" dirty="0"/>
              <a:t>of extracting information as it flows through a </a:t>
            </a:r>
            <a:r>
              <a:rPr lang="en-US" dirty="0" smtClean="0"/>
              <a:t>wire</a:t>
            </a:r>
          </a:p>
          <a:p>
            <a:r>
              <a:rPr lang="en-US" dirty="0" smtClean="0"/>
              <a:t>The </a:t>
            </a:r>
            <a:r>
              <a:rPr lang="en-US" dirty="0"/>
              <a:t>process </a:t>
            </a:r>
            <a:r>
              <a:rPr lang="en-US" dirty="0" smtClean="0"/>
              <a:t>of wiretapping </a:t>
            </a:r>
            <a:r>
              <a:rPr lang="en-US" dirty="0"/>
              <a:t>differs depending on </a:t>
            </a:r>
            <a:r>
              <a:rPr lang="en-US" dirty="0" smtClean="0"/>
              <a:t>communication </a:t>
            </a:r>
            <a:r>
              <a:rPr lang="en-US" dirty="0"/>
              <a:t>medium </a:t>
            </a:r>
            <a:r>
              <a:rPr lang="en-US" dirty="0" smtClean="0"/>
              <a:t>used </a:t>
            </a:r>
          </a:p>
          <a:p>
            <a:r>
              <a:rPr lang="en-US" dirty="0" smtClean="0"/>
              <a:t>In </a:t>
            </a:r>
            <a:r>
              <a:rPr lang="en-US" dirty="0"/>
              <a:t>cables, wiretapping can be </a:t>
            </a:r>
            <a:r>
              <a:rPr lang="en-US" dirty="0" smtClean="0"/>
              <a:t>done through </a:t>
            </a:r>
            <a:r>
              <a:rPr lang="en-US" dirty="0"/>
              <a:t>the use of a packet sniffer or through </a:t>
            </a:r>
            <a:r>
              <a:rPr lang="en-US" dirty="0" smtClean="0"/>
              <a:t>inductance</a:t>
            </a:r>
          </a:p>
          <a:p>
            <a:r>
              <a:rPr lang="en-US" dirty="0"/>
              <a:t>Wireless signals are broadcast through </a:t>
            </a:r>
            <a:r>
              <a:rPr lang="en-US" dirty="0" smtClean="0"/>
              <a:t>open </a:t>
            </a:r>
            <a:r>
              <a:rPr lang="en-US" dirty="0"/>
              <a:t>space and are more susceptible for </a:t>
            </a:r>
            <a:r>
              <a:rPr lang="en-US" dirty="0" smtClean="0"/>
              <a:t>tapping</a:t>
            </a:r>
          </a:p>
          <a:p>
            <a:r>
              <a:rPr lang="en-US" dirty="0"/>
              <a:t>Optical fibers are more secure than any other </a:t>
            </a:r>
            <a:r>
              <a:rPr lang="en-US" dirty="0" smtClean="0"/>
              <a:t>transmission media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84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009996"/>
          </a:xfrm>
        </p:spPr>
        <p:txBody>
          <a:bodyPr/>
          <a:lstStyle/>
          <a:p>
            <a:r>
              <a:rPr lang="en-US" dirty="0" smtClean="0"/>
              <a:t>TCP Session Hijacking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695797"/>
            <a:ext cx="10018713" cy="4095403"/>
          </a:xfrm>
        </p:spPr>
        <p:txBody>
          <a:bodyPr/>
          <a:lstStyle/>
          <a:p>
            <a:r>
              <a:rPr lang="en-US" dirty="0"/>
              <a:t>TCP session </a:t>
            </a:r>
            <a:r>
              <a:rPr lang="en-US" dirty="0" smtClean="0"/>
              <a:t>hijacking refers </a:t>
            </a:r>
            <a:r>
              <a:rPr lang="en-US" dirty="0"/>
              <a:t>to the act of taking over an already established TCP session and </a:t>
            </a:r>
            <a:r>
              <a:rPr lang="en-US" dirty="0" smtClean="0"/>
              <a:t>injecting packets </a:t>
            </a:r>
            <a:r>
              <a:rPr lang="en-US" dirty="0"/>
              <a:t>into the stream that are processed by the receiver as if the packets are coming from the </a:t>
            </a:r>
            <a:r>
              <a:rPr lang="en-US" dirty="0" smtClean="0"/>
              <a:t>authentic owner </a:t>
            </a:r>
            <a:r>
              <a:rPr lang="en-US" dirty="0"/>
              <a:t>of the </a:t>
            </a:r>
            <a:r>
              <a:rPr lang="en-US" dirty="0" smtClean="0"/>
              <a:t>session</a:t>
            </a:r>
          </a:p>
          <a:p>
            <a:r>
              <a:rPr lang="en-US" dirty="0"/>
              <a:t>To successfully hijack an existing TCP session, an attacker has to first desynchronize the session </a:t>
            </a:r>
            <a:r>
              <a:rPr lang="en-US" dirty="0" smtClean="0"/>
              <a:t>and then </a:t>
            </a:r>
            <a:r>
              <a:rPr lang="en-US" dirty="0"/>
              <a:t>inject the intended </a:t>
            </a:r>
            <a:r>
              <a:rPr lang="en-US" dirty="0" smtClean="0"/>
              <a:t>commands</a:t>
            </a:r>
          </a:p>
          <a:p>
            <a:r>
              <a:rPr lang="en-US" dirty="0" smtClean="0"/>
              <a:t>Attacker injects unfamiliar packets into the data stream </a:t>
            </a:r>
            <a:r>
              <a:rPr lang="en-US" dirty="0"/>
              <a:t>and creates </a:t>
            </a:r>
            <a:r>
              <a:rPr lang="en-US" dirty="0" smtClean="0"/>
              <a:t>an ACK </a:t>
            </a:r>
            <a:r>
              <a:rPr lang="en-US" dirty="0"/>
              <a:t>storm </a:t>
            </a:r>
            <a:r>
              <a:rPr lang="en-US" dirty="0" smtClean="0"/>
              <a:t>and </a:t>
            </a:r>
            <a:r>
              <a:rPr lang="en-US" dirty="0"/>
              <a:t>can quickly </a:t>
            </a:r>
            <a:r>
              <a:rPr lang="en-US" dirty="0" smtClean="0"/>
              <a:t>bring down </a:t>
            </a:r>
            <a:r>
              <a:rPr lang="en-US" dirty="0"/>
              <a:t>performance of the network</a:t>
            </a:r>
          </a:p>
        </p:txBody>
      </p:sp>
    </p:spTree>
    <p:extLst>
      <p:ext uri="{BB962C8B-B14F-4D97-AF65-F5344CB8AC3E}">
        <p14:creationId xmlns:p14="http://schemas.microsoft.com/office/powerpoint/2010/main" val="272834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309255"/>
          </a:xfrm>
        </p:spPr>
        <p:txBody>
          <a:bodyPr/>
          <a:lstStyle/>
          <a:p>
            <a:r>
              <a:rPr lang="en-US" dirty="0" smtClean="0"/>
              <a:t>Man in the Middle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Attacker </a:t>
            </a:r>
            <a:r>
              <a:rPr lang="en-US" dirty="0"/>
              <a:t>can read, modify and insert messages </a:t>
            </a:r>
            <a:r>
              <a:rPr lang="en-US" dirty="0" smtClean="0"/>
              <a:t>between two </a:t>
            </a:r>
            <a:r>
              <a:rPr lang="en-US" dirty="0"/>
              <a:t>communicating parties, without either party knowing that the link between them has </a:t>
            </a:r>
            <a:r>
              <a:rPr lang="en-US" dirty="0" smtClean="0"/>
              <a:t>been compromised</a:t>
            </a:r>
          </a:p>
          <a:p>
            <a:r>
              <a:rPr lang="en-US" dirty="0"/>
              <a:t> </a:t>
            </a:r>
            <a:r>
              <a:rPr lang="en-US" dirty="0" smtClean="0"/>
              <a:t>Must </a:t>
            </a:r>
            <a:r>
              <a:rPr lang="en-US" dirty="0"/>
              <a:t>be able to observe and intercept </a:t>
            </a:r>
            <a:r>
              <a:rPr lang="en-US" dirty="0" smtClean="0"/>
              <a:t>messages between </a:t>
            </a:r>
            <a:r>
              <a:rPr lang="en-US" dirty="0"/>
              <a:t>the two victims</a:t>
            </a:r>
          </a:p>
        </p:txBody>
      </p:sp>
    </p:spTree>
    <p:extLst>
      <p:ext uri="{BB962C8B-B14F-4D97-AF65-F5344CB8AC3E}">
        <p14:creationId xmlns:p14="http://schemas.microsoft.com/office/powerpoint/2010/main" val="187173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43000"/>
          </a:xfrm>
        </p:spPr>
        <p:txBody>
          <a:bodyPr/>
          <a:lstStyle/>
          <a:p>
            <a:r>
              <a:rPr lang="en-US" dirty="0" smtClean="0"/>
              <a:t>DDoS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128059"/>
            <a:ext cx="10018713" cy="3663142"/>
          </a:xfrm>
        </p:spPr>
        <p:txBody>
          <a:bodyPr>
            <a:normAutofit/>
          </a:bodyPr>
          <a:lstStyle/>
          <a:p>
            <a:r>
              <a:rPr lang="en-US" dirty="0" smtClean="0"/>
              <a:t>This involves </a:t>
            </a:r>
            <a:r>
              <a:rPr lang="en-US" dirty="0"/>
              <a:t>breaking into hundreds or thousands of machines all over the </a:t>
            </a:r>
            <a:r>
              <a:rPr lang="en-US" dirty="0" smtClean="0"/>
              <a:t>Internet </a:t>
            </a:r>
          </a:p>
          <a:p>
            <a:r>
              <a:rPr lang="en-US" dirty="0"/>
              <a:t>A</a:t>
            </a:r>
            <a:r>
              <a:rPr lang="en-US" dirty="0" smtClean="0"/>
              <a:t>ttacker </a:t>
            </a:r>
            <a:r>
              <a:rPr lang="en-US" dirty="0"/>
              <a:t>installs malicious software on all </a:t>
            </a:r>
            <a:r>
              <a:rPr lang="en-US" dirty="0" smtClean="0"/>
              <a:t>compromised </a:t>
            </a:r>
            <a:r>
              <a:rPr lang="en-US" dirty="0"/>
              <a:t>machines (called zombies) and </a:t>
            </a:r>
            <a:r>
              <a:rPr lang="en-US" dirty="0" smtClean="0"/>
              <a:t>controls them </a:t>
            </a:r>
            <a:r>
              <a:rPr lang="en-US" dirty="0"/>
              <a:t>to launch coordinated attacks on victim </a:t>
            </a:r>
            <a:r>
              <a:rPr lang="en-US" dirty="0" smtClean="0"/>
              <a:t>sites </a:t>
            </a:r>
          </a:p>
          <a:p>
            <a:r>
              <a:rPr lang="en-US" dirty="0" smtClean="0"/>
              <a:t>DDoS </a:t>
            </a:r>
            <a:r>
              <a:rPr lang="en-US" dirty="0"/>
              <a:t>attacks </a:t>
            </a:r>
            <a:r>
              <a:rPr lang="en-US" dirty="0" smtClean="0"/>
              <a:t>normally </a:t>
            </a:r>
            <a:r>
              <a:rPr lang="en-US" dirty="0"/>
              <a:t>aimed at exhausting </a:t>
            </a:r>
            <a:r>
              <a:rPr lang="en-US" dirty="0" smtClean="0"/>
              <a:t>the network </a:t>
            </a:r>
            <a:r>
              <a:rPr lang="en-US" dirty="0"/>
              <a:t>bandwidth, overwhelming a router’s processing capacity and breaking network connectivity </a:t>
            </a:r>
            <a:r>
              <a:rPr lang="en-US" dirty="0" smtClean="0"/>
              <a:t>to the victims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3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day/Zero hour attacks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zero-day (also known as zero-hour or </a:t>
            </a:r>
            <a:r>
              <a:rPr lang="en-US" dirty="0" smtClean="0"/>
              <a:t>0-day</a:t>
            </a:r>
            <a:r>
              <a:rPr lang="en-US" dirty="0"/>
              <a:t>) vulnerability is an undisclosed computer application vulnerability that could be exploited to adversely affect the computer programs, data, additional computers or a </a:t>
            </a:r>
            <a:r>
              <a:rPr lang="en-US" dirty="0" smtClean="0"/>
              <a:t>network </a:t>
            </a:r>
          </a:p>
          <a:p>
            <a:r>
              <a:rPr lang="en-US" dirty="0" smtClean="0"/>
              <a:t>It </a:t>
            </a:r>
            <a:r>
              <a:rPr lang="en-US" dirty="0"/>
              <a:t>is known as a "zero-day" </a:t>
            </a:r>
            <a:r>
              <a:rPr lang="en-US" dirty="0" smtClean="0"/>
              <a:t>because, </a:t>
            </a:r>
            <a:r>
              <a:rPr lang="en-US" dirty="0"/>
              <a:t>once the flaw becomes known, the application author has zero days in which to plan and advise any mitigation against its exploitation (by, for example, advising workarounds or issuing patches)</a:t>
            </a:r>
          </a:p>
        </p:txBody>
      </p:sp>
    </p:spTree>
    <p:extLst>
      <p:ext uri="{BB962C8B-B14F-4D97-AF65-F5344CB8AC3E}">
        <p14:creationId xmlns:p14="http://schemas.microsoft.com/office/powerpoint/2010/main" val="184320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209502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66284" y="1895303"/>
            <a:ext cx="8390135" cy="474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9971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Threats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Viruses, worms, and Trojan horses </a:t>
            </a:r>
            <a:endParaRPr lang="en-US" dirty="0" smtClean="0"/>
          </a:p>
          <a:p>
            <a:r>
              <a:rPr lang="en-US" dirty="0" smtClean="0"/>
              <a:t>Spyware </a:t>
            </a:r>
            <a:r>
              <a:rPr lang="en-US" dirty="0"/>
              <a:t>and adware</a:t>
            </a:r>
          </a:p>
          <a:p>
            <a:r>
              <a:rPr lang="en-US" dirty="0"/>
              <a:t>Zero-day attacks, also called zero-hour attacks </a:t>
            </a:r>
            <a:endParaRPr lang="en-US" dirty="0" smtClean="0"/>
          </a:p>
          <a:p>
            <a:r>
              <a:rPr lang="en-US" dirty="0" smtClean="0"/>
              <a:t>Hacker </a:t>
            </a:r>
            <a:r>
              <a:rPr lang="en-US" dirty="0"/>
              <a:t>attacks</a:t>
            </a:r>
          </a:p>
          <a:p>
            <a:r>
              <a:rPr lang="en-US" dirty="0"/>
              <a:t>Denial of service attacks </a:t>
            </a:r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/>
              <a:t>interception and theft </a:t>
            </a:r>
            <a:endParaRPr lang="en-US" dirty="0" smtClean="0"/>
          </a:p>
          <a:p>
            <a:r>
              <a:rPr lang="en-US" dirty="0" smtClean="0"/>
              <a:t>Identity theft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23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Basics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/>
              <a:t>single solution protects you from a variety of </a:t>
            </a:r>
            <a:r>
              <a:rPr lang="en-US" dirty="0" smtClean="0"/>
              <a:t>threats</a:t>
            </a:r>
          </a:p>
          <a:p>
            <a:r>
              <a:rPr lang="en-US" dirty="0" smtClean="0"/>
              <a:t>You </a:t>
            </a:r>
            <a:r>
              <a:rPr lang="en-US" dirty="0"/>
              <a:t>need multiple layers of </a:t>
            </a:r>
            <a:r>
              <a:rPr lang="en-US" dirty="0" smtClean="0"/>
              <a:t>security</a:t>
            </a:r>
            <a:endParaRPr lang="en-US" dirty="0"/>
          </a:p>
          <a:p>
            <a:r>
              <a:rPr lang="en-US" dirty="0"/>
              <a:t>Network security is accomplished through hardware and </a:t>
            </a:r>
            <a:r>
              <a:rPr lang="en-US" dirty="0" smtClean="0"/>
              <a:t>software</a:t>
            </a:r>
          </a:p>
          <a:p>
            <a:r>
              <a:rPr lang="en-US" dirty="0" smtClean="0"/>
              <a:t>The </a:t>
            </a:r>
            <a:r>
              <a:rPr lang="en-US" dirty="0"/>
              <a:t>software must be constantly updated and managed to protect you from emerging threats</a:t>
            </a:r>
          </a:p>
        </p:txBody>
      </p:sp>
    </p:spTree>
    <p:extLst>
      <p:ext uri="{BB962C8B-B14F-4D97-AF65-F5344CB8AC3E}">
        <p14:creationId xmlns:p14="http://schemas.microsoft.com/office/powerpoint/2010/main" val="122854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Components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 security components often include: </a:t>
            </a:r>
            <a:endParaRPr lang="en-US" dirty="0" smtClean="0"/>
          </a:p>
          <a:p>
            <a:pPr lvl="1"/>
            <a:r>
              <a:rPr lang="en-US" dirty="0" smtClean="0"/>
              <a:t>Anti-virus </a:t>
            </a:r>
            <a:r>
              <a:rPr lang="en-US" dirty="0"/>
              <a:t>and anti-spyware</a:t>
            </a:r>
          </a:p>
          <a:p>
            <a:pPr lvl="1"/>
            <a:r>
              <a:rPr lang="en-US" dirty="0"/>
              <a:t>Firewall, to block unauthorized access to your network</a:t>
            </a:r>
          </a:p>
          <a:p>
            <a:pPr lvl="1"/>
            <a:r>
              <a:rPr lang="en-US" dirty="0"/>
              <a:t>Intrusion prevention systems (IPS), to identify fast-spreading threats, such as zero-day or zero-hour attacks </a:t>
            </a:r>
            <a:endParaRPr lang="en-US" dirty="0" smtClean="0"/>
          </a:p>
          <a:p>
            <a:pPr lvl="1"/>
            <a:r>
              <a:rPr lang="en-US" dirty="0" smtClean="0"/>
              <a:t>Virtual </a:t>
            </a:r>
            <a:r>
              <a:rPr lang="en-US" dirty="0"/>
              <a:t>Private Networks (VPNs), to provide secure remote </a:t>
            </a:r>
            <a:r>
              <a:rPr lang="en-US" dirty="0" err="1"/>
              <a:t>acces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924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 &amp; Firewalls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Once authenticated, a firewall enforces access </a:t>
            </a:r>
            <a:r>
              <a:rPr lang="en-US" dirty="0" smtClean="0"/>
              <a:t>policies such </a:t>
            </a:r>
            <a:r>
              <a:rPr lang="en-US" dirty="0"/>
              <a:t>as what services are allowed to be accessed by </a:t>
            </a:r>
            <a:r>
              <a:rPr lang="en-US" dirty="0" smtClean="0"/>
              <a:t>the network users</a:t>
            </a:r>
          </a:p>
          <a:p>
            <a:r>
              <a:rPr lang="en-US" dirty="0" smtClean="0"/>
              <a:t>Though </a:t>
            </a:r>
            <a:r>
              <a:rPr lang="en-US" dirty="0"/>
              <a:t>effective to prevent </a:t>
            </a:r>
            <a:r>
              <a:rPr lang="en-US" dirty="0" smtClean="0"/>
              <a:t>unauthorized access</a:t>
            </a:r>
            <a:r>
              <a:rPr lang="en-US" dirty="0"/>
              <a:t>, this component may fail to check </a:t>
            </a:r>
            <a:r>
              <a:rPr lang="en-US" dirty="0" smtClean="0"/>
              <a:t>potentially harmful </a:t>
            </a:r>
            <a:r>
              <a:rPr lang="en-US" dirty="0"/>
              <a:t>content such as computer worms or Trojans </a:t>
            </a:r>
            <a:r>
              <a:rPr lang="en-US" dirty="0" smtClean="0"/>
              <a:t>being transmitted </a:t>
            </a:r>
            <a:r>
              <a:rPr lang="en-US" dirty="0"/>
              <a:t>over the network. </a:t>
            </a:r>
            <a:endParaRPr lang="en-US" dirty="0" smtClean="0"/>
          </a:p>
          <a:p>
            <a:r>
              <a:rPr lang="en-US" dirty="0" smtClean="0"/>
              <a:t>Anti-virus </a:t>
            </a:r>
            <a:r>
              <a:rPr lang="en-US" dirty="0"/>
              <a:t>software </a:t>
            </a:r>
            <a:r>
              <a:rPr lang="en-US" dirty="0" smtClean="0"/>
              <a:t>or an </a:t>
            </a:r>
            <a:r>
              <a:rPr lang="en-US" dirty="0"/>
              <a:t>intrusion prevention system (IPS</a:t>
            </a:r>
            <a:r>
              <a:rPr lang="en-US" dirty="0" smtClean="0"/>
              <a:t>) </a:t>
            </a:r>
            <a:r>
              <a:rPr lang="en-US" dirty="0"/>
              <a:t>help detect </a:t>
            </a:r>
            <a:r>
              <a:rPr lang="en-US" dirty="0" smtClean="0"/>
              <a:t>and inhibit </a:t>
            </a:r>
            <a:r>
              <a:rPr lang="en-US" dirty="0"/>
              <a:t>the action of such </a:t>
            </a:r>
            <a:r>
              <a:rPr lang="en-US" dirty="0" smtClean="0"/>
              <a:t>malware </a:t>
            </a:r>
          </a:p>
          <a:p>
            <a:r>
              <a:rPr lang="en-US" dirty="0" smtClean="0"/>
              <a:t>An anomaly-based intrusion </a:t>
            </a:r>
            <a:r>
              <a:rPr lang="en-US" dirty="0"/>
              <a:t>detection system may also monitor the </a:t>
            </a:r>
            <a:r>
              <a:rPr lang="en-US" dirty="0" smtClean="0"/>
              <a:t>network like </a:t>
            </a:r>
            <a:r>
              <a:rPr lang="en-US" dirty="0" err="1"/>
              <a:t>wireshark</a:t>
            </a:r>
            <a:r>
              <a:rPr lang="en-US" dirty="0"/>
              <a:t> traffic and may be logged for audit </a:t>
            </a:r>
            <a:r>
              <a:rPr lang="en-US" dirty="0" smtClean="0"/>
              <a:t>purposes and </a:t>
            </a:r>
            <a:r>
              <a:rPr lang="en-US" dirty="0"/>
              <a:t>for later high-level analysis.</a:t>
            </a:r>
          </a:p>
        </p:txBody>
      </p:sp>
    </p:spTree>
    <p:extLst>
      <p:ext uri="{BB962C8B-B14F-4D97-AF65-F5344CB8AC3E}">
        <p14:creationId xmlns:p14="http://schemas.microsoft.com/office/powerpoint/2010/main" val="370869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1, 2 &amp; 3 Factor Authentication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535325"/>
            <a:ext cx="10018713" cy="312420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Network security starts with authenticating, </a:t>
            </a:r>
            <a:r>
              <a:rPr lang="en-US" dirty="0" smtClean="0"/>
              <a:t>commonly with </a:t>
            </a:r>
            <a:r>
              <a:rPr lang="en-US" dirty="0"/>
              <a:t>a username and a </a:t>
            </a:r>
            <a:r>
              <a:rPr lang="en-US" dirty="0" smtClean="0"/>
              <a:t>password </a:t>
            </a:r>
          </a:p>
          <a:p>
            <a:r>
              <a:rPr lang="en-US" dirty="0" smtClean="0"/>
              <a:t>Since </a:t>
            </a:r>
            <a:r>
              <a:rPr lang="en-US" dirty="0"/>
              <a:t>this </a:t>
            </a:r>
            <a:r>
              <a:rPr lang="en-US" dirty="0" smtClean="0"/>
              <a:t>requires just </a:t>
            </a:r>
            <a:r>
              <a:rPr lang="en-US" dirty="0"/>
              <a:t>one detail authenticating the user name —i.e., </a:t>
            </a:r>
            <a:r>
              <a:rPr lang="en-US" dirty="0" smtClean="0"/>
              <a:t>the password</a:t>
            </a:r>
            <a:r>
              <a:rPr lang="en-US" dirty="0"/>
              <a:t>— this is sometimes termed one-factor </a:t>
            </a:r>
            <a:r>
              <a:rPr lang="en-US" dirty="0" smtClean="0"/>
              <a:t>authentication</a:t>
            </a:r>
            <a:endParaRPr lang="en-US" dirty="0"/>
          </a:p>
          <a:p>
            <a:r>
              <a:rPr lang="en-US" dirty="0"/>
              <a:t>With two-factor authentication, something </a:t>
            </a:r>
            <a:r>
              <a:rPr lang="en-US" dirty="0" smtClean="0"/>
              <a:t>the user </a:t>
            </a:r>
            <a:r>
              <a:rPr lang="en-US" dirty="0"/>
              <a:t>'has’ is also used (e.g., a security token or 'dongle</a:t>
            </a:r>
            <a:r>
              <a:rPr lang="en-US" dirty="0" smtClean="0"/>
              <a:t>', an </a:t>
            </a:r>
            <a:r>
              <a:rPr lang="en-US" dirty="0"/>
              <a:t>ATM card, or a mobile phone</a:t>
            </a:r>
            <a:r>
              <a:rPr lang="en-US" dirty="0" smtClean="0"/>
              <a:t>) </a:t>
            </a:r>
          </a:p>
          <a:p>
            <a:r>
              <a:rPr lang="en-US" dirty="0"/>
              <a:t>W</a:t>
            </a:r>
            <a:r>
              <a:rPr lang="en-US" dirty="0" smtClean="0"/>
              <a:t>ith three-factor authentication</a:t>
            </a:r>
            <a:r>
              <a:rPr lang="en-US" dirty="0"/>
              <a:t>, something the user 'is’ also used (e.g., </a:t>
            </a:r>
            <a:r>
              <a:rPr lang="en-US" dirty="0" smtClean="0"/>
              <a:t>a fingerprint </a:t>
            </a:r>
            <a:r>
              <a:rPr lang="en-US" dirty="0"/>
              <a:t>or retinal scan).</a:t>
            </a:r>
          </a:p>
        </p:txBody>
      </p:sp>
    </p:spTree>
    <p:extLst>
      <p:ext uri="{BB962C8B-B14F-4D97-AF65-F5344CB8AC3E}">
        <p14:creationId xmlns:p14="http://schemas.microsoft.com/office/powerpoint/2010/main" val="136206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Key Infrastructure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set </a:t>
            </a:r>
            <a:r>
              <a:rPr lang="en-US" dirty="0"/>
              <a:t>of hardware, software, people, policies, and procedures needed to create, manage, distribute, use, store, and revoke digital </a:t>
            </a:r>
            <a:r>
              <a:rPr lang="en-US" dirty="0" smtClean="0"/>
              <a:t>certificates </a:t>
            </a:r>
            <a:r>
              <a:rPr lang="en-US" dirty="0"/>
              <a:t>and manage public-key </a:t>
            </a:r>
            <a:r>
              <a:rPr lang="en-US" dirty="0" smtClean="0"/>
              <a:t>encryption </a:t>
            </a:r>
          </a:p>
          <a:p>
            <a:r>
              <a:rPr lang="en-US" dirty="0" smtClean="0"/>
              <a:t>Purpose </a:t>
            </a:r>
            <a:r>
              <a:rPr lang="en-US" dirty="0"/>
              <a:t>of a </a:t>
            </a:r>
            <a:r>
              <a:rPr lang="en-US" dirty="0" smtClean="0"/>
              <a:t>PKI: facilitate </a:t>
            </a:r>
            <a:r>
              <a:rPr lang="en-US" dirty="0"/>
              <a:t>the secure electronic transfer of information for a range of network activities such as e-commerce, internet banking and confidential </a:t>
            </a:r>
            <a:r>
              <a:rPr lang="en-US" dirty="0" smtClean="0"/>
              <a:t>email </a:t>
            </a:r>
          </a:p>
          <a:p>
            <a:r>
              <a:rPr lang="en-US" dirty="0"/>
              <a:t>R</a:t>
            </a:r>
            <a:r>
              <a:rPr lang="en-US" dirty="0" smtClean="0"/>
              <a:t>equired </a:t>
            </a:r>
            <a:r>
              <a:rPr lang="en-US" dirty="0"/>
              <a:t>for activities where simple passwords </a:t>
            </a:r>
            <a:r>
              <a:rPr lang="en-US" dirty="0" smtClean="0"/>
              <a:t>are </a:t>
            </a:r>
            <a:r>
              <a:rPr lang="en-US" dirty="0"/>
              <a:t>inadequate authentication method and more rigorous proof </a:t>
            </a:r>
            <a:r>
              <a:rPr lang="en-US" dirty="0" smtClean="0"/>
              <a:t>required </a:t>
            </a:r>
            <a:r>
              <a:rPr lang="en-US" dirty="0"/>
              <a:t>to </a:t>
            </a:r>
            <a:r>
              <a:rPr lang="en-US" dirty="0" smtClean="0"/>
              <a:t>confirm </a:t>
            </a:r>
            <a:r>
              <a:rPr lang="en-US" dirty="0"/>
              <a:t>identity of </a:t>
            </a:r>
            <a:r>
              <a:rPr lang="en-US" dirty="0" smtClean="0"/>
              <a:t>parties </a:t>
            </a:r>
            <a:r>
              <a:rPr lang="en-US" dirty="0"/>
              <a:t>involved in the communication and to validate </a:t>
            </a:r>
            <a:r>
              <a:rPr lang="en-US" dirty="0" smtClean="0"/>
              <a:t>information </a:t>
            </a:r>
            <a:r>
              <a:rPr lang="en-US" dirty="0"/>
              <a:t>being </a:t>
            </a:r>
            <a:r>
              <a:rPr lang="en-US" dirty="0" smtClean="0"/>
              <a:t>transferred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6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310</TotalTime>
  <Words>1932</Words>
  <Application>Microsoft Office PowerPoint</Application>
  <PresentationFormat>Widescreen</PresentationFormat>
  <Paragraphs>170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Corbel</vt:lpstr>
      <vt:lpstr>Parallax</vt:lpstr>
      <vt:lpstr>Networking –Part 3 </vt:lpstr>
      <vt:lpstr>Recap/Intro</vt:lpstr>
      <vt:lpstr>Definition </vt:lpstr>
      <vt:lpstr>Network Threats </vt:lpstr>
      <vt:lpstr>Security Basics </vt:lpstr>
      <vt:lpstr>Security Components </vt:lpstr>
      <vt:lpstr>Authentication &amp; Firewalls </vt:lpstr>
      <vt:lpstr>1, 2 &amp; 3 Factor Authentication </vt:lpstr>
      <vt:lpstr>Public Key Infrastructure </vt:lpstr>
      <vt:lpstr>PKI continued </vt:lpstr>
      <vt:lpstr>PKI Diagram </vt:lpstr>
      <vt:lpstr>PKI consists of </vt:lpstr>
      <vt:lpstr>Network Security Controls</vt:lpstr>
      <vt:lpstr>Link vs. End-to-End Encryption </vt:lpstr>
      <vt:lpstr>Virtual Private Network </vt:lpstr>
      <vt:lpstr>VPN Diagram </vt:lpstr>
      <vt:lpstr>Different Phases of IP-in-IP Tunneling</vt:lpstr>
      <vt:lpstr>Secure Shell (SSH) </vt:lpstr>
      <vt:lpstr>Steps to Establish a Secure Shell</vt:lpstr>
      <vt:lpstr>Transport Layer Security (TLS)</vt:lpstr>
      <vt:lpstr>TLS Connection Establishment Mechanism</vt:lpstr>
      <vt:lpstr>IP Security</vt:lpstr>
      <vt:lpstr>Kerberos</vt:lpstr>
      <vt:lpstr>Kerberos Protocol Steps</vt:lpstr>
      <vt:lpstr>Kerberos Weaknesses</vt:lpstr>
      <vt:lpstr>Firewalls</vt:lpstr>
      <vt:lpstr>Firewall Types</vt:lpstr>
      <vt:lpstr>Layered Firewall Approach</vt:lpstr>
      <vt:lpstr>Secure Email</vt:lpstr>
      <vt:lpstr>S/MIME (Secure/ Multi-purpose Internet Mail Extensions) </vt:lpstr>
      <vt:lpstr>Network Attacks </vt:lpstr>
      <vt:lpstr>Passive/Active Attacks</vt:lpstr>
      <vt:lpstr>Other Attacks </vt:lpstr>
      <vt:lpstr>Wiretapping</vt:lpstr>
      <vt:lpstr>TCP Session Hijacking</vt:lpstr>
      <vt:lpstr>Man in the Middle Attack</vt:lpstr>
      <vt:lpstr>DDoS Attack</vt:lpstr>
      <vt:lpstr>Zero day/Zero hour attacks 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–Part 3</dc:title>
  <dc:creator>Bob Marshall</dc:creator>
  <cp:lastModifiedBy>Bob Marshall</cp:lastModifiedBy>
  <cp:revision>19</cp:revision>
  <dcterms:created xsi:type="dcterms:W3CDTF">2015-11-22T15:00:19Z</dcterms:created>
  <dcterms:modified xsi:type="dcterms:W3CDTF">2015-11-24T05:22:39Z</dcterms:modified>
</cp:coreProperties>
</file>