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7" r:id="rId10"/>
    <p:sldId id="266" r:id="rId11"/>
    <p:sldId id="265" r:id="rId12"/>
    <p:sldId id="268" r:id="rId13"/>
    <p:sldId id="281" r:id="rId14"/>
    <p:sldId id="269" r:id="rId15"/>
    <p:sldId id="282" r:id="rId16"/>
    <p:sldId id="270" r:id="rId17"/>
    <p:sldId id="283" r:id="rId18"/>
    <p:sldId id="271" r:id="rId19"/>
    <p:sldId id="272" r:id="rId20"/>
    <p:sldId id="285" r:id="rId21"/>
    <p:sldId id="273" r:id="rId22"/>
    <p:sldId id="274" r:id="rId23"/>
    <p:sldId id="286" r:id="rId24"/>
    <p:sldId id="275" r:id="rId25"/>
    <p:sldId id="276" r:id="rId26"/>
    <p:sldId id="287" r:id="rId27"/>
    <p:sldId id="278" r:id="rId28"/>
    <p:sldId id="284" r:id="rId29"/>
    <p:sldId id="279" r:id="rId30"/>
    <p:sldId id="280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BC1D9-00DE-4576-94D2-8FB5E0BCA6BB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6650-4397-4DC6-9E35-09344A387B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BC1D9-00DE-4576-94D2-8FB5E0BCA6BB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6650-4397-4DC6-9E35-09344A387B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BC1D9-00DE-4576-94D2-8FB5E0BCA6BB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6650-4397-4DC6-9E35-09344A387B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BC1D9-00DE-4576-94D2-8FB5E0BCA6BB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6650-4397-4DC6-9E35-09344A387B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BC1D9-00DE-4576-94D2-8FB5E0BCA6BB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10D6650-4397-4DC6-9E35-09344A387BC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BC1D9-00DE-4576-94D2-8FB5E0BCA6BB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6650-4397-4DC6-9E35-09344A387B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BC1D9-00DE-4576-94D2-8FB5E0BCA6BB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6650-4397-4DC6-9E35-09344A387B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BC1D9-00DE-4576-94D2-8FB5E0BCA6BB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6650-4397-4DC6-9E35-09344A387B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BC1D9-00DE-4576-94D2-8FB5E0BCA6BB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6650-4397-4DC6-9E35-09344A387B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BC1D9-00DE-4576-94D2-8FB5E0BCA6BB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6650-4397-4DC6-9E35-09344A387B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BC1D9-00DE-4576-94D2-8FB5E0BCA6BB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6650-4397-4DC6-9E35-09344A387B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51BC1D9-00DE-4576-94D2-8FB5E0BCA6BB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10D6650-4397-4DC6-9E35-09344A387BC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1000"/>
            <a:ext cx="8908997" cy="6104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Computer Networks Part - 2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Bob Marshall, MD MPH MISM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Faculty, DoD CI Fellowship</a:t>
            </a:r>
            <a:endParaRPr lang="en-US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464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153400" cy="6115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257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Components </a:t>
            </a:r>
            <a:r>
              <a:rPr lang="pt-PT" dirty="0"/>
              <a:t>used to connect computers or other electronic devices together so that they can share files or resources like printers or fax </a:t>
            </a:r>
            <a:r>
              <a:rPr lang="pt-PT" dirty="0" smtClean="0"/>
              <a:t>machines </a:t>
            </a:r>
          </a:p>
          <a:p>
            <a:r>
              <a:rPr lang="pt-PT" dirty="0" smtClean="0"/>
              <a:t>Devices </a:t>
            </a:r>
            <a:r>
              <a:rPr lang="pt-PT" dirty="0"/>
              <a:t>used to setup a Local Area Network (LAN) are the most common type of network devices used by the </a:t>
            </a:r>
            <a:r>
              <a:rPr lang="pt-PT" dirty="0" smtClean="0"/>
              <a:t>public </a:t>
            </a:r>
          </a:p>
          <a:p>
            <a:r>
              <a:rPr lang="pt-PT" dirty="0" smtClean="0"/>
              <a:t>A </a:t>
            </a:r>
            <a:r>
              <a:rPr lang="pt-PT" dirty="0"/>
              <a:t>LAN </a:t>
            </a:r>
            <a:r>
              <a:rPr lang="pt-PT" dirty="0" smtClean="0"/>
              <a:t>requires at least a </a:t>
            </a:r>
            <a:r>
              <a:rPr lang="pt-PT" dirty="0"/>
              <a:t>hub, switch, </a:t>
            </a:r>
            <a:r>
              <a:rPr lang="pt-PT" dirty="0" smtClean="0"/>
              <a:t>router </a:t>
            </a:r>
          </a:p>
          <a:p>
            <a:r>
              <a:rPr lang="pt-PT" dirty="0" smtClean="0"/>
              <a:t>Networking </a:t>
            </a:r>
            <a:r>
              <a:rPr lang="pt-PT" dirty="0"/>
              <a:t>Devices </a:t>
            </a:r>
            <a:r>
              <a:rPr lang="pt-PT" dirty="0" smtClean="0"/>
              <a:t>also </a:t>
            </a:r>
            <a:r>
              <a:rPr lang="pt-PT" dirty="0"/>
              <a:t>called Communicating Devices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46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 - </a:t>
            </a:r>
            <a:r>
              <a:rPr lang="pt-PT" dirty="0">
                <a:effectLst/>
              </a:rPr>
              <a:t>Network Interface card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Provides </a:t>
            </a:r>
            <a:r>
              <a:rPr lang="pt-PT" dirty="0"/>
              <a:t>the physical interface between computer and </a:t>
            </a:r>
            <a:r>
              <a:rPr lang="pt-PT" dirty="0" smtClean="0"/>
              <a:t>cabling</a:t>
            </a:r>
          </a:p>
          <a:p>
            <a:r>
              <a:rPr lang="pt-PT" dirty="0" smtClean="0"/>
              <a:t>Prepares </a:t>
            </a:r>
            <a:r>
              <a:rPr lang="pt-PT" dirty="0"/>
              <a:t>data, sends data, and controls </a:t>
            </a:r>
            <a:r>
              <a:rPr lang="pt-PT" dirty="0" smtClean="0"/>
              <a:t>data  flow</a:t>
            </a:r>
          </a:p>
          <a:p>
            <a:r>
              <a:rPr lang="pt-PT" dirty="0" smtClean="0"/>
              <a:t>Can </a:t>
            </a:r>
            <a:r>
              <a:rPr lang="pt-PT" dirty="0"/>
              <a:t>also receive and translate data into bytes for the CPU to </a:t>
            </a:r>
            <a:r>
              <a:rPr lang="pt-PT" dirty="0" smtClean="0"/>
              <a:t>understand </a:t>
            </a:r>
          </a:p>
          <a:p>
            <a:r>
              <a:rPr lang="pt-PT" dirty="0" smtClean="0"/>
              <a:t>Has </a:t>
            </a:r>
            <a:r>
              <a:rPr lang="pt-PT" dirty="0"/>
              <a:t>specific MAC address (48 bit</a:t>
            </a:r>
            <a:r>
              <a:rPr lang="pt-PT" dirty="0" smtClean="0"/>
              <a:t>) </a:t>
            </a:r>
          </a:p>
          <a:p>
            <a:r>
              <a:rPr lang="pt-PT" dirty="0" smtClean="0"/>
              <a:t>Ethernet </a:t>
            </a:r>
            <a:r>
              <a:rPr lang="pt-PT" dirty="0"/>
              <a:t>is a physical and data link layer technology for local area networks (LANs</a:t>
            </a:r>
            <a:r>
              <a:rPr lang="pt-PT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6356866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 Access Control (MAC) </a:t>
            </a:r>
            <a:r>
              <a:rPr lang="en-US" dirty="0" smtClean="0"/>
              <a:t>address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55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38860"/>
            <a:ext cx="5627196" cy="6566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754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PT" dirty="0"/>
              <a:t>Network repeaters regenerate incoming electrical, wireless or optical </a:t>
            </a:r>
            <a:r>
              <a:rPr lang="pt-PT" dirty="0" smtClean="0"/>
              <a:t>signals </a:t>
            </a:r>
          </a:p>
          <a:p>
            <a:r>
              <a:rPr lang="pt-PT" dirty="0" smtClean="0"/>
              <a:t>With </a:t>
            </a:r>
            <a:r>
              <a:rPr lang="pt-PT" dirty="0"/>
              <a:t>physical media like Ethernet or Wi-Fi, data transmissions can only span a limited distance before the quality of the signal </a:t>
            </a:r>
            <a:r>
              <a:rPr lang="pt-PT" dirty="0" smtClean="0"/>
              <a:t>degrades </a:t>
            </a:r>
          </a:p>
          <a:p>
            <a:r>
              <a:rPr lang="pt-PT" dirty="0" smtClean="0"/>
              <a:t>Repeaters preserve </a:t>
            </a:r>
            <a:r>
              <a:rPr lang="pt-PT" dirty="0"/>
              <a:t>signal integrity and extend the distance over which data can safely </a:t>
            </a:r>
            <a:r>
              <a:rPr lang="pt-PT" dirty="0" smtClean="0"/>
              <a:t>travel</a:t>
            </a:r>
          </a:p>
          <a:p>
            <a:r>
              <a:rPr lang="pt-PT" dirty="0" smtClean="0"/>
              <a:t>Repeaters </a:t>
            </a:r>
            <a:r>
              <a:rPr lang="pt-PT" dirty="0"/>
              <a:t>remove </a:t>
            </a:r>
            <a:r>
              <a:rPr lang="pt-PT" dirty="0" smtClean="0"/>
              <a:t>unwanted </a:t>
            </a:r>
            <a:r>
              <a:rPr lang="pt-PT" dirty="0"/>
              <a:t>noise in </a:t>
            </a:r>
            <a:r>
              <a:rPr lang="pt-PT" dirty="0" smtClean="0"/>
              <a:t>incoming signals</a:t>
            </a:r>
          </a:p>
          <a:p>
            <a:r>
              <a:rPr lang="pt-PT" dirty="0" smtClean="0"/>
              <a:t>Cannot filter </a:t>
            </a:r>
            <a:r>
              <a:rPr lang="pt-PT" dirty="0"/>
              <a:t>the signal </a:t>
            </a:r>
            <a:r>
              <a:rPr lang="pt-PT" dirty="0" smtClean="0"/>
              <a:t>traffic</a:t>
            </a:r>
          </a:p>
          <a:p>
            <a:r>
              <a:rPr lang="pt-PT" dirty="0" smtClean="0"/>
              <a:t>Works </a:t>
            </a:r>
            <a:r>
              <a:rPr lang="pt-PT" dirty="0"/>
              <a:t>in physical layer of OSI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37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98524"/>
            <a:ext cx="5181600" cy="6660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768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Hubs – Active/Passive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PT" dirty="0" smtClean="0"/>
              <a:t>Two </a:t>
            </a:r>
            <a:r>
              <a:rPr lang="pt-PT" dirty="0"/>
              <a:t>types of hubs: active and </a:t>
            </a:r>
            <a:r>
              <a:rPr lang="pt-PT" dirty="0" smtClean="0"/>
              <a:t>passive</a:t>
            </a:r>
          </a:p>
          <a:p>
            <a:r>
              <a:rPr lang="pt-PT" dirty="0" smtClean="0"/>
              <a:t>Passive </a:t>
            </a:r>
            <a:r>
              <a:rPr lang="pt-PT" dirty="0"/>
              <a:t>hubs simply connect all ports together </a:t>
            </a:r>
            <a:r>
              <a:rPr lang="pt-PT" dirty="0" smtClean="0"/>
              <a:t>electrically; </a:t>
            </a:r>
            <a:r>
              <a:rPr lang="pt-PT" dirty="0"/>
              <a:t>usually not </a:t>
            </a:r>
            <a:r>
              <a:rPr lang="pt-PT" dirty="0" smtClean="0"/>
              <a:t>powered</a:t>
            </a:r>
          </a:p>
          <a:p>
            <a:r>
              <a:rPr lang="pt-PT" dirty="0" smtClean="0"/>
              <a:t>Active </a:t>
            </a:r>
            <a:r>
              <a:rPr lang="pt-PT" dirty="0"/>
              <a:t>hubs use electronics to amplify and clean up </a:t>
            </a:r>
            <a:r>
              <a:rPr lang="pt-PT" dirty="0" smtClean="0"/>
              <a:t>signal </a:t>
            </a:r>
            <a:r>
              <a:rPr lang="pt-PT" dirty="0"/>
              <a:t>before it is broadcast to </a:t>
            </a:r>
            <a:r>
              <a:rPr lang="pt-PT" dirty="0" smtClean="0"/>
              <a:t>other ports</a:t>
            </a:r>
          </a:p>
          <a:p>
            <a:r>
              <a:rPr lang="pt-PT" dirty="0" smtClean="0"/>
              <a:t>Used </a:t>
            </a:r>
            <a:r>
              <a:rPr lang="pt-PT" dirty="0"/>
              <a:t>to link several computers </a:t>
            </a:r>
            <a:r>
              <a:rPr lang="pt-PT" dirty="0" smtClean="0"/>
              <a:t>together </a:t>
            </a:r>
          </a:p>
          <a:p>
            <a:r>
              <a:rPr lang="pt-PT" dirty="0" smtClean="0"/>
              <a:t>Repeat </a:t>
            </a:r>
            <a:r>
              <a:rPr lang="pt-PT" dirty="0"/>
              <a:t>any signal that comes in on one port and copy it to </a:t>
            </a:r>
            <a:r>
              <a:rPr lang="pt-PT" dirty="0" smtClean="0"/>
              <a:t>other </a:t>
            </a:r>
            <a:r>
              <a:rPr lang="pt-PT" dirty="0"/>
              <a:t>ports </a:t>
            </a:r>
            <a:r>
              <a:rPr lang="pt-PT" dirty="0" smtClean="0"/>
              <a:t>(also </a:t>
            </a:r>
            <a:r>
              <a:rPr lang="pt-PT" dirty="0"/>
              <a:t>called broadcasting</a:t>
            </a:r>
            <a:r>
              <a:rPr lang="pt-PT" dirty="0" smtClean="0"/>
              <a:t>) </a:t>
            </a:r>
          </a:p>
          <a:p>
            <a:r>
              <a:rPr lang="pt-PT" dirty="0"/>
              <a:t>W</a:t>
            </a:r>
            <a:r>
              <a:rPr lang="pt-PT" dirty="0" smtClean="0"/>
              <a:t>orks </a:t>
            </a:r>
            <a:r>
              <a:rPr lang="pt-PT" dirty="0"/>
              <a:t>in physical Layer of OSI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44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9601"/>
            <a:ext cx="8763000" cy="5181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862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Join </a:t>
            </a:r>
            <a:r>
              <a:rPr lang="pt-PT" dirty="0"/>
              <a:t>similar </a:t>
            </a:r>
            <a:r>
              <a:rPr lang="pt-PT" dirty="0" smtClean="0"/>
              <a:t>topologies; used </a:t>
            </a:r>
            <a:r>
              <a:rPr lang="pt-PT" dirty="0"/>
              <a:t>to divide network </a:t>
            </a:r>
            <a:r>
              <a:rPr lang="pt-PT" dirty="0" smtClean="0"/>
              <a:t>segments</a:t>
            </a:r>
          </a:p>
          <a:p>
            <a:r>
              <a:rPr lang="pt-PT" dirty="0"/>
              <a:t>C</a:t>
            </a:r>
            <a:r>
              <a:rPr lang="pt-PT" dirty="0" smtClean="0"/>
              <a:t>an </a:t>
            </a:r>
            <a:r>
              <a:rPr lang="pt-PT" dirty="0"/>
              <a:t>filter traffic on </a:t>
            </a:r>
            <a:r>
              <a:rPr lang="pt-PT" dirty="0" smtClean="0"/>
              <a:t>basis </a:t>
            </a:r>
            <a:r>
              <a:rPr lang="pt-PT" dirty="0"/>
              <a:t>of MAC </a:t>
            </a:r>
            <a:r>
              <a:rPr lang="pt-PT" dirty="0" smtClean="0"/>
              <a:t>address </a:t>
            </a:r>
          </a:p>
          <a:p>
            <a:r>
              <a:rPr lang="pt-PT" dirty="0" smtClean="0"/>
              <a:t>If aware </a:t>
            </a:r>
            <a:r>
              <a:rPr lang="pt-PT" dirty="0"/>
              <a:t>of </a:t>
            </a:r>
            <a:r>
              <a:rPr lang="pt-PT" dirty="0" smtClean="0"/>
              <a:t>destination </a:t>
            </a:r>
            <a:r>
              <a:rPr lang="pt-PT" dirty="0"/>
              <a:t>address, </a:t>
            </a:r>
            <a:r>
              <a:rPr lang="pt-PT" dirty="0" smtClean="0"/>
              <a:t>is </a:t>
            </a:r>
            <a:r>
              <a:rPr lang="pt-PT" dirty="0"/>
              <a:t>able to forward packets; otherwise </a:t>
            </a:r>
            <a:r>
              <a:rPr lang="pt-PT" dirty="0" smtClean="0"/>
              <a:t>bridge </a:t>
            </a:r>
            <a:r>
              <a:rPr lang="pt-PT" dirty="0"/>
              <a:t>will forward </a:t>
            </a:r>
            <a:r>
              <a:rPr lang="pt-PT" dirty="0" smtClean="0"/>
              <a:t>packets </a:t>
            </a:r>
            <a:r>
              <a:rPr lang="pt-PT" dirty="0"/>
              <a:t>to all segments. </a:t>
            </a:r>
            <a:endParaRPr lang="pt-PT" dirty="0" smtClean="0"/>
          </a:p>
          <a:p>
            <a:r>
              <a:rPr lang="pt-PT" dirty="0" smtClean="0"/>
              <a:t>More </a:t>
            </a:r>
            <a:r>
              <a:rPr lang="pt-PT" dirty="0"/>
              <a:t>intelligent than </a:t>
            </a:r>
            <a:r>
              <a:rPr lang="pt-PT" dirty="0" smtClean="0"/>
              <a:t>repeaters, </a:t>
            </a:r>
            <a:r>
              <a:rPr lang="pt-PT" dirty="0"/>
              <a:t>but </a:t>
            </a:r>
            <a:r>
              <a:rPr lang="pt-PT" dirty="0" smtClean="0"/>
              <a:t>unable </a:t>
            </a:r>
            <a:r>
              <a:rPr lang="pt-PT" dirty="0"/>
              <a:t>to move data across multiple networks </a:t>
            </a:r>
            <a:r>
              <a:rPr lang="pt-PT" dirty="0" smtClean="0"/>
              <a:t>simultaneously</a:t>
            </a:r>
          </a:p>
          <a:p>
            <a:r>
              <a:rPr lang="pt-PT" dirty="0" smtClean="0"/>
              <a:t>Unlike </a:t>
            </a:r>
            <a:r>
              <a:rPr lang="pt-PT" dirty="0"/>
              <a:t>repeaters, bridges can filter out </a:t>
            </a:r>
            <a:r>
              <a:rPr lang="pt-PT" dirty="0" smtClean="0"/>
              <a:t>noise </a:t>
            </a:r>
          </a:p>
        </p:txBody>
      </p:sp>
    </p:spTree>
    <p:extLst>
      <p:ext uri="{BB962C8B-B14F-4D97-AF65-F5344CB8AC3E}">
        <p14:creationId xmlns:p14="http://schemas.microsoft.com/office/powerpoint/2010/main" val="424111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Bridges   </a:t>
            </a:r>
            <a:r>
              <a:rPr lang="en-US" sz="3200" dirty="0" smtClean="0"/>
              <a:t>cont.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Works in Data link Layer </a:t>
            </a:r>
            <a:r>
              <a:rPr lang="pt-PT" dirty="0" smtClean="0"/>
              <a:t>(2) of </a:t>
            </a:r>
            <a:r>
              <a:rPr lang="pt-PT" dirty="0"/>
              <a:t>OSI </a:t>
            </a:r>
            <a:r>
              <a:rPr lang="pt-PT" dirty="0" smtClean="0"/>
              <a:t>Model</a:t>
            </a:r>
            <a:endParaRPr lang="en-US" dirty="0"/>
          </a:p>
          <a:p>
            <a:r>
              <a:rPr lang="pt-PT" dirty="0"/>
              <a:t>Multiple collision </a:t>
            </a:r>
            <a:r>
              <a:rPr lang="pt-PT" dirty="0" smtClean="0"/>
              <a:t>Domain, </a:t>
            </a:r>
            <a:r>
              <a:rPr lang="pt-PT" dirty="0"/>
              <a:t>but single Broadcast </a:t>
            </a:r>
            <a:r>
              <a:rPr lang="pt-PT" dirty="0" smtClean="0"/>
              <a:t>Domain</a:t>
            </a:r>
          </a:p>
          <a:p>
            <a:r>
              <a:rPr lang="pt-PT" dirty="0"/>
              <a:t>M</a:t>
            </a:r>
            <a:r>
              <a:rPr lang="pt-PT" dirty="0" smtClean="0"/>
              <a:t>ain disadvantage: cannot </a:t>
            </a:r>
            <a:r>
              <a:rPr lang="pt-PT" dirty="0"/>
              <a:t>connect dissimilar network types or perform intelligent path selection. </a:t>
            </a:r>
            <a:endParaRPr lang="pt-PT" dirty="0" smtClean="0"/>
          </a:p>
          <a:p>
            <a:pPr lvl="1"/>
            <a:r>
              <a:rPr lang="pt-PT" dirty="0" smtClean="0"/>
              <a:t>For that </a:t>
            </a:r>
            <a:r>
              <a:rPr lang="pt-PT" dirty="0"/>
              <a:t>function, </a:t>
            </a:r>
            <a:r>
              <a:rPr lang="pt-PT" dirty="0" smtClean="0"/>
              <a:t>need </a:t>
            </a:r>
            <a:r>
              <a:rPr lang="pt-PT" dirty="0"/>
              <a:t>a </a:t>
            </a:r>
            <a:r>
              <a:rPr lang="pt-PT" dirty="0" smtClean="0"/>
              <a:t>router</a:t>
            </a:r>
          </a:p>
          <a:p>
            <a:r>
              <a:rPr lang="pt-PT" dirty="0" smtClean="0"/>
              <a:t>Local (LAN), remote (WAN) and wireless bridges</a:t>
            </a:r>
          </a:p>
          <a:p>
            <a:pPr lvl="1"/>
            <a:r>
              <a:rPr lang="pt-PT" dirty="0" smtClean="0"/>
              <a:t>Remote bridges replaced by routers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35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802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Complete </a:t>
            </a:r>
            <a:r>
              <a:rPr lang="it-IT" dirty="0"/>
              <a:t>IEEE 802 protocol suite provides </a:t>
            </a:r>
            <a:r>
              <a:rPr lang="it-IT" dirty="0" smtClean="0"/>
              <a:t>diverse </a:t>
            </a:r>
            <a:r>
              <a:rPr lang="en-US" dirty="0" smtClean="0"/>
              <a:t>set </a:t>
            </a:r>
            <a:r>
              <a:rPr lang="en-US" dirty="0"/>
              <a:t>of networking capabilities. </a:t>
            </a:r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rotocols </a:t>
            </a:r>
            <a:r>
              <a:rPr lang="en-US" dirty="0"/>
              <a:t>have </a:t>
            </a:r>
            <a:r>
              <a:rPr lang="en-US" dirty="0" smtClean="0"/>
              <a:t>flat addressing </a:t>
            </a:r>
            <a:r>
              <a:rPr lang="en-US" dirty="0"/>
              <a:t>scheme. </a:t>
            </a:r>
            <a:endParaRPr lang="en-US" dirty="0" smtClean="0"/>
          </a:p>
          <a:p>
            <a:r>
              <a:rPr lang="en-US" dirty="0"/>
              <a:t>O</a:t>
            </a:r>
            <a:r>
              <a:rPr lang="en-US" dirty="0" smtClean="0"/>
              <a:t>perate </a:t>
            </a:r>
            <a:r>
              <a:rPr lang="en-US" dirty="0"/>
              <a:t>mostly at levels 1 and </a:t>
            </a:r>
            <a:r>
              <a:rPr lang="en-US" dirty="0" smtClean="0"/>
              <a:t>2 of </a:t>
            </a:r>
            <a:r>
              <a:rPr lang="en-US" dirty="0"/>
              <a:t>the OSI </a:t>
            </a:r>
            <a:r>
              <a:rPr lang="en-US" dirty="0" smtClean="0"/>
              <a:t>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17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8200"/>
            <a:ext cx="8806069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Computer </a:t>
            </a:r>
            <a:r>
              <a:rPr lang="pt-PT" dirty="0"/>
              <a:t>networking device that connects network </a:t>
            </a:r>
            <a:r>
              <a:rPr lang="pt-PT" dirty="0" smtClean="0"/>
              <a:t>segments</a:t>
            </a:r>
          </a:p>
          <a:p>
            <a:r>
              <a:rPr lang="pt-PT" dirty="0" smtClean="0"/>
              <a:t>Populates </a:t>
            </a:r>
            <a:r>
              <a:rPr lang="pt-PT" dirty="0"/>
              <a:t>MAC address table on the basis of source MAC address of a </a:t>
            </a:r>
            <a:r>
              <a:rPr lang="pt-PT" dirty="0" smtClean="0"/>
              <a:t>Frame </a:t>
            </a:r>
          </a:p>
          <a:p>
            <a:r>
              <a:rPr lang="pt-PT" dirty="0" smtClean="0"/>
              <a:t>Network </a:t>
            </a:r>
            <a:r>
              <a:rPr lang="pt-PT" dirty="0"/>
              <a:t>switches </a:t>
            </a:r>
            <a:r>
              <a:rPr lang="pt-PT" dirty="0" smtClean="0"/>
              <a:t>capable </a:t>
            </a:r>
            <a:r>
              <a:rPr lang="pt-PT" dirty="0"/>
              <a:t>of inspecting data frames as </a:t>
            </a:r>
            <a:r>
              <a:rPr lang="pt-PT" dirty="0" smtClean="0"/>
              <a:t>received</a:t>
            </a:r>
            <a:r>
              <a:rPr lang="pt-PT" dirty="0"/>
              <a:t>, determining </a:t>
            </a:r>
            <a:r>
              <a:rPr lang="pt-PT" dirty="0" smtClean="0"/>
              <a:t>source </a:t>
            </a:r>
            <a:r>
              <a:rPr lang="pt-PT" dirty="0"/>
              <a:t>and destination device of </a:t>
            </a:r>
            <a:r>
              <a:rPr lang="pt-PT" dirty="0" smtClean="0"/>
              <a:t>frame</a:t>
            </a:r>
            <a:r>
              <a:rPr lang="pt-PT" dirty="0"/>
              <a:t>, and forwarding it </a:t>
            </a:r>
            <a:r>
              <a:rPr lang="pt-PT" dirty="0" smtClean="0"/>
              <a:t>appropriately</a:t>
            </a:r>
          </a:p>
          <a:p>
            <a:r>
              <a:rPr lang="pt-PT" dirty="0" smtClean="0"/>
              <a:t>Data </a:t>
            </a:r>
            <a:r>
              <a:rPr lang="pt-PT" dirty="0"/>
              <a:t>Link Layer or Layer 2 Device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02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Switches    </a:t>
            </a:r>
            <a:r>
              <a:rPr lang="en-US" sz="3200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PT" dirty="0"/>
              <a:t>Multiple collision Domain but single Broadcast </a:t>
            </a:r>
            <a:r>
              <a:rPr lang="pt-PT" dirty="0" smtClean="0"/>
              <a:t>Domain</a:t>
            </a:r>
          </a:p>
          <a:p>
            <a:r>
              <a:rPr lang="pt-PT" dirty="0" smtClean="0"/>
              <a:t>Vital </a:t>
            </a:r>
            <a:r>
              <a:rPr lang="pt-PT" dirty="0"/>
              <a:t>difference between </a:t>
            </a:r>
            <a:r>
              <a:rPr lang="pt-PT" dirty="0" smtClean="0"/>
              <a:t>hub </a:t>
            </a:r>
            <a:r>
              <a:rPr lang="pt-PT" dirty="0"/>
              <a:t>and </a:t>
            </a:r>
            <a:r>
              <a:rPr lang="pt-PT" dirty="0" smtClean="0"/>
              <a:t>switch </a:t>
            </a:r>
            <a:r>
              <a:rPr lang="pt-PT" dirty="0"/>
              <a:t>is that all the nodes connected to a hub share the bandwidth among themselves, while a device connected to a switch port has the full bandwidth all to </a:t>
            </a:r>
            <a:r>
              <a:rPr lang="pt-PT" dirty="0" smtClean="0"/>
              <a:t>itself</a:t>
            </a:r>
          </a:p>
          <a:p>
            <a:r>
              <a:rPr lang="pt-PT" dirty="0"/>
              <a:t>For </a:t>
            </a:r>
            <a:r>
              <a:rPr lang="pt-PT" dirty="0" smtClean="0"/>
              <a:t>example: </a:t>
            </a:r>
          </a:p>
          <a:p>
            <a:pPr lvl="1"/>
            <a:r>
              <a:rPr lang="pt-PT" dirty="0"/>
              <a:t>I</a:t>
            </a:r>
            <a:r>
              <a:rPr lang="pt-PT" dirty="0" smtClean="0"/>
              <a:t>f </a:t>
            </a:r>
            <a:r>
              <a:rPr lang="pt-PT" dirty="0"/>
              <a:t>10 nodes </a:t>
            </a:r>
            <a:r>
              <a:rPr lang="pt-PT" dirty="0" smtClean="0"/>
              <a:t>communicating </a:t>
            </a:r>
            <a:r>
              <a:rPr lang="pt-PT" dirty="0"/>
              <a:t>using a hub on </a:t>
            </a:r>
            <a:r>
              <a:rPr lang="pt-PT" dirty="0" smtClean="0"/>
              <a:t>10- </a:t>
            </a:r>
            <a:r>
              <a:rPr lang="pt-PT" dirty="0"/>
              <a:t>Mbps network, </a:t>
            </a:r>
            <a:r>
              <a:rPr lang="pt-PT" dirty="0" smtClean="0"/>
              <a:t>each </a:t>
            </a:r>
            <a:r>
              <a:rPr lang="pt-PT" dirty="0"/>
              <a:t>node may only get a portion of </a:t>
            </a:r>
            <a:r>
              <a:rPr lang="pt-PT" dirty="0" smtClean="0"/>
              <a:t>10 </a:t>
            </a:r>
            <a:r>
              <a:rPr lang="pt-PT" dirty="0"/>
              <a:t>Mbps if other nodes on the hub want to communicate as </a:t>
            </a:r>
            <a:r>
              <a:rPr lang="pt-PT" dirty="0" smtClean="0"/>
              <a:t>well </a:t>
            </a:r>
          </a:p>
          <a:p>
            <a:pPr lvl="1"/>
            <a:r>
              <a:rPr lang="pt-PT" dirty="0" smtClean="0"/>
              <a:t>With </a:t>
            </a:r>
            <a:r>
              <a:rPr lang="pt-PT" dirty="0"/>
              <a:t>a switch, each node could possibly communicate at the full 10 </a:t>
            </a:r>
            <a:r>
              <a:rPr lang="pt-PT" dirty="0" smtClean="0"/>
              <a:t>Mbps</a:t>
            </a:r>
          </a:p>
          <a:p>
            <a:pPr lvl="1"/>
            <a:r>
              <a:rPr lang="pt-PT" dirty="0" smtClean="0"/>
              <a:t>Like a multi-port bridge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71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8200"/>
            <a:ext cx="8597785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420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Highly </a:t>
            </a:r>
            <a:r>
              <a:rPr lang="pt-PT" dirty="0"/>
              <a:t>intelligent devices that connect multiple network types and determine </a:t>
            </a:r>
            <a:r>
              <a:rPr lang="pt-PT" dirty="0" smtClean="0"/>
              <a:t>best </a:t>
            </a:r>
            <a:r>
              <a:rPr lang="pt-PT" dirty="0"/>
              <a:t>path for sending </a:t>
            </a:r>
            <a:r>
              <a:rPr lang="pt-PT" dirty="0" smtClean="0"/>
              <a:t>data (embedded software)</a:t>
            </a:r>
          </a:p>
          <a:p>
            <a:r>
              <a:rPr lang="pt-PT" dirty="0" smtClean="0"/>
              <a:t>Normally </a:t>
            </a:r>
            <a:r>
              <a:rPr lang="pt-PT" dirty="0"/>
              <a:t>used to connect one LAN to </a:t>
            </a:r>
            <a:r>
              <a:rPr lang="pt-PT" dirty="0" smtClean="0"/>
              <a:t>another </a:t>
            </a:r>
          </a:p>
          <a:p>
            <a:r>
              <a:rPr lang="pt-PT" dirty="0" smtClean="0"/>
              <a:t>Examine </a:t>
            </a:r>
            <a:r>
              <a:rPr lang="pt-PT" dirty="0"/>
              <a:t>incoming packets to determine </a:t>
            </a:r>
            <a:r>
              <a:rPr lang="pt-PT" dirty="0" smtClean="0"/>
              <a:t>data  </a:t>
            </a:r>
            <a:r>
              <a:rPr lang="pt-PT" dirty="0"/>
              <a:t>destination </a:t>
            </a:r>
            <a:r>
              <a:rPr lang="pt-PT" dirty="0" smtClean="0"/>
              <a:t>address </a:t>
            </a:r>
          </a:p>
          <a:p>
            <a:r>
              <a:rPr lang="pt-PT" dirty="0"/>
              <a:t>T</a:t>
            </a:r>
            <a:r>
              <a:rPr lang="pt-PT" dirty="0" smtClean="0"/>
              <a:t>hen </a:t>
            </a:r>
            <a:r>
              <a:rPr lang="pt-PT" dirty="0"/>
              <a:t>examines </a:t>
            </a:r>
            <a:r>
              <a:rPr lang="pt-PT" dirty="0" smtClean="0"/>
              <a:t>internal </a:t>
            </a:r>
            <a:r>
              <a:rPr lang="pt-PT" dirty="0"/>
              <a:t>routing table to choose </a:t>
            </a:r>
            <a:r>
              <a:rPr lang="pt-PT" dirty="0" smtClean="0"/>
              <a:t>best packet pathway through network</a:t>
            </a:r>
            <a:r>
              <a:rPr lang="pt-PT" dirty="0"/>
              <a:t>, and switches them to the proper outgoing 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70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Routers      </a:t>
            </a:r>
            <a:r>
              <a:rPr lang="en-US" sz="3200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S</a:t>
            </a:r>
            <a:r>
              <a:rPr lang="pt-PT" dirty="0" smtClean="0"/>
              <a:t>lower </a:t>
            </a:r>
            <a:r>
              <a:rPr lang="pt-PT" dirty="0"/>
              <a:t>than bridges because they are more intelligent </a:t>
            </a:r>
            <a:r>
              <a:rPr lang="pt-PT" dirty="0" smtClean="0"/>
              <a:t>devices</a:t>
            </a:r>
          </a:p>
          <a:p>
            <a:r>
              <a:rPr lang="pt-PT" dirty="0" smtClean="0"/>
              <a:t>Analyze </a:t>
            </a:r>
            <a:r>
              <a:rPr lang="pt-PT" dirty="0"/>
              <a:t>every packet, causing packet-forwarding delays. </a:t>
            </a:r>
            <a:endParaRPr lang="pt-PT" dirty="0" smtClean="0"/>
          </a:p>
          <a:p>
            <a:r>
              <a:rPr lang="pt-PT" dirty="0" smtClean="0"/>
              <a:t>Because </a:t>
            </a:r>
            <a:r>
              <a:rPr lang="pt-PT" dirty="0"/>
              <a:t>of this intelligence, </a:t>
            </a:r>
            <a:r>
              <a:rPr lang="pt-PT" dirty="0" smtClean="0"/>
              <a:t>also </a:t>
            </a:r>
            <a:r>
              <a:rPr lang="pt-PT" dirty="0"/>
              <a:t>more </a:t>
            </a:r>
            <a:r>
              <a:rPr lang="pt-PT" dirty="0" smtClean="0"/>
              <a:t>expensive</a:t>
            </a:r>
          </a:p>
          <a:p>
            <a:r>
              <a:rPr lang="pt-PT" dirty="0" smtClean="0"/>
              <a:t>OSI </a:t>
            </a:r>
            <a:r>
              <a:rPr lang="pt-PT" dirty="0"/>
              <a:t>network layer 3 </a:t>
            </a:r>
            <a:r>
              <a:rPr lang="pt-PT" dirty="0" smtClean="0"/>
              <a:t>devices (Internet protocol)</a:t>
            </a:r>
          </a:p>
          <a:p>
            <a:r>
              <a:rPr lang="pt-PT" dirty="0" smtClean="0"/>
              <a:t>Typically</a:t>
            </a:r>
            <a:r>
              <a:rPr lang="pt-PT" dirty="0"/>
              <a:t>, when </a:t>
            </a:r>
            <a:r>
              <a:rPr lang="pt-PT" dirty="0" smtClean="0"/>
              <a:t>WAN set </a:t>
            </a:r>
            <a:r>
              <a:rPr lang="pt-PT" dirty="0"/>
              <a:t>up, there will be at least two routers 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94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48"/>
          <a:stretch/>
        </p:blipFill>
        <p:spPr>
          <a:xfrm>
            <a:off x="286764" y="3581400"/>
            <a:ext cx="8570471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9200" y="457200"/>
            <a:ext cx="6267450" cy="2841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430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Modems (</a:t>
            </a:r>
            <a:r>
              <a:rPr lang="en-US" dirty="0" err="1"/>
              <a:t>MOdulator-DEModulator</a:t>
            </a:r>
            <a:r>
              <a:rPr lang="en-US" dirty="0" smtClean="0"/>
              <a:t>): used </a:t>
            </a:r>
            <a:r>
              <a:rPr lang="en-US" dirty="0"/>
              <a:t>to </a:t>
            </a:r>
            <a:r>
              <a:rPr lang="en-US" dirty="0" smtClean="0"/>
              <a:t>connect network </a:t>
            </a:r>
            <a:r>
              <a:rPr lang="en-US" dirty="0"/>
              <a:t>nodes via wire not originally designed for </a:t>
            </a:r>
            <a:r>
              <a:rPr lang="en-US" dirty="0" smtClean="0"/>
              <a:t>digital network </a:t>
            </a:r>
            <a:r>
              <a:rPr lang="en-US" dirty="0"/>
              <a:t>traffic, or for </a:t>
            </a:r>
            <a:r>
              <a:rPr lang="en-US" dirty="0" smtClean="0"/>
              <a:t>wireless</a:t>
            </a:r>
          </a:p>
          <a:p>
            <a:r>
              <a:rPr lang="en-US" dirty="0" smtClean="0"/>
              <a:t>One or more </a:t>
            </a:r>
            <a:r>
              <a:rPr lang="en-US" dirty="0"/>
              <a:t>carrier signals are modulated by </a:t>
            </a:r>
            <a:r>
              <a:rPr lang="en-US" dirty="0" smtClean="0"/>
              <a:t>digital </a:t>
            </a:r>
            <a:r>
              <a:rPr lang="en-US" dirty="0"/>
              <a:t>signal </a:t>
            </a:r>
            <a:r>
              <a:rPr lang="en-US" dirty="0" smtClean="0"/>
              <a:t>to produce analog </a:t>
            </a:r>
            <a:r>
              <a:rPr lang="en-US" dirty="0"/>
              <a:t>signal that can be tailored to give </a:t>
            </a:r>
            <a:r>
              <a:rPr lang="en-US" dirty="0" smtClean="0"/>
              <a:t>required </a:t>
            </a:r>
            <a:r>
              <a:rPr lang="en-US" dirty="0"/>
              <a:t>properties for </a:t>
            </a:r>
            <a:r>
              <a:rPr lang="en-US" dirty="0" smtClean="0"/>
              <a:t>transmission </a:t>
            </a:r>
          </a:p>
          <a:p>
            <a:r>
              <a:rPr lang="en-US" dirty="0" smtClean="0"/>
              <a:t>Commonly used </a:t>
            </a:r>
            <a:r>
              <a:rPr lang="en-US" dirty="0"/>
              <a:t>for telephone lines, using </a:t>
            </a:r>
            <a:r>
              <a:rPr lang="en-US" dirty="0" smtClean="0"/>
              <a:t>Digital Subscriber Line </a:t>
            </a:r>
            <a:r>
              <a:rPr lang="en-US" dirty="0"/>
              <a:t>technology.</a:t>
            </a:r>
          </a:p>
        </p:txBody>
      </p:sp>
    </p:spTree>
    <p:extLst>
      <p:ext uri="{BB962C8B-B14F-4D97-AF65-F5344CB8AC3E}">
        <p14:creationId xmlns:p14="http://schemas.microsoft.com/office/powerpoint/2010/main" val="129203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159" y="152400"/>
            <a:ext cx="5554191" cy="6592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402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Firewalls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 </a:t>
            </a:r>
            <a:r>
              <a:rPr lang="en-US" dirty="0"/>
              <a:t>device for controlling network </a:t>
            </a:r>
            <a:r>
              <a:rPr lang="en-US" dirty="0" smtClean="0"/>
              <a:t>security and </a:t>
            </a:r>
            <a:r>
              <a:rPr lang="en-US" dirty="0"/>
              <a:t>access rules. </a:t>
            </a:r>
            <a:endParaRPr lang="en-US" dirty="0" smtClean="0"/>
          </a:p>
          <a:p>
            <a:r>
              <a:rPr lang="en-US" dirty="0" smtClean="0"/>
              <a:t>Typically configured to </a:t>
            </a:r>
            <a:r>
              <a:rPr lang="en-US" dirty="0"/>
              <a:t>reject access requests from unrecognized sources </a:t>
            </a:r>
            <a:r>
              <a:rPr lang="en-US" dirty="0" smtClean="0"/>
              <a:t>while allowing </a:t>
            </a:r>
            <a:r>
              <a:rPr lang="en-US" dirty="0"/>
              <a:t>actions from recognized </a:t>
            </a:r>
            <a:r>
              <a:rPr lang="en-US" dirty="0" smtClean="0"/>
              <a:t>ones </a:t>
            </a:r>
          </a:p>
          <a:p>
            <a:r>
              <a:rPr lang="en-US" dirty="0" smtClean="0"/>
              <a:t>Vital </a:t>
            </a:r>
            <a:r>
              <a:rPr lang="en-US" dirty="0"/>
              <a:t>role </a:t>
            </a:r>
            <a:r>
              <a:rPr lang="en-US" dirty="0" smtClean="0"/>
              <a:t>firewalls play </a:t>
            </a:r>
            <a:r>
              <a:rPr lang="en-US" dirty="0"/>
              <a:t>in network security grows in parallel with </a:t>
            </a:r>
            <a:r>
              <a:rPr lang="en-US" dirty="0" smtClean="0"/>
              <a:t>constant </a:t>
            </a:r>
            <a:r>
              <a:rPr lang="en-US" dirty="0"/>
              <a:t>increase in cyber </a:t>
            </a:r>
            <a:r>
              <a:rPr lang="en-US" dirty="0" smtClean="0"/>
              <a:t>attacks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02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Ethernet</a:t>
            </a:r>
          </a:p>
          <a:p>
            <a:pPr lvl="1"/>
            <a:r>
              <a:rPr lang="en-US" dirty="0" smtClean="0"/>
              <a:t>Often simply called LAN</a:t>
            </a:r>
          </a:p>
          <a:p>
            <a:pPr lvl="1"/>
            <a:r>
              <a:rPr lang="en-US" dirty="0" smtClean="0"/>
              <a:t>Family of protocols </a:t>
            </a:r>
            <a:r>
              <a:rPr lang="en-US" dirty="0"/>
              <a:t>used in wired </a:t>
            </a:r>
            <a:r>
              <a:rPr lang="en-US" dirty="0" smtClean="0"/>
              <a:t>LANs </a:t>
            </a:r>
          </a:p>
          <a:p>
            <a:pPr lvl="1"/>
            <a:r>
              <a:rPr lang="en-US" dirty="0" smtClean="0"/>
              <a:t>Described </a:t>
            </a:r>
            <a:r>
              <a:rPr lang="en-US" dirty="0"/>
              <a:t>by </a:t>
            </a:r>
            <a:r>
              <a:rPr lang="en-US" dirty="0" smtClean="0"/>
              <a:t>set of standards </a:t>
            </a:r>
            <a:r>
              <a:rPr lang="en-US" dirty="0"/>
              <a:t>together called IEEE 802.3 </a:t>
            </a:r>
            <a:endParaRPr lang="en-US" dirty="0" smtClean="0"/>
          </a:p>
          <a:p>
            <a:pPr lvl="1"/>
            <a:r>
              <a:rPr lang="en-US" dirty="0" smtClean="0"/>
              <a:t>published </a:t>
            </a:r>
            <a:r>
              <a:rPr lang="en-US" dirty="0"/>
              <a:t>by </a:t>
            </a:r>
            <a:r>
              <a:rPr lang="en-US" dirty="0" smtClean="0"/>
              <a:t>Institute </a:t>
            </a:r>
            <a:r>
              <a:rPr lang="en-US" dirty="0"/>
              <a:t>of Electrical and Electronics </a:t>
            </a:r>
            <a:r>
              <a:rPr lang="en-US" dirty="0" smtClean="0"/>
              <a:t>Engineers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9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Congestion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Network congestion occurs when a link or node is </a:t>
            </a:r>
            <a:r>
              <a:rPr lang="en-US" dirty="0" smtClean="0"/>
              <a:t>carrying so </a:t>
            </a:r>
            <a:r>
              <a:rPr lang="en-US" dirty="0"/>
              <a:t>much data that </a:t>
            </a:r>
            <a:r>
              <a:rPr lang="en-US" dirty="0" smtClean="0"/>
              <a:t>quality </a:t>
            </a:r>
            <a:r>
              <a:rPr lang="en-US" dirty="0"/>
              <a:t>of service </a:t>
            </a:r>
            <a:r>
              <a:rPr lang="en-US" dirty="0" smtClean="0"/>
              <a:t>deteriorates</a:t>
            </a:r>
            <a:endParaRPr lang="en-US" dirty="0"/>
          </a:p>
          <a:p>
            <a:r>
              <a:rPr lang="en-US" dirty="0"/>
              <a:t>Typical effects include queueing delay, packet loss or </a:t>
            </a:r>
            <a:r>
              <a:rPr lang="en-US" dirty="0" smtClean="0"/>
              <a:t>blocking new connections </a:t>
            </a:r>
          </a:p>
          <a:p>
            <a:pPr lvl="1"/>
            <a:r>
              <a:rPr lang="en-US" dirty="0" smtClean="0"/>
              <a:t>Consequence </a:t>
            </a:r>
            <a:r>
              <a:rPr lang="en-US" dirty="0"/>
              <a:t>of these </a:t>
            </a:r>
            <a:r>
              <a:rPr lang="en-US" dirty="0" smtClean="0"/>
              <a:t>latter two: incremental </a:t>
            </a:r>
            <a:r>
              <a:rPr lang="en-US" dirty="0"/>
              <a:t>increases </a:t>
            </a:r>
            <a:r>
              <a:rPr lang="en-US" dirty="0" smtClean="0"/>
              <a:t>in load lead either to only </a:t>
            </a:r>
            <a:r>
              <a:rPr lang="en-US" dirty="0"/>
              <a:t>small increase in network throughput, or </a:t>
            </a:r>
            <a:r>
              <a:rPr lang="en-US" dirty="0" smtClean="0"/>
              <a:t>to actual </a:t>
            </a:r>
            <a:r>
              <a:rPr lang="en-US" dirty="0"/>
              <a:t>reduction in network </a:t>
            </a:r>
            <a:r>
              <a:rPr lang="en-US" dirty="0" smtClean="0"/>
              <a:t>throughput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remise behind DDOS attacks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95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94607"/>
            <a:ext cx="8370484" cy="500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5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Wireless Protocols/Wireless LAN</a:t>
            </a:r>
          </a:p>
          <a:p>
            <a:pPr lvl="1"/>
            <a:r>
              <a:rPr lang="en-US" dirty="0" smtClean="0"/>
              <a:t>Widely </a:t>
            </a:r>
            <a:r>
              <a:rPr lang="en-US" dirty="0"/>
              <a:t>known as WLAN or </a:t>
            </a:r>
            <a:r>
              <a:rPr lang="en-US" dirty="0" err="1" smtClean="0"/>
              <a:t>WiFi</a:t>
            </a:r>
            <a:endParaRPr lang="en-US" dirty="0"/>
          </a:p>
          <a:p>
            <a:pPr lvl="1"/>
            <a:r>
              <a:rPr lang="en-US" dirty="0" smtClean="0"/>
              <a:t>Most </a:t>
            </a:r>
            <a:r>
              <a:rPr lang="en-US" dirty="0"/>
              <a:t>well-known member of the IEEE </a:t>
            </a:r>
            <a:r>
              <a:rPr lang="en-US" dirty="0" smtClean="0"/>
              <a:t>802 protocol </a:t>
            </a:r>
            <a:r>
              <a:rPr lang="en-US" dirty="0"/>
              <a:t>family for home users </a:t>
            </a:r>
            <a:r>
              <a:rPr lang="en-US" dirty="0" smtClean="0"/>
              <a:t>today </a:t>
            </a:r>
          </a:p>
          <a:p>
            <a:pPr lvl="1"/>
            <a:r>
              <a:rPr lang="en-US" dirty="0" smtClean="0"/>
              <a:t>Standardized by </a:t>
            </a:r>
            <a:r>
              <a:rPr lang="en-US" dirty="0"/>
              <a:t>IEEE 802.11 </a:t>
            </a:r>
            <a:endParaRPr lang="en-US" dirty="0" smtClean="0"/>
          </a:p>
          <a:p>
            <a:pPr lvl="1"/>
            <a:r>
              <a:rPr lang="en-US" dirty="0" smtClean="0"/>
              <a:t>Operate in </a:t>
            </a:r>
            <a:r>
              <a:rPr lang="en-US" dirty="0"/>
              <a:t>the 2.4, 3.6, 5, and 60 GHz </a:t>
            </a:r>
            <a:r>
              <a:rPr lang="en-US" dirty="0" smtClean="0"/>
              <a:t>frequency bands</a:t>
            </a:r>
            <a:r>
              <a:rPr lang="en-US" dirty="0"/>
              <a:t>.</a:t>
            </a:r>
            <a:endParaRPr lang="en-US" dirty="0" smtClean="0"/>
          </a:p>
          <a:p>
            <a:pPr lvl="1"/>
            <a:r>
              <a:rPr lang="en-US" dirty="0" smtClean="0"/>
              <a:t>Shares </a:t>
            </a:r>
            <a:r>
              <a:rPr lang="en-US" dirty="0"/>
              <a:t>many properties with </a:t>
            </a:r>
            <a:r>
              <a:rPr lang="en-US" dirty="0" smtClean="0"/>
              <a:t>wired Ethernet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1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802.11 </a:t>
            </a:r>
            <a:r>
              <a:rPr lang="en-US" dirty="0" smtClean="0"/>
              <a:t>family: </a:t>
            </a:r>
            <a:r>
              <a:rPr lang="en-US" dirty="0"/>
              <a:t>series of </a:t>
            </a:r>
            <a:r>
              <a:rPr lang="en-US" dirty="0" smtClean="0"/>
              <a:t>half-duplex over-the-air </a:t>
            </a:r>
            <a:r>
              <a:rPr lang="en-US" dirty="0"/>
              <a:t>modulation techniques that use the same </a:t>
            </a:r>
            <a:r>
              <a:rPr lang="en-US" dirty="0" smtClean="0"/>
              <a:t>basic protocol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802.11b </a:t>
            </a:r>
            <a:r>
              <a:rPr lang="en-US" dirty="0"/>
              <a:t>was </a:t>
            </a:r>
            <a:r>
              <a:rPr lang="en-US" dirty="0" smtClean="0"/>
              <a:t>the first </a:t>
            </a:r>
            <a:r>
              <a:rPr lang="en-US" dirty="0"/>
              <a:t>widely accepted one, followed by 802.11a, 802.11g</a:t>
            </a:r>
            <a:r>
              <a:rPr lang="en-US" dirty="0" smtClean="0"/>
              <a:t>, 802.11n</a:t>
            </a:r>
            <a:r>
              <a:rPr lang="en-US" dirty="0"/>
              <a:t>, and 802.11ac. </a:t>
            </a:r>
            <a:endParaRPr lang="en-US" dirty="0" smtClean="0"/>
          </a:p>
          <a:p>
            <a:r>
              <a:rPr lang="en-US" dirty="0" smtClean="0"/>
              <a:t>Other </a:t>
            </a:r>
            <a:r>
              <a:rPr lang="en-US" dirty="0"/>
              <a:t>standards in the family (</a:t>
            </a:r>
            <a:r>
              <a:rPr lang="en-US" dirty="0" smtClean="0"/>
              <a:t>c–f</a:t>
            </a:r>
            <a:r>
              <a:rPr lang="en-US" dirty="0"/>
              <a:t>, h, j) are service amendments </a:t>
            </a:r>
            <a:r>
              <a:rPr lang="en-US" dirty="0" smtClean="0"/>
              <a:t>used </a:t>
            </a:r>
            <a:r>
              <a:rPr lang="en-US" dirty="0"/>
              <a:t>to extend </a:t>
            </a:r>
            <a:r>
              <a:rPr lang="en-US" dirty="0" smtClean="0"/>
              <a:t>scope </a:t>
            </a:r>
            <a:r>
              <a:rPr lang="en-US" dirty="0"/>
              <a:t>of </a:t>
            </a:r>
            <a:r>
              <a:rPr lang="en-US" dirty="0" smtClean="0"/>
              <a:t>existing standard</a:t>
            </a:r>
          </a:p>
          <a:p>
            <a:pPr lvl="1"/>
            <a:r>
              <a:rPr lang="en-US" dirty="0" smtClean="0"/>
              <a:t>May </a:t>
            </a:r>
            <a:r>
              <a:rPr lang="en-US" dirty="0"/>
              <a:t>also </a:t>
            </a:r>
            <a:r>
              <a:rPr lang="en-US" dirty="0" smtClean="0"/>
              <a:t>include corrections </a:t>
            </a:r>
            <a:r>
              <a:rPr lang="en-US" dirty="0"/>
              <a:t>to a previous specification</a:t>
            </a:r>
          </a:p>
        </p:txBody>
      </p:sp>
    </p:spTree>
    <p:extLst>
      <p:ext uri="{BB962C8B-B14F-4D97-AF65-F5344CB8AC3E}">
        <p14:creationId xmlns:p14="http://schemas.microsoft.com/office/powerpoint/2010/main" val="38821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Spectrum and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802.11a – 54Mb/s in 5 GHz band</a:t>
            </a:r>
          </a:p>
          <a:p>
            <a:r>
              <a:rPr lang="en-US" dirty="0" smtClean="0"/>
              <a:t>802.11b – 11 Mb/s in 2.4 GHz band</a:t>
            </a:r>
          </a:p>
          <a:p>
            <a:pPr lvl="1"/>
            <a:r>
              <a:rPr lang="en-US" dirty="0" smtClean="0"/>
              <a:t>Compatible with 802.11b and 802.11n protocols</a:t>
            </a:r>
          </a:p>
          <a:p>
            <a:r>
              <a:rPr lang="en-US" dirty="0" smtClean="0"/>
              <a:t>802.11g – 54 Mb/s in 2.4 GHz band</a:t>
            </a:r>
          </a:p>
          <a:p>
            <a:r>
              <a:rPr lang="en-US" dirty="0" smtClean="0"/>
              <a:t>802.11n – up to 1 Gb/s in 2.4 or 5 GHz bands</a:t>
            </a:r>
          </a:p>
          <a:p>
            <a:r>
              <a:rPr lang="en-US" dirty="0" smtClean="0"/>
              <a:t>802.11ac – up to 1.3 Gb/s in 5 GHz band</a:t>
            </a:r>
          </a:p>
          <a:p>
            <a:r>
              <a:rPr lang="en-US" dirty="0" smtClean="0"/>
              <a:t>802.11ad – operates in 60 GHz band; up to 7 GB/s; called </a:t>
            </a:r>
            <a:r>
              <a:rPr lang="en-US" dirty="0" err="1" smtClean="0"/>
              <a:t>WiGig</a:t>
            </a:r>
            <a:endParaRPr lang="en-US" dirty="0" smtClean="0"/>
          </a:p>
          <a:p>
            <a:r>
              <a:rPr lang="en-US" dirty="0" smtClean="0"/>
              <a:t>802.11ax – successor to 802.11ac; operates at 4x throughput of 802.11ac (early stages)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68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Channels &amp; Frequencies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802.11b, 802.11g, and 802.11n-2.4 utilize the </a:t>
            </a:r>
            <a:r>
              <a:rPr lang="en-US" dirty="0" smtClean="0"/>
              <a:t>2.400–2.500 </a:t>
            </a:r>
            <a:r>
              <a:rPr lang="en-US" dirty="0"/>
              <a:t>GHz spectrum, one of the ISM bands. </a:t>
            </a:r>
            <a:endParaRPr lang="en-US" dirty="0" smtClean="0"/>
          </a:p>
          <a:p>
            <a:r>
              <a:rPr lang="en-US" dirty="0" smtClean="0"/>
              <a:t>802.11a and </a:t>
            </a:r>
            <a:r>
              <a:rPr lang="en-US" dirty="0"/>
              <a:t>802.11n use the more heavily regulated </a:t>
            </a:r>
            <a:r>
              <a:rPr lang="en-US" dirty="0" smtClean="0"/>
              <a:t>4.915–5.825 GHz band</a:t>
            </a:r>
          </a:p>
          <a:p>
            <a:r>
              <a:rPr lang="en-US" dirty="0" smtClean="0"/>
              <a:t>2.4 </a:t>
            </a:r>
            <a:r>
              <a:rPr lang="en-US" dirty="0"/>
              <a:t>GHz band </a:t>
            </a:r>
            <a:r>
              <a:rPr lang="en-US" dirty="0" smtClean="0"/>
              <a:t>divided </a:t>
            </a:r>
            <a:r>
              <a:rPr lang="en-US" dirty="0"/>
              <a:t>into 14 channels spaced </a:t>
            </a:r>
            <a:r>
              <a:rPr lang="en-US" dirty="0" smtClean="0"/>
              <a:t>5 MHz </a:t>
            </a:r>
            <a:r>
              <a:rPr lang="en-US" dirty="0"/>
              <a:t>apart, beginning with channel 1, </a:t>
            </a:r>
            <a:r>
              <a:rPr lang="en-US" dirty="0" smtClean="0"/>
              <a:t>centered on </a:t>
            </a:r>
            <a:r>
              <a:rPr lang="en-US" dirty="0"/>
              <a:t>2.412 GHz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Can result in overlap of channels/interference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96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Non-Overlapping Channels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19200"/>
            <a:ext cx="61722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97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2.4 GHz Wi-Fi channels (802.11b,g WLAN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5562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"2.4 GHz Wi-Fi channels (802.11b,g WLAN)" by Michael Gauthier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63992"/>
            <a:ext cx="8839200" cy="251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1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397</TotalTime>
  <Words>1179</Words>
  <Application>Microsoft Office PowerPoint</Application>
  <PresentationFormat>On-screen Show (4:3)</PresentationFormat>
  <Paragraphs>118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Book Antiqua</vt:lpstr>
      <vt:lpstr>Lucida Sans</vt:lpstr>
      <vt:lpstr>Wingdings</vt:lpstr>
      <vt:lpstr>Wingdings 2</vt:lpstr>
      <vt:lpstr>Wingdings 3</vt:lpstr>
      <vt:lpstr>Apex</vt:lpstr>
      <vt:lpstr>Computer Networks Part - 2</vt:lpstr>
      <vt:lpstr>IEEE 802</vt:lpstr>
      <vt:lpstr>Network Protocols</vt:lpstr>
      <vt:lpstr>Network Protocols</vt:lpstr>
      <vt:lpstr>802.11 Protocols</vt:lpstr>
      <vt:lpstr>Spectrum and Speed</vt:lpstr>
      <vt:lpstr>Channels &amp; Frequencies</vt:lpstr>
      <vt:lpstr>Non-Overlapping Channels</vt:lpstr>
      <vt:lpstr>2.4 GHz Wi-Fi channels (802.11b,g WLAN)</vt:lpstr>
      <vt:lpstr>PowerPoint Presentation</vt:lpstr>
      <vt:lpstr>Network Devices</vt:lpstr>
      <vt:lpstr>NIC - Network Interface card</vt:lpstr>
      <vt:lpstr>PowerPoint Presentation</vt:lpstr>
      <vt:lpstr>Repeater</vt:lpstr>
      <vt:lpstr>PowerPoint Presentation</vt:lpstr>
      <vt:lpstr>Hubs – Active/Passive</vt:lpstr>
      <vt:lpstr>PowerPoint Presentation</vt:lpstr>
      <vt:lpstr>Bridges</vt:lpstr>
      <vt:lpstr>Bridges   cont.</vt:lpstr>
      <vt:lpstr>PowerPoint Presentation</vt:lpstr>
      <vt:lpstr>Switches</vt:lpstr>
      <vt:lpstr>Switches    cont.</vt:lpstr>
      <vt:lpstr>PowerPoint Presentation</vt:lpstr>
      <vt:lpstr>Routers</vt:lpstr>
      <vt:lpstr>Routers      cont.</vt:lpstr>
      <vt:lpstr>PowerPoint Presentation</vt:lpstr>
      <vt:lpstr>Modem</vt:lpstr>
      <vt:lpstr>PowerPoint Presentation</vt:lpstr>
      <vt:lpstr>Firewalls</vt:lpstr>
      <vt:lpstr>Network Congestion</vt:lpstr>
      <vt:lpstr>Questions</vt:lpstr>
    </vt:vector>
  </TitlesOfParts>
  <Company>Valley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Networks Part - 2</dc:title>
  <dc:creator>Bob Marshall</dc:creator>
  <cp:lastModifiedBy>Bob Marshall</cp:lastModifiedBy>
  <cp:revision>20</cp:revision>
  <dcterms:created xsi:type="dcterms:W3CDTF">2015-11-09T17:36:24Z</dcterms:created>
  <dcterms:modified xsi:type="dcterms:W3CDTF">2015-11-10T06:02:15Z</dcterms:modified>
</cp:coreProperties>
</file>