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8" r:id="rId6"/>
    <p:sldId id="262" r:id="rId7"/>
    <p:sldId id="260" r:id="rId8"/>
    <p:sldId id="263" r:id="rId9"/>
    <p:sldId id="267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7D4DD3-8357-4152-A78D-8D0C26017B74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4D93A9-79F5-4512-AFBC-AA88D9682C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Ergonomics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Valley Family Medicine</a:t>
            </a:r>
          </a:p>
          <a:p>
            <a:r>
              <a:rPr lang="en-US" dirty="0" smtClean="0"/>
              <a:t>Clinical Informatics Curriculum</a:t>
            </a:r>
          </a:p>
          <a:p>
            <a:r>
              <a:rPr lang="en-US" dirty="0" smtClean="0"/>
              <a:t>Updated 07/2015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3100" y="228600"/>
            <a:ext cx="28575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02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 ergonomics</a:t>
            </a:r>
            <a:endParaRPr lang="en-US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1939884"/>
            <a:ext cx="7467600" cy="4194256"/>
          </a:xfrm>
        </p:spPr>
      </p:pic>
    </p:spTree>
    <p:extLst>
      <p:ext uri="{BB962C8B-B14F-4D97-AF65-F5344CB8AC3E}">
        <p14:creationId xmlns:p14="http://schemas.microsoft.com/office/powerpoint/2010/main" val="2156569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take home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Computer ergonomics is an important topic</a:t>
            </a:r>
          </a:p>
          <a:p>
            <a:r>
              <a:rPr lang="en-US" dirty="0" smtClean="0"/>
              <a:t>Like hypertension, managed poorly, you may not feel bad right away…but eventually you will pay a price, maybe a significant one</a:t>
            </a:r>
          </a:p>
          <a:p>
            <a:r>
              <a:rPr lang="en-US" dirty="0" smtClean="0"/>
              <a:t>Pay attention to the small things about equipment placement, posture, taking breaks </a:t>
            </a:r>
          </a:p>
          <a:p>
            <a:r>
              <a:rPr lang="en-US" dirty="0" smtClean="0"/>
              <a:t>Ergonomics are important whether sitting or standing, whether desktop or laptop (or tablet)</a:t>
            </a:r>
          </a:p>
          <a:p>
            <a:r>
              <a:rPr lang="en-US" dirty="0" smtClean="0"/>
              <a:t>Ergonomics are investments in yourself and your people; it costs more to not make the investment</a:t>
            </a:r>
          </a:p>
          <a:p>
            <a:r>
              <a:rPr lang="en-US" dirty="0" smtClean="0"/>
              <a:t>Lots of resources exist to help do it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339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8399" y="1524000"/>
            <a:ext cx="4003963" cy="518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9944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Computer Ergonomics?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Ergonomics: science </a:t>
            </a:r>
            <a:r>
              <a:rPr lang="en-US" dirty="0"/>
              <a:t>of designing a job, equipment and/or workplace to fit the worker. </a:t>
            </a:r>
            <a:endParaRPr lang="en-US" dirty="0" smtClean="0"/>
          </a:p>
          <a:p>
            <a:r>
              <a:rPr lang="en-US" dirty="0" smtClean="0"/>
              <a:t>Goal: optimize "</a:t>
            </a:r>
            <a:r>
              <a:rPr lang="en-US" dirty="0"/>
              <a:t>fit" between </a:t>
            </a:r>
            <a:r>
              <a:rPr lang="en-US" dirty="0" smtClean="0"/>
              <a:t>worker </a:t>
            </a:r>
            <a:r>
              <a:rPr lang="en-US" dirty="0"/>
              <a:t>and his or her work environment to optimize performance and reduce </a:t>
            </a:r>
            <a:r>
              <a:rPr lang="en-US" dirty="0" smtClean="0"/>
              <a:t>risk of repetitive </a:t>
            </a:r>
            <a:r>
              <a:rPr lang="en-US" dirty="0"/>
              <a:t>strain injuries.</a:t>
            </a:r>
          </a:p>
          <a:p>
            <a:r>
              <a:rPr lang="en-US" dirty="0"/>
              <a:t>Computer </a:t>
            </a:r>
            <a:r>
              <a:rPr lang="en-US" dirty="0" smtClean="0"/>
              <a:t>ergonomics: </a:t>
            </a:r>
            <a:r>
              <a:rPr lang="en-US" dirty="0"/>
              <a:t>addresses ways to optimize </a:t>
            </a:r>
            <a:r>
              <a:rPr lang="en-US" dirty="0" smtClean="0"/>
              <a:t>computer </a:t>
            </a:r>
            <a:r>
              <a:rPr lang="en-US" dirty="0"/>
              <a:t>workstation to reduce </a:t>
            </a:r>
            <a:r>
              <a:rPr lang="en-US" dirty="0" smtClean="0"/>
              <a:t>specific </a:t>
            </a:r>
            <a:r>
              <a:rPr lang="en-US" dirty="0"/>
              <a:t>risks </a:t>
            </a:r>
            <a:r>
              <a:rPr lang="en-US" dirty="0" smtClean="0"/>
              <a:t>of computer </a:t>
            </a:r>
            <a:r>
              <a:rPr lang="en-US" dirty="0"/>
              <a:t>vision syndrome (CVS), neck and back pain, carpal tunnel syndrome and other disorders affecting </a:t>
            </a:r>
            <a:r>
              <a:rPr lang="en-US" dirty="0" smtClean="0"/>
              <a:t>muscles</a:t>
            </a:r>
            <a:r>
              <a:rPr lang="en-US" dirty="0"/>
              <a:t>, spine and joints.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04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ergonomics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Prolonged and repetitive work at </a:t>
            </a:r>
            <a:r>
              <a:rPr lang="en-US" dirty="0" smtClean="0"/>
              <a:t>a </a:t>
            </a:r>
            <a:r>
              <a:rPr lang="en-US" dirty="0"/>
              <a:t>computer workstation can create discomfort, muscle aches, and be the cause of </a:t>
            </a:r>
            <a:r>
              <a:rPr lang="en-US" dirty="0" smtClean="0"/>
              <a:t>work related injuries</a:t>
            </a:r>
          </a:p>
          <a:p>
            <a:r>
              <a:rPr lang="en-US" dirty="0" smtClean="0"/>
              <a:t>Improper </a:t>
            </a:r>
            <a:r>
              <a:rPr lang="en-US" dirty="0"/>
              <a:t>posture and improper body positioning at </a:t>
            </a:r>
            <a:r>
              <a:rPr lang="en-US" dirty="0" smtClean="0"/>
              <a:t>a </a:t>
            </a:r>
            <a:r>
              <a:rPr lang="en-US" dirty="0"/>
              <a:t>computer workstation can cause or exaggerate the </a:t>
            </a:r>
            <a:r>
              <a:rPr lang="en-US" dirty="0" smtClean="0"/>
              <a:t>problems</a:t>
            </a:r>
          </a:p>
          <a:p>
            <a:r>
              <a:rPr lang="en-US" dirty="0" smtClean="0"/>
              <a:t>There is risk </a:t>
            </a:r>
            <a:r>
              <a:rPr lang="en-US" dirty="0"/>
              <a:t>for headaches, burning eyes, </a:t>
            </a:r>
            <a:r>
              <a:rPr lang="en-US" dirty="0" smtClean="0"/>
              <a:t>red eyes, </a:t>
            </a:r>
            <a:r>
              <a:rPr lang="en-US" dirty="0"/>
              <a:t>a stiff neck and other symptoms that </a:t>
            </a:r>
            <a:r>
              <a:rPr lang="en-US" dirty="0" smtClean="0"/>
              <a:t>comprise computer visual syndrome (CVS)</a:t>
            </a:r>
          </a:p>
          <a:p>
            <a:r>
              <a:rPr lang="en-US" dirty="0" smtClean="0"/>
              <a:t>Prolonged </a:t>
            </a:r>
            <a:r>
              <a:rPr lang="en-US" dirty="0"/>
              <a:t>computer work also can cause physical stress that eventually could lead </a:t>
            </a:r>
            <a:r>
              <a:rPr lang="en-US" dirty="0" smtClean="0"/>
              <a:t>to disability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504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</a:t>
            </a:r>
            <a:r>
              <a:rPr lang="en-US" dirty="0" smtClean="0"/>
              <a:t>computer ergonomics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a good chair with a dynamic chair back that is angled slightly to the rear.</a:t>
            </a:r>
          </a:p>
          <a:p>
            <a:r>
              <a:rPr lang="en-US" dirty="0" smtClean="0"/>
              <a:t>Top </a:t>
            </a:r>
            <a:r>
              <a:rPr lang="en-US" dirty="0"/>
              <a:t>of monitor screen should be 2-3" above eye level</a:t>
            </a:r>
          </a:p>
          <a:p>
            <a:r>
              <a:rPr lang="en-US" dirty="0" smtClean="0"/>
              <a:t>No </a:t>
            </a:r>
            <a:r>
              <a:rPr lang="en-US" dirty="0"/>
              <a:t>glare on screen; use an optical glass anti-glare filter where needed</a:t>
            </a:r>
          </a:p>
          <a:p>
            <a:r>
              <a:rPr lang="en-US" dirty="0" smtClean="0"/>
              <a:t>Sit </a:t>
            </a:r>
            <a:r>
              <a:rPr lang="en-US" dirty="0"/>
              <a:t>at arms length from monitor; further if distance is comfortable and screen's readable.</a:t>
            </a:r>
          </a:p>
          <a:p>
            <a:r>
              <a:rPr lang="en-US" dirty="0" smtClean="0"/>
              <a:t>Rest </a:t>
            </a:r>
            <a:r>
              <a:rPr lang="en-US" dirty="0"/>
              <a:t>feet on floor or on a stable foot rest (move feet frequently for circulation)</a:t>
            </a:r>
          </a:p>
          <a:p>
            <a:r>
              <a:rPr lang="en-US" dirty="0" smtClean="0"/>
              <a:t>Use </a:t>
            </a:r>
            <a:r>
              <a:rPr lang="en-US" dirty="0"/>
              <a:t>a document holder, preferably in-line with the computer </a:t>
            </a:r>
            <a:r>
              <a:rPr lang="en-US" dirty="0" smtClean="0"/>
              <a:t>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5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computer ergonomics </a:t>
            </a:r>
            <a:r>
              <a:rPr lang="en-US" dirty="0" smtClean="0"/>
              <a:t>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Wrists flat and straight in relation to forearms to use keyboard/mouse/input </a:t>
            </a:r>
            <a:r>
              <a:rPr lang="en-US" dirty="0" smtClean="0"/>
              <a:t>device (which are located within easy reach)</a:t>
            </a:r>
            <a:endParaRPr lang="en-US" dirty="0"/>
          </a:p>
          <a:p>
            <a:r>
              <a:rPr lang="en-US" dirty="0"/>
              <a:t>Keeps arms and elbows relaxed close to body</a:t>
            </a:r>
          </a:p>
          <a:p>
            <a:r>
              <a:rPr lang="en-US" dirty="0"/>
              <a:t>Center monitor and keyboard in front of you</a:t>
            </a:r>
          </a:p>
          <a:p>
            <a:r>
              <a:rPr lang="en-US" dirty="0"/>
              <a:t>Use a neutral or negative tilt keyboard tray with an upper mouse platform or downward tilt-able/neutral platform adjacent to keyboard</a:t>
            </a:r>
          </a:p>
          <a:p>
            <a:r>
              <a:rPr lang="en-US" dirty="0"/>
              <a:t>Use a stable work surface and stable (no bounce) keyboard tray</a:t>
            </a:r>
          </a:p>
          <a:p>
            <a:r>
              <a:rPr lang="en-US" dirty="0"/>
              <a:t>Take frequent short breaks (micro breaks) and </a:t>
            </a:r>
            <a:r>
              <a:rPr lang="en-US" dirty="0" smtClean="0"/>
              <a:t>stretch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59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not do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082" y="1676400"/>
            <a:ext cx="7046118" cy="4697412"/>
          </a:xfrm>
        </p:spPr>
      </p:pic>
    </p:spTree>
    <p:extLst>
      <p:ext uri="{BB962C8B-B14F-4D97-AF65-F5344CB8AC3E}">
        <p14:creationId xmlns:p14="http://schemas.microsoft.com/office/powerpoint/2010/main" val="2231833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do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837" y="1676401"/>
            <a:ext cx="6641963" cy="4766896"/>
          </a:xfrm>
        </p:spPr>
      </p:pic>
    </p:spTree>
    <p:extLst>
      <p:ext uri="{BB962C8B-B14F-4D97-AF65-F5344CB8AC3E}">
        <p14:creationId xmlns:p14="http://schemas.microsoft.com/office/powerpoint/2010/main" val="405912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visuals about ergonomics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403" y="1752600"/>
            <a:ext cx="7443197" cy="4491584"/>
          </a:xfrm>
        </p:spPr>
      </p:pic>
    </p:spTree>
    <p:extLst>
      <p:ext uri="{BB962C8B-B14F-4D97-AF65-F5344CB8AC3E}">
        <p14:creationId xmlns:p14="http://schemas.microsoft.com/office/powerpoint/2010/main" val="52715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Laptop versus desktop setup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3600" y="1443227"/>
            <a:ext cx="4191000" cy="54147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48727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463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Computer Ergonomics</vt:lpstr>
      <vt:lpstr>What are Computer Ergonomics?</vt:lpstr>
      <vt:lpstr>Why are ergonomics important?</vt:lpstr>
      <vt:lpstr>Principles of computer ergonomics - 1</vt:lpstr>
      <vt:lpstr>Principles of computer ergonomics - 2</vt:lpstr>
      <vt:lpstr>What you should not do</vt:lpstr>
      <vt:lpstr>What you should do</vt:lpstr>
      <vt:lpstr>Some visuals about ergonomics </vt:lpstr>
      <vt:lpstr>Laptop versus desktop setup</vt:lpstr>
      <vt:lpstr>Mouse ergonomics</vt:lpstr>
      <vt:lpstr>The take home</vt:lpstr>
      <vt:lpstr>questions</vt:lpstr>
    </vt:vector>
  </TitlesOfParts>
  <Company>Valley Medical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Ergnonomics</dc:title>
  <dc:creator>Bob Marshall</dc:creator>
  <cp:lastModifiedBy>Bob Marshall</cp:lastModifiedBy>
  <cp:revision>7</cp:revision>
  <dcterms:created xsi:type="dcterms:W3CDTF">2015-07-10T23:59:43Z</dcterms:created>
  <dcterms:modified xsi:type="dcterms:W3CDTF">2015-07-11T01:19:16Z</dcterms:modified>
</cp:coreProperties>
</file>