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25"/>
  </p:notesMasterIdLst>
  <p:handoutMasterIdLst>
    <p:handoutMasterId r:id="rId26"/>
  </p:handoutMasterIdLst>
  <p:sldIdLst>
    <p:sldId id="257" r:id="rId2"/>
    <p:sldId id="262" r:id="rId3"/>
    <p:sldId id="263" r:id="rId4"/>
    <p:sldId id="264" r:id="rId5"/>
    <p:sldId id="268" r:id="rId6"/>
    <p:sldId id="265" r:id="rId7"/>
    <p:sldId id="266" r:id="rId8"/>
    <p:sldId id="267"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96" y="1038"/>
      </p:cViewPr>
      <p:guideLst/>
    </p:cSldViewPr>
  </p:slideViewPr>
  <p:notesTextViewPr>
    <p:cViewPr>
      <p:scale>
        <a:sx n="1" d="1"/>
        <a:sy n="1" d="1"/>
      </p:scale>
      <p:origin x="0" y="0"/>
    </p:cViewPr>
  </p:notesTextViewPr>
  <p:notesViewPr>
    <p:cSldViewPr snapToGrid="0">
      <p:cViewPr varScale="1">
        <p:scale>
          <a:sx n="83" d="100"/>
          <a:sy n="83" d="100"/>
        </p:scale>
        <p:origin x="2406" y="7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60B6B-963E-45AD-B18D-9DA3469D83C9}" type="datetimeFigureOut">
              <a:rPr lang="en-US" smtClean="0"/>
              <a:t>1/19/16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B61BEE-A6B4-49DE-8859-2A55F155C514}" type="slidenum">
              <a:rPr lang="en-US" smtClean="0"/>
              <a:t>‹#›</a:t>
            </a:fld>
            <a:endParaRPr lang="en-US"/>
          </a:p>
        </p:txBody>
      </p:sp>
    </p:spTree>
    <p:extLst>
      <p:ext uri="{BB962C8B-B14F-4D97-AF65-F5344CB8AC3E}">
        <p14:creationId xmlns:p14="http://schemas.microsoft.com/office/powerpoint/2010/main" val="3784930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D2A0D-6B45-4215-8A49-D14849101A69}" type="datetimeFigureOut">
              <a:rPr lang="en-US" smtClean="0"/>
              <a:t>1/19/16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6A182-AF03-4CC8-94DC-C0726DF52A64}" type="slidenum">
              <a:rPr lang="en-US" smtClean="0"/>
              <a:t>‹#›</a:t>
            </a:fld>
            <a:endParaRPr lang="en-US"/>
          </a:p>
        </p:txBody>
      </p:sp>
    </p:spTree>
    <p:extLst>
      <p:ext uri="{BB962C8B-B14F-4D97-AF65-F5344CB8AC3E}">
        <p14:creationId xmlns:p14="http://schemas.microsoft.com/office/powerpoint/2010/main" val="3303640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E6A182-AF03-4CC8-94DC-C0726DF52A64}" type="slidenum">
              <a:rPr lang="en-US" smtClean="0"/>
              <a:t>1</a:t>
            </a:fld>
            <a:endParaRPr lang="en-US"/>
          </a:p>
        </p:txBody>
      </p:sp>
    </p:spTree>
    <p:extLst>
      <p:ext uri="{BB962C8B-B14F-4D97-AF65-F5344CB8AC3E}">
        <p14:creationId xmlns:p14="http://schemas.microsoft.com/office/powerpoint/2010/main" val="13377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8AE1E626-6EB7-4D9A-AD4A-B54D1684CAD1}" type="datetime1">
              <a:rPr lang="en-US" smtClean="0"/>
              <a:t>1/19/16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01CF334-2D5C-4859-84A6-CA7E6E43FAEB}" type="slidenum">
              <a:rPr lang="en-US" smtClean="0"/>
              <a:t>‹#›</a:t>
            </a:fld>
            <a:endParaRPr lang="en-US"/>
          </a:p>
        </p:txBody>
      </p:sp>
      <p:sp>
        <p:nvSpPr>
          <p:cNvPr id="9" name="Subtitle 8"/>
          <p:cNvSpPr>
            <a:spLocks noGrp="1"/>
          </p:cNvSpPr>
          <p:nvPr>
            <p:ph type="subTitle" idx="1"/>
          </p:nvPr>
        </p:nvSpPr>
        <p:spPr>
          <a:xfrm>
            <a:off x="562707" y="2320335"/>
            <a:ext cx="8534400" cy="1752600"/>
          </a:xfrm>
        </p:spPr>
        <p:txBody>
          <a:bodyPr/>
          <a:lstStyle>
            <a:lvl1pPr marL="0" indent="0" algn="l">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8" name="Title 7"/>
          <p:cNvSpPr>
            <a:spLocks noGrp="1"/>
          </p:cNvSpPr>
          <p:nvPr>
            <p:ph type="ctrTitle"/>
          </p:nvPr>
        </p:nvSpPr>
        <p:spPr>
          <a:xfrm>
            <a:off x="562707" y="288339"/>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l">
              <a:defRPr sz="4800" b="1" cap="all" baseline="0">
                <a:ln w="6350">
                  <a:noFill/>
                </a:ln>
                <a:solidFill>
                  <a:schemeClr val="accent2"/>
                </a:soli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23860287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9932EDF-E99E-4C68-AFCB-7A835B309D6D}" type="datetime1">
              <a:rPr lang="en-US" smtClean="0"/>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dirty="0"/>
          </a:p>
        </p:txBody>
      </p:sp>
    </p:spTree>
    <p:extLst>
      <p:ext uri="{BB962C8B-B14F-4D97-AF65-F5344CB8AC3E}">
        <p14:creationId xmlns:p14="http://schemas.microsoft.com/office/powerpoint/2010/main" val="2203361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82D85F-A551-4C69-800A-8CFFA2306A88}" type="datetime1">
              <a:rPr lang="en-US" smtClean="0"/>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643518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D24A36-10EA-4DE5-9251-C62AA44714D2}" type="datetime1">
              <a:rPr lang="en-US" smtClean="0"/>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920158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E95A85-13CC-45EA-B1A6-5B8E77AB646B}" type="datetime1">
              <a:rPr lang="en-US" smtClean="0"/>
              <a:t>1/19/16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6"/>
            <a:ext cx="1016000" cy="365125"/>
          </a:xfrm>
        </p:spPr>
        <p:txBody>
          <a:bodyPr/>
          <a:lstStyle/>
          <a:p>
            <a:fld id="{401CF334-2D5C-4859-84A6-CA7E6E43FAEB}" type="slidenum">
              <a:rPr lang="en-US" smtClean="0"/>
              <a:t>‹#›</a:t>
            </a:fld>
            <a:endParaRPr lang="en-US"/>
          </a:p>
        </p:txBody>
      </p:sp>
      <p:sp>
        <p:nvSpPr>
          <p:cNvPr id="8" name="Subtitle 8"/>
          <p:cNvSpPr>
            <a:spLocks noGrp="1"/>
          </p:cNvSpPr>
          <p:nvPr>
            <p:ph type="subTitle" idx="1"/>
          </p:nvPr>
        </p:nvSpPr>
        <p:spPr>
          <a:xfrm>
            <a:off x="562707" y="2320335"/>
            <a:ext cx="8534400" cy="1752600"/>
          </a:xfrm>
        </p:spPr>
        <p:txBody>
          <a:bodyPr/>
          <a:lstStyle>
            <a:lvl1pPr marL="0" indent="0" algn="l">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Title 7"/>
          <p:cNvSpPr>
            <a:spLocks noGrp="1"/>
          </p:cNvSpPr>
          <p:nvPr>
            <p:ph type="ctrTitle"/>
          </p:nvPr>
        </p:nvSpPr>
        <p:spPr>
          <a:xfrm>
            <a:off x="562707" y="288339"/>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l">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4226335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B71815-F531-4787-BA2A-626422C133AD}" type="datetime1">
              <a:rPr lang="en-US" smtClean="0"/>
              <a:t>1/19/16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3318383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56C4885B-3C5C-43BB-9862-47948E5DF551}" type="datetime1">
              <a:rPr lang="en-US" smtClean="0"/>
              <a:t>1/19/16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741844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03B6AF-AB61-4D8E-B7B7-705C5ACEBBCC}" type="datetime1">
              <a:rPr lang="en-US" smtClean="0"/>
              <a:t>1/19/16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17932082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B3EC9A-B094-4092-8061-75D86CB34931}" type="datetime1">
              <a:rPr lang="en-US" smtClean="0"/>
              <a:t>1/19/16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77768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4E1AEED-2323-4359-853E-316DF6600362}" type="datetime1">
              <a:rPr lang="en-US" smtClean="0"/>
              <a:t>1/19/16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1">
                <a:ln w="6350">
                  <a:noFill/>
                </a:ln>
                <a:solidFill>
                  <a:schemeClr val="accent2"/>
                </a:solidFill>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7775046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33AC2DF-F1FD-4724-A563-92BADFC82ECC}" type="datetime1">
              <a:rPr lang="en-US" smtClean="0"/>
              <a:t>1/19/16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3" name="Picture Placeholder 2"/>
          <p:cNvSpPr>
            <a:spLocks noGrp="1"/>
          </p:cNvSpPr>
          <p:nvPr>
            <p:ph type="pic" idx="1"/>
          </p:nvPr>
        </p:nvSpPr>
        <p:spPr>
          <a:xfrm>
            <a:off x="2438400" y="1831975"/>
            <a:ext cx="7315200" cy="3962400"/>
          </a:xfrm>
          <a:solidFill>
            <a:schemeClr val="bg2">
              <a:lumMod val="20000"/>
              <a:lumOff val="80000"/>
            </a:schemeClr>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31446699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D20E2CF-D74B-4B51-899A-DCEA821C90C7}" type="datetime1">
              <a:rPr lang="en-US" smtClean="0"/>
              <a:t>1/19/16</a:t>
            </a:fld>
            <a:endParaRPr lang="en-US"/>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01CF334-2D5C-4859-84A6-CA7E6E43FAEB}" type="slidenum">
              <a:rPr lang="en-US" smtClean="0"/>
              <a:t>‹#›</a:t>
            </a:fld>
            <a:endParaRPr lang="en-US"/>
          </a:p>
        </p:txBody>
      </p:sp>
      <p:grpSp>
        <p:nvGrpSpPr>
          <p:cNvPr id="24" name="Group 18"/>
          <p:cNvGrpSpPr>
            <a:grpSpLocks/>
          </p:cNvGrpSpPr>
          <p:nvPr/>
        </p:nvGrpSpPr>
        <p:grpSpPr bwMode="auto">
          <a:xfrm>
            <a:off x="4263969" y="1960564"/>
            <a:ext cx="3762431" cy="4821237"/>
            <a:chOff x="1365" y="355"/>
            <a:chExt cx="3024" cy="3875"/>
          </a:xfrm>
          <a:solidFill>
            <a:schemeClr val="bg2">
              <a:lumMod val="50000"/>
              <a:alpha val="20000"/>
            </a:schemeClr>
          </a:solidFill>
        </p:grpSpPr>
        <p:sp>
          <p:nvSpPr>
            <p:cNvPr id="25"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Oval 16"/>
            <p:cNvSpPr>
              <a:spLocks noChangeArrowheads="1"/>
            </p:cNvSpPr>
            <p:nvPr/>
          </p:nvSpPr>
          <p:spPr bwMode="auto">
            <a:xfrm>
              <a:off x="2785" y="355"/>
              <a:ext cx="187" cy="198"/>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Tree>
    <p:extLst>
      <p:ext uri="{BB962C8B-B14F-4D97-AF65-F5344CB8AC3E}">
        <p14:creationId xmlns:p14="http://schemas.microsoft.com/office/powerpoint/2010/main" val="116562128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0"/>
    </mc:Choice>
    <mc:Fallback xmlns="">
      <p:transition/>
    </mc:Fallback>
  </mc:AlternateContent>
  <p:hf sldNum="0" hdr="0" ftr="0" dt="0"/>
  <p:txStyles>
    <p:titleStyle>
      <a:lvl1pPr algn="ctr" rtl="0" eaLnBrk="1" latinLnBrk="0" hangingPunct="1">
        <a:spcBef>
          <a:spcPct val="0"/>
        </a:spcBef>
        <a:buNone/>
        <a:defRPr kumimoji="0" sz="4100" b="1" kern="1200" cap="none" baseline="0">
          <a:ln w="6350">
            <a:noFill/>
          </a:ln>
          <a:solidFill>
            <a:schemeClr val="accent2"/>
          </a:soli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bg2"/>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bg2"/>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bg2"/>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bg2"/>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bg2"/>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bg2"/>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bg2"/>
        </a:buClr>
        <a:buFont typeface="Wingdings 2"/>
        <a:buChar char=""/>
        <a:defRPr kumimoji="0" sz="1800" kern="1200">
          <a:solidFill>
            <a:schemeClr val="tx1"/>
          </a:solidFill>
          <a:latin typeface="+mn-lt"/>
          <a:ea typeface="+mn-ea"/>
          <a:cs typeface="+mn-cs"/>
        </a:defRPr>
      </a:lvl7pPr>
      <a:lvl8pPr marL="2167128" indent="-182880" algn="l" rtl="0" eaLnBrk="1" latinLnBrk="0" hangingPunct="1">
        <a:spcBef>
          <a:spcPct val="20000"/>
        </a:spcBef>
        <a:buClr>
          <a:schemeClr val="bg2"/>
        </a:buClr>
        <a:buFont typeface="Wingdings 2"/>
        <a:buChar char=""/>
        <a:defRPr kumimoji="0" sz="1800" kern="1200">
          <a:solidFill>
            <a:schemeClr val="tx1"/>
          </a:solidFill>
          <a:latin typeface="+mn-lt"/>
          <a:ea typeface="+mn-ea"/>
          <a:cs typeface="+mn-cs"/>
        </a:defRPr>
      </a:lvl8pPr>
      <a:lvl9pPr marL="2368296" indent="-182880" algn="l" rtl="0" eaLnBrk="1" latinLnBrk="0" hangingPunct="1">
        <a:spcBef>
          <a:spcPct val="20000"/>
        </a:spcBef>
        <a:buClr>
          <a:schemeClr val="bg2"/>
        </a:buClr>
        <a:buFont typeface="Wingdings 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16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Bob Marshall, MD MPH MISM FAAFP</a:t>
            </a:r>
          </a:p>
          <a:p>
            <a:r>
              <a:rPr lang="en-US" dirty="0" smtClean="0"/>
              <a:t>DoD Clinical Informatics Fellowship</a:t>
            </a:r>
          </a:p>
          <a:p>
            <a:r>
              <a:rPr lang="en-US" dirty="0" smtClean="0"/>
              <a:t>January 2016</a:t>
            </a:r>
            <a:endParaRPr lang="en-US" dirty="0"/>
          </a:p>
        </p:txBody>
      </p:sp>
      <p:sp>
        <p:nvSpPr>
          <p:cNvPr id="2" name="Title 1"/>
          <p:cNvSpPr>
            <a:spLocks noGrp="1"/>
          </p:cNvSpPr>
          <p:nvPr>
            <p:ph type="ctrTitle"/>
          </p:nvPr>
        </p:nvSpPr>
        <p:spPr/>
        <p:txBody>
          <a:bodyPr/>
          <a:lstStyle/>
          <a:p>
            <a:r>
              <a:rPr lang="en-US" dirty="0" smtClean="0"/>
              <a:t>Clinical Research Informatics </a:t>
            </a:r>
            <a:r>
              <a:rPr lang="en-US" smtClean="0"/>
              <a:t>and Interdepartmental </a:t>
            </a:r>
            <a:r>
              <a:rPr lang="en-US" dirty="0" smtClean="0"/>
              <a:t>collaboration</a:t>
            </a:r>
            <a:endParaRPr lang="en-US" dirty="0"/>
          </a:p>
        </p:txBody>
      </p:sp>
    </p:spTree>
    <p:extLst>
      <p:ext uri="{BB962C8B-B14F-4D97-AF65-F5344CB8AC3E}">
        <p14:creationId xmlns:p14="http://schemas.microsoft.com/office/powerpoint/2010/main" val="1297645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During </a:t>
            </a:r>
            <a:r>
              <a:rPr lang="en-US" dirty="0" smtClean="0"/>
              <a:t>early planning phases</a:t>
            </a:r>
            <a:r>
              <a:rPr lang="en-US" dirty="0"/>
              <a:t>, study feasibility assessment </a:t>
            </a:r>
            <a:r>
              <a:rPr lang="en-US" dirty="0" smtClean="0"/>
              <a:t>and cohort </a:t>
            </a:r>
            <a:r>
              <a:rPr lang="en-US" dirty="0"/>
              <a:t>identification are important tasks </a:t>
            </a:r>
            <a:r>
              <a:rPr lang="en-US" dirty="0" smtClean="0"/>
              <a:t>for ensuring </a:t>
            </a:r>
            <a:r>
              <a:rPr lang="en-US" dirty="0"/>
              <a:t>that sufficient study participants and </a:t>
            </a:r>
            <a:r>
              <a:rPr lang="en-US" dirty="0" smtClean="0"/>
              <a:t>data exist </a:t>
            </a:r>
            <a:r>
              <a:rPr lang="en-US" dirty="0"/>
              <a:t>to move </a:t>
            </a:r>
            <a:r>
              <a:rPr lang="en-US" dirty="0" smtClean="0"/>
              <a:t>proposed </a:t>
            </a:r>
            <a:r>
              <a:rPr lang="en-US" dirty="0"/>
              <a:t>study </a:t>
            </a:r>
            <a:r>
              <a:rPr lang="en-US" dirty="0" smtClean="0"/>
              <a:t>forward</a:t>
            </a:r>
          </a:p>
          <a:p>
            <a:r>
              <a:rPr lang="en-US" dirty="0" smtClean="0"/>
              <a:t>Eligibility alerting</a:t>
            </a:r>
            <a:r>
              <a:rPr lang="en-US" dirty="0"/>
              <a:t>, </a:t>
            </a:r>
            <a:r>
              <a:rPr lang="en-US" dirty="0" smtClean="0"/>
              <a:t>to </a:t>
            </a:r>
            <a:r>
              <a:rPr lang="en-US" dirty="0"/>
              <a:t>notify </a:t>
            </a:r>
            <a:r>
              <a:rPr lang="en-US" dirty="0" smtClean="0"/>
              <a:t>physicians of </a:t>
            </a:r>
            <a:r>
              <a:rPr lang="en-US" dirty="0"/>
              <a:t>their patients’ eligibility for clinical trials</a:t>
            </a:r>
            <a:r>
              <a:rPr lang="en-US" dirty="0" smtClean="0"/>
              <a:t>, is major </a:t>
            </a:r>
            <a:r>
              <a:rPr lang="en-US" dirty="0"/>
              <a:t>informatics solutions to </a:t>
            </a:r>
            <a:r>
              <a:rPr lang="en-US" dirty="0" smtClean="0"/>
              <a:t>address the </a:t>
            </a:r>
            <a:r>
              <a:rPr lang="en-US" dirty="0"/>
              <a:t>leading cause of failures in </a:t>
            </a:r>
            <a:r>
              <a:rPr lang="en-US" dirty="0" smtClean="0"/>
              <a:t>clinical studies: inability </a:t>
            </a:r>
            <a:r>
              <a:rPr lang="en-US" dirty="0"/>
              <a:t>to recruit sufficient </a:t>
            </a:r>
            <a:r>
              <a:rPr lang="en-US" dirty="0" smtClean="0"/>
              <a:t>study participants</a:t>
            </a:r>
          </a:p>
          <a:p>
            <a:r>
              <a:rPr lang="en-US" dirty="0"/>
              <a:t>CRI supports the cycle for converting data into knowledge </a:t>
            </a:r>
            <a:r>
              <a:rPr lang="en-US" dirty="0" smtClean="0"/>
              <a:t>by encompassing </a:t>
            </a:r>
            <a:r>
              <a:rPr lang="en-US" dirty="0"/>
              <a:t>data analysis, evidence generation, and </a:t>
            </a:r>
            <a:r>
              <a:rPr lang="en-US" dirty="0" smtClean="0"/>
              <a:t>evidence synthesis</a:t>
            </a:r>
            <a:endParaRPr lang="en-US" dirty="0"/>
          </a:p>
        </p:txBody>
      </p:sp>
      <p:sp>
        <p:nvSpPr>
          <p:cNvPr id="3" name="Title 2"/>
          <p:cNvSpPr>
            <a:spLocks noGrp="1"/>
          </p:cNvSpPr>
          <p:nvPr>
            <p:ph type="title"/>
          </p:nvPr>
        </p:nvSpPr>
        <p:spPr/>
        <p:txBody>
          <a:bodyPr/>
          <a:lstStyle/>
          <a:p>
            <a:r>
              <a:rPr lang="en-US" dirty="0" smtClean="0"/>
              <a:t>Helping to Advance Clinical Research</a:t>
            </a:r>
            <a:endParaRPr lang="en-US" dirty="0"/>
          </a:p>
        </p:txBody>
      </p:sp>
      <p:sp>
        <p:nvSpPr>
          <p:cNvPr id="4" name="TextBox 3"/>
          <p:cNvSpPr txBox="1"/>
          <p:nvPr/>
        </p:nvSpPr>
        <p:spPr>
          <a:xfrm>
            <a:off x="10789920" y="6080760"/>
            <a:ext cx="853440" cy="369332"/>
          </a:xfrm>
          <a:prstGeom prst="rect">
            <a:avLst/>
          </a:prstGeom>
          <a:noFill/>
        </p:spPr>
        <p:txBody>
          <a:bodyPr wrap="square" rtlCol="0">
            <a:spAutoFit/>
          </a:bodyPr>
          <a:lstStyle/>
          <a:p>
            <a:r>
              <a:rPr lang="en-US" dirty="0" smtClean="0"/>
              <a:t>1 of 3</a:t>
            </a:r>
            <a:endParaRPr lang="en-US" dirty="0"/>
          </a:p>
        </p:txBody>
      </p:sp>
    </p:spTree>
    <p:extLst>
      <p:ext uri="{BB962C8B-B14F-4D97-AF65-F5344CB8AC3E}">
        <p14:creationId xmlns:p14="http://schemas.microsoft.com/office/powerpoint/2010/main" val="3116882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data integration </a:t>
            </a:r>
            <a:r>
              <a:rPr lang="en-US" dirty="0" smtClean="0"/>
              <a:t>across EHRs </a:t>
            </a:r>
            <a:r>
              <a:rPr lang="en-US" dirty="0"/>
              <a:t>or over time to form integrated longitudinal data repositories</a:t>
            </a:r>
            <a:r>
              <a:rPr lang="en-US" dirty="0" smtClean="0"/>
              <a:t>, which </a:t>
            </a:r>
            <a:r>
              <a:rPr lang="en-US" dirty="0"/>
              <a:t>in turn are integrated across institutions to </a:t>
            </a:r>
            <a:r>
              <a:rPr lang="en-US" dirty="0" smtClean="0"/>
              <a:t>form multi-institutional </a:t>
            </a:r>
            <a:r>
              <a:rPr lang="en-US" dirty="0"/>
              <a:t>federated data </a:t>
            </a:r>
            <a:r>
              <a:rPr lang="en-US" dirty="0" smtClean="0"/>
              <a:t>networks</a:t>
            </a:r>
          </a:p>
          <a:p>
            <a:r>
              <a:rPr lang="en-US" dirty="0" smtClean="0"/>
              <a:t>Can also integrate data across different storage and input methods: </a:t>
            </a:r>
          </a:p>
          <a:p>
            <a:pPr lvl="1"/>
            <a:r>
              <a:rPr lang="en-US" dirty="0"/>
              <a:t>personal </a:t>
            </a:r>
            <a:r>
              <a:rPr lang="en-US" dirty="0" smtClean="0"/>
              <a:t>health records</a:t>
            </a:r>
            <a:r>
              <a:rPr lang="en-US" dirty="0"/>
              <a:t>, registries, claims databases, public reports, and </a:t>
            </a:r>
            <a:r>
              <a:rPr lang="en-US" dirty="0" smtClean="0"/>
              <a:t>social media </a:t>
            </a:r>
            <a:r>
              <a:rPr lang="en-US" dirty="0"/>
              <a:t>that contain patient self-reported outcome </a:t>
            </a:r>
            <a:r>
              <a:rPr lang="en-US" dirty="0" smtClean="0"/>
              <a:t>data</a:t>
            </a:r>
          </a:p>
          <a:p>
            <a:r>
              <a:rPr lang="en-US" dirty="0" smtClean="0"/>
              <a:t>Informatics </a:t>
            </a:r>
            <a:r>
              <a:rPr lang="en-US" dirty="0"/>
              <a:t>research has </a:t>
            </a:r>
            <a:r>
              <a:rPr lang="en-US" dirty="0" smtClean="0"/>
              <a:t>developed alternative </a:t>
            </a:r>
            <a:r>
              <a:rPr lang="en-US" dirty="0"/>
              <a:t>models for data federation across independent </a:t>
            </a:r>
            <a:r>
              <a:rPr lang="en-US" dirty="0" smtClean="0"/>
              <a:t>data sources</a:t>
            </a:r>
            <a:r>
              <a:rPr lang="en-US" dirty="0"/>
              <a:t>, including distributed, federated, and </a:t>
            </a:r>
            <a:r>
              <a:rPr lang="en-US" dirty="0" smtClean="0"/>
              <a:t>mediator-based architectures</a:t>
            </a:r>
            <a:endParaRPr lang="en-US" dirty="0"/>
          </a:p>
        </p:txBody>
      </p:sp>
      <p:sp>
        <p:nvSpPr>
          <p:cNvPr id="3" name="Title 2"/>
          <p:cNvSpPr>
            <a:spLocks noGrp="1"/>
          </p:cNvSpPr>
          <p:nvPr>
            <p:ph type="title"/>
          </p:nvPr>
        </p:nvSpPr>
        <p:spPr/>
        <p:txBody>
          <a:bodyPr/>
          <a:lstStyle/>
          <a:p>
            <a:r>
              <a:rPr lang="en-US" dirty="0"/>
              <a:t>Helping to Advance Clinical Research</a:t>
            </a:r>
          </a:p>
        </p:txBody>
      </p:sp>
      <p:sp>
        <p:nvSpPr>
          <p:cNvPr id="4" name="TextBox 3"/>
          <p:cNvSpPr txBox="1"/>
          <p:nvPr/>
        </p:nvSpPr>
        <p:spPr>
          <a:xfrm>
            <a:off x="10789920" y="6080760"/>
            <a:ext cx="853440" cy="369332"/>
          </a:xfrm>
          <a:prstGeom prst="rect">
            <a:avLst/>
          </a:prstGeom>
          <a:noFill/>
        </p:spPr>
        <p:txBody>
          <a:bodyPr wrap="square" rtlCol="0">
            <a:spAutoFit/>
          </a:bodyPr>
          <a:lstStyle/>
          <a:p>
            <a:r>
              <a:rPr lang="en-US" dirty="0"/>
              <a:t>2</a:t>
            </a:r>
            <a:r>
              <a:rPr lang="en-US" dirty="0" smtClean="0"/>
              <a:t> of 3</a:t>
            </a:r>
            <a:endParaRPr lang="en-US" dirty="0"/>
          </a:p>
        </p:txBody>
      </p:sp>
    </p:spTree>
    <p:extLst>
      <p:ext uri="{BB962C8B-B14F-4D97-AF65-F5344CB8AC3E}">
        <p14:creationId xmlns:p14="http://schemas.microsoft.com/office/powerpoint/2010/main" val="17645880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 bottom portion </a:t>
            </a:r>
            <a:r>
              <a:rPr lang="en-US" dirty="0" smtClean="0"/>
              <a:t>of figure highlights major </a:t>
            </a:r>
            <a:r>
              <a:rPr lang="en-US" dirty="0"/>
              <a:t>core research topics in </a:t>
            </a:r>
            <a:r>
              <a:rPr lang="en-US" dirty="0" smtClean="0"/>
              <a:t>CRI: </a:t>
            </a:r>
          </a:p>
          <a:p>
            <a:pPr lvl="1"/>
            <a:r>
              <a:rPr lang="en-US" dirty="0" smtClean="0"/>
              <a:t>Secondary use </a:t>
            </a:r>
            <a:r>
              <a:rPr lang="en-US" dirty="0"/>
              <a:t>of clinical data for research, distributed queries, </a:t>
            </a:r>
            <a:r>
              <a:rPr lang="en-US" dirty="0" smtClean="0"/>
              <a:t>data integration</a:t>
            </a:r>
            <a:r>
              <a:rPr lang="en-US" dirty="0"/>
              <a:t>, record linkage, data quality assessment, </a:t>
            </a:r>
            <a:r>
              <a:rPr lang="en-US" dirty="0" smtClean="0"/>
              <a:t>integrated data </a:t>
            </a:r>
            <a:r>
              <a:rPr lang="en-US" dirty="0"/>
              <a:t>models and terminologies, and </a:t>
            </a:r>
            <a:endParaRPr lang="en-US" dirty="0" smtClean="0"/>
          </a:p>
          <a:p>
            <a:pPr lvl="1"/>
            <a:r>
              <a:rPr lang="en-US" dirty="0" smtClean="0"/>
              <a:t>Set </a:t>
            </a:r>
            <a:r>
              <a:rPr lang="en-US" dirty="0"/>
              <a:t>of common </a:t>
            </a:r>
            <a:r>
              <a:rPr lang="en-US" dirty="0" smtClean="0"/>
              <a:t>informatics methods</a:t>
            </a:r>
            <a:r>
              <a:rPr lang="en-US" dirty="0"/>
              <a:t>, including </a:t>
            </a:r>
            <a:r>
              <a:rPr lang="en-US" dirty="0" smtClean="0"/>
              <a:t>human-computer </a:t>
            </a:r>
            <a:r>
              <a:rPr lang="en-US" dirty="0"/>
              <a:t>interaction, </a:t>
            </a:r>
            <a:r>
              <a:rPr lang="en-US" dirty="0" smtClean="0"/>
              <a:t>knowledge management</a:t>
            </a:r>
            <a:r>
              <a:rPr lang="en-US" dirty="0"/>
              <a:t>, NLP, information extraction, and text </a:t>
            </a:r>
            <a:r>
              <a:rPr lang="en-US" dirty="0" smtClean="0"/>
              <a:t>classification</a:t>
            </a:r>
            <a:endParaRPr lang="en-US" dirty="0"/>
          </a:p>
          <a:p>
            <a:r>
              <a:rPr lang="en-US" dirty="0"/>
              <a:t>Each core topic builds upon and extends </a:t>
            </a:r>
            <a:r>
              <a:rPr lang="en-US" dirty="0" smtClean="0"/>
              <a:t>fundamental informatics </a:t>
            </a:r>
            <a:r>
              <a:rPr lang="en-US" dirty="0"/>
              <a:t>theories and methodologies that are </a:t>
            </a:r>
            <a:r>
              <a:rPr lang="en-US" dirty="0" smtClean="0"/>
              <a:t>implemented and </a:t>
            </a:r>
            <a:r>
              <a:rPr lang="en-US" dirty="0"/>
              <a:t>assembled into functioning CRI solutions</a:t>
            </a:r>
          </a:p>
        </p:txBody>
      </p:sp>
      <p:sp>
        <p:nvSpPr>
          <p:cNvPr id="3" name="Title 2"/>
          <p:cNvSpPr>
            <a:spLocks noGrp="1"/>
          </p:cNvSpPr>
          <p:nvPr>
            <p:ph type="title"/>
          </p:nvPr>
        </p:nvSpPr>
        <p:spPr/>
        <p:txBody>
          <a:bodyPr/>
          <a:lstStyle/>
          <a:p>
            <a:r>
              <a:rPr lang="en-US" dirty="0"/>
              <a:t>Helping to Advance Clinical Research</a:t>
            </a:r>
          </a:p>
        </p:txBody>
      </p:sp>
      <p:sp>
        <p:nvSpPr>
          <p:cNvPr id="4" name="TextBox 3"/>
          <p:cNvSpPr txBox="1"/>
          <p:nvPr/>
        </p:nvSpPr>
        <p:spPr>
          <a:xfrm>
            <a:off x="10789920" y="6080760"/>
            <a:ext cx="853440" cy="369332"/>
          </a:xfrm>
          <a:prstGeom prst="rect">
            <a:avLst/>
          </a:prstGeom>
          <a:noFill/>
        </p:spPr>
        <p:txBody>
          <a:bodyPr wrap="square" rtlCol="0">
            <a:spAutoFit/>
          </a:bodyPr>
          <a:lstStyle/>
          <a:p>
            <a:r>
              <a:rPr lang="en-US" dirty="0"/>
              <a:t>3</a:t>
            </a:r>
            <a:r>
              <a:rPr lang="en-US" dirty="0" smtClean="0"/>
              <a:t> of 3</a:t>
            </a:r>
            <a:endParaRPr lang="en-US" dirty="0"/>
          </a:p>
        </p:txBody>
      </p:sp>
    </p:spTree>
    <p:extLst>
      <p:ext uri="{BB962C8B-B14F-4D97-AF65-F5344CB8AC3E}">
        <p14:creationId xmlns:p14="http://schemas.microsoft.com/office/powerpoint/2010/main" val="269439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Ensure that you have robust tools to provide useful information to clinical researchers</a:t>
            </a:r>
          </a:p>
          <a:p>
            <a:r>
              <a:rPr lang="en-US" dirty="0"/>
              <a:t>Once the robust tools are in effect, make sure you advertise across the medical staff your ability to support their research efforts</a:t>
            </a:r>
          </a:p>
          <a:p>
            <a:r>
              <a:rPr lang="en-US" dirty="0"/>
              <a:t>In a location with a formal clinical research department, you can go directly to the CRD director and let him or her know of your capabilities</a:t>
            </a:r>
          </a:p>
          <a:p>
            <a:r>
              <a:rPr lang="en-US" dirty="0"/>
              <a:t>You might negotiate making inquiries by researchers of the clinical informatics department a required step in clinical research design</a:t>
            </a:r>
          </a:p>
          <a:p>
            <a:r>
              <a:rPr lang="en-US" dirty="0"/>
              <a:t>You will want a formal governance process, </a:t>
            </a:r>
            <a:r>
              <a:rPr lang="en-US" dirty="0" smtClean="0"/>
              <a:t>easy </a:t>
            </a:r>
            <a:r>
              <a:rPr lang="en-US" dirty="0"/>
              <a:t>for end-users, to help with understanding what the researchers need/want</a:t>
            </a:r>
          </a:p>
        </p:txBody>
      </p:sp>
      <p:sp>
        <p:nvSpPr>
          <p:cNvPr id="3" name="Title 2"/>
          <p:cNvSpPr>
            <a:spLocks noGrp="1"/>
          </p:cNvSpPr>
          <p:nvPr>
            <p:ph type="title"/>
          </p:nvPr>
        </p:nvSpPr>
        <p:spPr/>
        <p:txBody>
          <a:bodyPr/>
          <a:lstStyle/>
          <a:p>
            <a:r>
              <a:rPr lang="en-US" dirty="0" smtClean="0"/>
              <a:t>Practical Application</a:t>
            </a:r>
            <a:endParaRPr lang="en-US" dirty="0"/>
          </a:p>
        </p:txBody>
      </p:sp>
    </p:spTree>
    <p:extLst>
      <p:ext uri="{BB962C8B-B14F-4D97-AF65-F5344CB8AC3E}">
        <p14:creationId xmlns:p14="http://schemas.microsoft.com/office/powerpoint/2010/main" val="2562376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870902"/>
            <a:ext cx="8564880" cy="5709920"/>
          </a:xfrm>
          <a:prstGeom prst="rect">
            <a:avLst/>
          </a:prstGeom>
          <a:ln>
            <a:noFill/>
          </a:ln>
          <a:effectLst>
            <a:softEdge rad="112500"/>
          </a:effectLst>
        </p:spPr>
      </p:pic>
      <p:sp>
        <p:nvSpPr>
          <p:cNvPr id="3" name="Title 2"/>
          <p:cNvSpPr>
            <a:spLocks noGrp="1"/>
          </p:cNvSpPr>
          <p:nvPr>
            <p:ph type="title"/>
          </p:nvPr>
        </p:nvSpPr>
        <p:spPr>
          <a:xfrm>
            <a:off x="609600" y="274638"/>
            <a:ext cx="10972800" cy="1081722"/>
          </a:xfrm>
        </p:spPr>
        <p:txBody>
          <a:bodyPr/>
          <a:lstStyle/>
          <a:p>
            <a:r>
              <a:rPr lang="en-US" dirty="0" smtClean="0"/>
              <a:t>Questions</a:t>
            </a:r>
            <a:endParaRPr lang="en-US" dirty="0"/>
          </a:p>
        </p:txBody>
      </p:sp>
    </p:spTree>
    <p:extLst>
      <p:ext uri="{BB962C8B-B14F-4D97-AF65-F5344CB8AC3E}">
        <p14:creationId xmlns:p14="http://schemas.microsoft.com/office/powerpoint/2010/main" val="439387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en-US" dirty="0" smtClean="0"/>
              <a:t>Interdepartmental Collaboration and quality initiatives</a:t>
            </a:r>
            <a:endParaRPr lang="en-US" dirty="0"/>
          </a:p>
        </p:txBody>
      </p:sp>
    </p:spTree>
    <p:extLst>
      <p:ext uri="{BB962C8B-B14F-4D97-AF65-F5344CB8AC3E}">
        <p14:creationId xmlns:p14="http://schemas.microsoft.com/office/powerpoint/2010/main" val="14264039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Determine need for clinical information/knowledge</a:t>
            </a:r>
          </a:p>
          <a:p>
            <a:pPr lvl="1"/>
            <a:r>
              <a:rPr lang="en-US" dirty="0"/>
              <a:t>Talk with department heads about what they and their people need in terms of information and knowledge to do their jobs </a:t>
            </a:r>
            <a:r>
              <a:rPr lang="en-US" dirty="0" smtClean="0"/>
              <a:t>better</a:t>
            </a:r>
          </a:p>
          <a:p>
            <a:r>
              <a:rPr lang="en-US" dirty="0"/>
              <a:t>Know/determine what information you can provide</a:t>
            </a:r>
          </a:p>
          <a:p>
            <a:r>
              <a:rPr lang="en-US" dirty="0"/>
              <a:t>Determine what gaps exist between knowledge/information desired and </a:t>
            </a:r>
            <a:r>
              <a:rPr lang="en-US" dirty="0" smtClean="0"/>
              <a:t>ability to </a:t>
            </a:r>
            <a:r>
              <a:rPr lang="en-US" dirty="0"/>
              <a:t>provide said </a:t>
            </a:r>
            <a:r>
              <a:rPr lang="en-US" dirty="0" smtClean="0"/>
              <a:t>information/knowledge</a:t>
            </a:r>
          </a:p>
          <a:p>
            <a:r>
              <a:rPr lang="en-US" dirty="0"/>
              <a:t>Let the department heads know what gaps exist and what you can provide now</a:t>
            </a:r>
          </a:p>
          <a:p>
            <a:r>
              <a:rPr lang="en-US" dirty="0"/>
              <a:t>Determine in working with your people what sort of timeline might be appropriate to provide the missing information/knowledge</a:t>
            </a:r>
          </a:p>
        </p:txBody>
      </p:sp>
      <p:sp>
        <p:nvSpPr>
          <p:cNvPr id="4" name="Title 3"/>
          <p:cNvSpPr>
            <a:spLocks noGrp="1"/>
          </p:cNvSpPr>
          <p:nvPr>
            <p:ph type="title"/>
          </p:nvPr>
        </p:nvSpPr>
        <p:spPr/>
        <p:txBody>
          <a:bodyPr/>
          <a:lstStyle/>
          <a:p>
            <a:r>
              <a:rPr lang="en-US" dirty="0" smtClean="0"/>
              <a:t>First Step First</a:t>
            </a:r>
            <a:endParaRPr lang="en-US" dirty="0"/>
          </a:p>
        </p:txBody>
      </p:sp>
    </p:spTree>
    <p:extLst>
      <p:ext uri="{BB962C8B-B14F-4D97-AF65-F5344CB8AC3E}">
        <p14:creationId xmlns:p14="http://schemas.microsoft.com/office/powerpoint/2010/main" val="18905288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Let the department heads know what the projected timeline would be to obtain and provide the </a:t>
            </a:r>
            <a:r>
              <a:rPr lang="en-US" dirty="0" smtClean="0"/>
              <a:t>information </a:t>
            </a:r>
            <a:r>
              <a:rPr lang="en-US" dirty="0"/>
              <a:t>they need that you cannot currently </a:t>
            </a:r>
            <a:r>
              <a:rPr lang="en-US" dirty="0" smtClean="0"/>
              <a:t>provide</a:t>
            </a:r>
          </a:p>
          <a:p>
            <a:r>
              <a:rPr lang="en-US" dirty="0"/>
              <a:t>Follow-up with the department heads regularly to keep them apprised of your progress in closing any existing gaps</a:t>
            </a:r>
          </a:p>
        </p:txBody>
      </p:sp>
      <p:sp>
        <p:nvSpPr>
          <p:cNvPr id="3" name="Title 2"/>
          <p:cNvSpPr>
            <a:spLocks noGrp="1"/>
          </p:cNvSpPr>
          <p:nvPr>
            <p:ph type="title"/>
          </p:nvPr>
        </p:nvSpPr>
        <p:spPr/>
        <p:txBody>
          <a:bodyPr/>
          <a:lstStyle/>
          <a:p>
            <a:r>
              <a:rPr lang="en-US" dirty="0"/>
              <a:t>First Step First</a:t>
            </a:r>
          </a:p>
        </p:txBody>
      </p:sp>
    </p:spTree>
    <p:extLst>
      <p:ext uri="{BB962C8B-B14F-4D97-AF65-F5344CB8AC3E}">
        <p14:creationId xmlns:p14="http://schemas.microsoft.com/office/powerpoint/2010/main" val="3192012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Take the same approach with the quality improvement people, both for the MTF and for the individual departments/divisions, as you did with the department heads in determining what information is needed/desired</a:t>
            </a:r>
          </a:p>
          <a:p>
            <a:r>
              <a:rPr lang="en-US" dirty="0" smtClean="0"/>
              <a:t>As </a:t>
            </a:r>
            <a:r>
              <a:rPr lang="en-US" dirty="0"/>
              <a:t>with the department heads, determine what gaps may exist between information desired/needed in the information you can currently </a:t>
            </a:r>
            <a:r>
              <a:rPr lang="en-US" dirty="0" smtClean="0"/>
              <a:t>provide</a:t>
            </a:r>
          </a:p>
          <a:p>
            <a:r>
              <a:rPr lang="en-US" dirty="0"/>
              <a:t>Again, work with your people to determine a potential timeline for closing said gaps</a:t>
            </a:r>
          </a:p>
          <a:p>
            <a:r>
              <a:rPr lang="en-US" dirty="0"/>
              <a:t>Communicate with the QI people regularly to keep them informed</a:t>
            </a:r>
          </a:p>
        </p:txBody>
      </p:sp>
      <p:sp>
        <p:nvSpPr>
          <p:cNvPr id="3" name="Title 2"/>
          <p:cNvSpPr>
            <a:spLocks noGrp="1"/>
          </p:cNvSpPr>
          <p:nvPr>
            <p:ph type="title"/>
          </p:nvPr>
        </p:nvSpPr>
        <p:spPr/>
        <p:txBody>
          <a:bodyPr/>
          <a:lstStyle/>
          <a:p>
            <a:r>
              <a:rPr lang="en-US" dirty="0" smtClean="0"/>
              <a:t>Quality Improvement</a:t>
            </a:r>
            <a:endParaRPr lang="en-US" dirty="0"/>
          </a:p>
        </p:txBody>
      </p:sp>
    </p:spTree>
    <p:extLst>
      <p:ext uri="{BB962C8B-B14F-4D97-AF65-F5344CB8AC3E}">
        <p14:creationId xmlns:p14="http://schemas.microsoft.com/office/powerpoint/2010/main" val="25547429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Part of the discussion that you will have with both the department heads and the QI people, centers around what information you need from them to provide them with the information they need</a:t>
            </a:r>
          </a:p>
          <a:p>
            <a:r>
              <a:rPr lang="en-US" dirty="0"/>
              <a:t>This goes back to the entire discussion about knowledge management and data quality</a:t>
            </a:r>
          </a:p>
          <a:p>
            <a:r>
              <a:rPr lang="en-US" dirty="0" smtClean="0"/>
              <a:t>One </a:t>
            </a:r>
            <a:r>
              <a:rPr lang="en-US" dirty="0"/>
              <a:t>of the </a:t>
            </a:r>
            <a:r>
              <a:rPr lang="en-US"/>
              <a:t>major </a:t>
            </a:r>
            <a:r>
              <a:rPr lang="en-US" smtClean="0"/>
              <a:t>supporting </a:t>
            </a:r>
            <a:r>
              <a:rPr lang="en-US" dirty="0"/>
              <a:t>products clinical informatics can provide to both department heads and QI people comes from clinical workflow </a:t>
            </a:r>
            <a:r>
              <a:rPr lang="en-US" dirty="0" smtClean="0"/>
              <a:t>improvement</a:t>
            </a:r>
          </a:p>
          <a:p>
            <a:pPr lvl="1"/>
            <a:r>
              <a:rPr lang="en-US" dirty="0"/>
              <a:t>This in and of itself can help both QI folks and the department heads by eliminating or improving dysfunctional clinical workflow</a:t>
            </a:r>
          </a:p>
        </p:txBody>
      </p:sp>
      <p:sp>
        <p:nvSpPr>
          <p:cNvPr id="3" name="Title 2"/>
          <p:cNvSpPr>
            <a:spLocks noGrp="1"/>
          </p:cNvSpPr>
          <p:nvPr>
            <p:ph type="title"/>
          </p:nvPr>
        </p:nvSpPr>
        <p:spPr/>
        <p:txBody>
          <a:bodyPr/>
          <a:lstStyle/>
          <a:p>
            <a:r>
              <a:rPr lang="en-US" dirty="0"/>
              <a:t>Bidirectional Collaboration</a:t>
            </a:r>
          </a:p>
        </p:txBody>
      </p:sp>
    </p:spTree>
    <p:extLst>
      <p:ext uri="{BB962C8B-B14F-4D97-AF65-F5344CB8AC3E}">
        <p14:creationId xmlns:p14="http://schemas.microsoft.com/office/powerpoint/2010/main" val="21193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Define Clinical Research Informatics</a:t>
            </a:r>
          </a:p>
          <a:p>
            <a:r>
              <a:rPr lang="en-US" dirty="0" smtClean="0"/>
              <a:t>Discuss how CRI fits into the Clinical Informatics universe</a:t>
            </a:r>
          </a:p>
          <a:p>
            <a:r>
              <a:rPr lang="en-US" dirty="0" smtClean="0"/>
              <a:t>Discuss the conceptual aspects of CRI</a:t>
            </a:r>
          </a:p>
          <a:p>
            <a:r>
              <a:rPr lang="en-US" dirty="0" smtClean="0"/>
              <a:t>Present a model for CRI and how to support it</a:t>
            </a:r>
          </a:p>
          <a:p>
            <a:r>
              <a:rPr lang="en-US" dirty="0" smtClean="0"/>
              <a:t>Discuss the practical aspects of making CRI work</a:t>
            </a:r>
          </a:p>
          <a:p>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13835095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clinical workflow analyst needs to be able to observe clinical workflow in various departments and the various steps in the process</a:t>
            </a:r>
          </a:p>
          <a:p>
            <a:r>
              <a:rPr lang="en-US" dirty="0"/>
              <a:t>This requires cooperation from everyone on the healthcare team to be able to be successful</a:t>
            </a:r>
          </a:p>
          <a:p>
            <a:r>
              <a:rPr lang="en-US" dirty="0" smtClean="0"/>
              <a:t>In </a:t>
            </a:r>
            <a:r>
              <a:rPr lang="en-US" dirty="0"/>
              <a:t>addition to observation, the clinical workflow analyst needs to be able to talk to people and ask them what they would do to improve clinical </a:t>
            </a:r>
            <a:r>
              <a:rPr lang="en-US" dirty="0" smtClean="0"/>
              <a:t>workflow</a:t>
            </a:r>
          </a:p>
          <a:p>
            <a:r>
              <a:rPr lang="en-US" dirty="0"/>
              <a:t>In </a:t>
            </a:r>
            <a:r>
              <a:rPr lang="en-US" dirty="0" smtClean="0"/>
              <a:t>addition, the CWA’s </a:t>
            </a:r>
            <a:r>
              <a:rPr lang="en-US" dirty="0"/>
              <a:t>need to be able to ask people in the trenches what information would make their job easier in terms of taking care of patients</a:t>
            </a:r>
          </a:p>
        </p:txBody>
      </p:sp>
      <p:sp>
        <p:nvSpPr>
          <p:cNvPr id="3" name="Title 2"/>
          <p:cNvSpPr>
            <a:spLocks noGrp="1"/>
          </p:cNvSpPr>
          <p:nvPr>
            <p:ph type="title"/>
          </p:nvPr>
        </p:nvSpPr>
        <p:spPr/>
        <p:txBody>
          <a:bodyPr/>
          <a:lstStyle/>
          <a:p>
            <a:r>
              <a:rPr lang="en-US" dirty="0"/>
              <a:t>Bidirectional Collaboration</a:t>
            </a:r>
          </a:p>
        </p:txBody>
      </p:sp>
    </p:spTree>
    <p:extLst>
      <p:ext uri="{BB962C8B-B14F-4D97-AF65-F5344CB8AC3E}">
        <p14:creationId xmlns:p14="http://schemas.microsoft.com/office/powerpoint/2010/main" val="2589844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Once you have buy-in from the department heads and the QI people, and you've been able to observe and talk to the folks in the trenches, now you need to turn that around and help folks be </a:t>
            </a:r>
            <a:r>
              <a:rPr lang="en-US" dirty="0" smtClean="0"/>
              <a:t>successful</a:t>
            </a:r>
          </a:p>
          <a:p>
            <a:r>
              <a:rPr lang="en-US" dirty="0"/>
              <a:t>This goes back to the initial step of determining need </a:t>
            </a:r>
            <a:r>
              <a:rPr lang="en-US" dirty="0" smtClean="0"/>
              <a:t>at </a:t>
            </a:r>
            <a:r>
              <a:rPr lang="en-US" dirty="0"/>
              <a:t>both a high level and in the trenches</a:t>
            </a:r>
          </a:p>
          <a:p>
            <a:r>
              <a:rPr lang="en-US" dirty="0"/>
              <a:t>Even if you cannot provide all of the information initially, the combination of workflow improvement and what information you can provide, as long as </a:t>
            </a:r>
            <a:r>
              <a:rPr lang="en-US" dirty="0" smtClean="0"/>
              <a:t>it is </a:t>
            </a:r>
            <a:r>
              <a:rPr lang="en-US" dirty="0"/>
              <a:t>in a usable format for multiple levels of end-users, you can provide at least a modicum of success for </a:t>
            </a:r>
            <a:r>
              <a:rPr lang="en-US" dirty="0" smtClean="0"/>
              <a:t>all</a:t>
            </a:r>
          </a:p>
        </p:txBody>
      </p:sp>
      <p:sp>
        <p:nvSpPr>
          <p:cNvPr id="3" name="Title 2"/>
          <p:cNvSpPr>
            <a:spLocks noGrp="1"/>
          </p:cNvSpPr>
          <p:nvPr>
            <p:ph type="title"/>
          </p:nvPr>
        </p:nvSpPr>
        <p:spPr/>
        <p:txBody>
          <a:bodyPr/>
          <a:lstStyle/>
          <a:p>
            <a:r>
              <a:rPr lang="en-US" dirty="0"/>
              <a:t>Improving Quality and Workflow</a:t>
            </a:r>
          </a:p>
        </p:txBody>
      </p:sp>
    </p:spTree>
    <p:extLst>
      <p:ext uri="{BB962C8B-B14F-4D97-AF65-F5344CB8AC3E}">
        <p14:creationId xmlns:p14="http://schemas.microsoft.com/office/powerpoint/2010/main" val="2857196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That modicum of success will lead to increased collaboration for all levels within the organization</a:t>
            </a:r>
          </a:p>
          <a:p>
            <a:r>
              <a:rPr lang="en-US" dirty="0"/>
              <a:t>However, you need to keep moving forward with providing the information people need and closing any existing </a:t>
            </a:r>
            <a:r>
              <a:rPr lang="en-US" dirty="0" smtClean="0"/>
              <a:t>gaps</a:t>
            </a:r>
          </a:p>
          <a:p>
            <a:r>
              <a:rPr lang="en-US" dirty="0"/>
              <a:t>Success will breed further collaboration</a:t>
            </a:r>
          </a:p>
          <a:p>
            <a:r>
              <a:rPr lang="en-US" dirty="0" smtClean="0"/>
              <a:t>If </a:t>
            </a:r>
            <a:r>
              <a:rPr lang="en-US" dirty="0"/>
              <a:t>you can also improve data quality, that will be a huge win for everyone along the chain of </a:t>
            </a:r>
            <a:r>
              <a:rPr lang="en-US" dirty="0" smtClean="0"/>
              <a:t>command</a:t>
            </a:r>
          </a:p>
          <a:p>
            <a:r>
              <a:rPr lang="en-US" dirty="0"/>
              <a:t>Remember: the two major things that clinical informatics can help both clinical end-users and supervisory/command personnel </a:t>
            </a:r>
            <a:r>
              <a:rPr lang="en-US" dirty="0" smtClean="0"/>
              <a:t>are: </a:t>
            </a:r>
            <a:r>
              <a:rPr lang="en-US" dirty="0"/>
              <a:t>improving clinical workflow and providing information back in a timely fashion</a:t>
            </a:r>
          </a:p>
        </p:txBody>
      </p:sp>
      <p:sp>
        <p:nvSpPr>
          <p:cNvPr id="3" name="Title 2"/>
          <p:cNvSpPr>
            <a:spLocks noGrp="1"/>
          </p:cNvSpPr>
          <p:nvPr>
            <p:ph type="title"/>
          </p:nvPr>
        </p:nvSpPr>
        <p:spPr/>
        <p:txBody>
          <a:bodyPr/>
          <a:lstStyle/>
          <a:p>
            <a:r>
              <a:rPr lang="en-US" dirty="0"/>
              <a:t>Improving Quality and Workflow</a:t>
            </a:r>
          </a:p>
        </p:txBody>
      </p:sp>
    </p:spTree>
    <p:extLst>
      <p:ext uri="{BB962C8B-B14F-4D97-AF65-F5344CB8AC3E}">
        <p14:creationId xmlns:p14="http://schemas.microsoft.com/office/powerpoint/2010/main" val="34895246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Additional Questions</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9824" y="1417638"/>
            <a:ext cx="10569216" cy="5062566"/>
          </a:xfrm>
          <a:prstGeom prst="rect">
            <a:avLst/>
          </a:prstGeom>
          <a:ln>
            <a:noFill/>
          </a:ln>
          <a:effectLst>
            <a:softEdge rad="112500"/>
          </a:effectLst>
        </p:spPr>
      </p:pic>
    </p:spTree>
    <p:extLst>
      <p:ext uri="{BB962C8B-B14F-4D97-AF65-F5344CB8AC3E}">
        <p14:creationId xmlns:p14="http://schemas.microsoft.com/office/powerpoint/2010/main" val="943056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a:t>
            </a:r>
            <a:r>
              <a:rPr lang="en-US" dirty="0" smtClean="0"/>
              <a:t>apidly </a:t>
            </a:r>
            <a:r>
              <a:rPr lang="en-US" dirty="0"/>
              <a:t>evolving sub-discipline within biomedical </a:t>
            </a:r>
            <a:r>
              <a:rPr lang="en-US" dirty="0" smtClean="0"/>
              <a:t>informatics </a:t>
            </a:r>
          </a:p>
          <a:p>
            <a:r>
              <a:rPr lang="en-US" dirty="0"/>
              <a:t>F</a:t>
            </a:r>
            <a:r>
              <a:rPr lang="en-US" dirty="0" smtClean="0"/>
              <a:t>ocuses </a:t>
            </a:r>
            <a:r>
              <a:rPr lang="en-US" dirty="0"/>
              <a:t>on developing new </a:t>
            </a:r>
            <a:r>
              <a:rPr lang="en-US" dirty="0" smtClean="0"/>
              <a:t>informatics theories</a:t>
            </a:r>
            <a:r>
              <a:rPr lang="en-US" dirty="0"/>
              <a:t>, tools, and solutions to accelerate the full translational continuum: basic research, clinical trials, and medical centers and </a:t>
            </a:r>
            <a:r>
              <a:rPr lang="en-US" dirty="0" smtClean="0"/>
              <a:t>community practice </a:t>
            </a:r>
          </a:p>
          <a:p>
            <a:r>
              <a:rPr lang="en-US" dirty="0" smtClean="0"/>
              <a:t>Two </a:t>
            </a:r>
            <a:r>
              <a:rPr lang="en-US" dirty="0"/>
              <a:t>recent factors accelerating CRI research and development </a:t>
            </a:r>
            <a:r>
              <a:rPr lang="en-US" dirty="0" smtClean="0"/>
              <a:t>efforts: </a:t>
            </a:r>
          </a:p>
          <a:p>
            <a:pPr lvl="1"/>
            <a:r>
              <a:rPr lang="en-US" dirty="0" smtClean="0"/>
              <a:t>Extensive </a:t>
            </a:r>
            <a:r>
              <a:rPr lang="en-US" dirty="0"/>
              <a:t>and diverse informatics needs of the NIH </a:t>
            </a:r>
            <a:r>
              <a:rPr lang="en-US" dirty="0" smtClean="0"/>
              <a:t>Clinical and </a:t>
            </a:r>
            <a:r>
              <a:rPr lang="en-US" dirty="0"/>
              <a:t>Translational Sciences </a:t>
            </a:r>
            <a:r>
              <a:rPr lang="en-US" dirty="0" smtClean="0"/>
              <a:t>Awards, </a:t>
            </a:r>
            <a:r>
              <a:rPr lang="en-US" dirty="0"/>
              <a:t>and </a:t>
            </a:r>
            <a:endParaRPr lang="en-US" dirty="0" smtClean="0"/>
          </a:p>
          <a:p>
            <a:pPr lvl="1"/>
            <a:r>
              <a:rPr lang="en-US" dirty="0" smtClean="0"/>
              <a:t>Growing </a:t>
            </a:r>
            <a:r>
              <a:rPr lang="en-US" dirty="0"/>
              <a:t>interest in sustainable, large-scale, multi-institutional distributed research networks </a:t>
            </a:r>
            <a:r>
              <a:rPr lang="en-US" dirty="0" smtClean="0"/>
              <a:t>for comparative </a:t>
            </a:r>
            <a:r>
              <a:rPr lang="en-US" dirty="0"/>
              <a:t>effectiveness research</a:t>
            </a:r>
          </a:p>
        </p:txBody>
      </p:sp>
      <p:sp>
        <p:nvSpPr>
          <p:cNvPr id="3" name="Title 2"/>
          <p:cNvSpPr>
            <a:spLocks noGrp="1"/>
          </p:cNvSpPr>
          <p:nvPr>
            <p:ph type="title"/>
          </p:nvPr>
        </p:nvSpPr>
        <p:spPr/>
        <p:txBody>
          <a:bodyPr/>
          <a:lstStyle/>
          <a:p>
            <a:r>
              <a:rPr lang="en-US" dirty="0" smtClean="0"/>
              <a:t>Clinical Research Informatics</a:t>
            </a:r>
            <a:endParaRPr lang="en-US" dirty="0"/>
          </a:p>
        </p:txBody>
      </p:sp>
    </p:spTree>
    <p:extLst>
      <p:ext uri="{BB962C8B-B14F-4D97-AF65-F5344CB8AC3E}">
        <p14:creationId xmlns:p14="http://schemas.microsoft.com/office/powerpoint/2010/main" val="4267030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143" y="930789"/>
            <a:ext cx="11928875" cy="5020068"/>
          </a:xfrm>
          <a:prstGeom prst="rect">
            <a:avLst/>
          </a:prstGeom>
        </p:spPr>
      </p:pic>
    </p:spTree>
    <p:extLst>
      <p:ext uri="{BB962C8B-B14F-4D97-AF65-F5344CB8AC3E}">
        <p14:creationId xmlns:p14="http://schemas.microsoft.com/office/powerpoint/2010/main" val="7781411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Translational Continuum</a:t>
            </a:r>
            <a:endParaRPr lang="en-US" dirty="0"/>
          </a:p>
        </p:txBody>
      </p:sp>
      <p:sp>
        <p:nvSpPr>
          <p:cNvPr id="3" name="Content Placeholder 2"/>
          <p:cNvSpPr>
            <a:spLocks noGrp="1"/>
          </p:cNvSpPr>
          <p:nvPr>
            <p:ph idx="1"/>
          </p:nvPr>
        </p:nvSpPr>
        <p:spPr/>
        <p:txBody>
          <a:bodyPr/>
          <a:lstStyle/>
          <a:p>
            <a:r>
              <a:rPr lang="en-US" dirty="0" smtClean="0"/>
              <a:t>Four parts to the full translational continuum: </a:t>
            </a:r>
          </a:p>
          <a:p>
            <a:pPr lvl="1"/>
            <a:r>
              <a:rPr lang="en-US" sz="2800" dirty="0" smtClean="0"/>
              <a:t>basic </a:t>
            </a:r>
            <a:r>
              <a:rPr lang="en-US" sz="2800" dirty="0"/>
              <a:t>research </a:t>
            </a:r>
            <a:r>
              <a:rPr lang="en-US" sz="2800" dirty="0" smtClean="0"/>
              <a:t>to clinical </a:t>
            </a:r>
            <a:r>
              <a:rPr lang="en-US" sz="2800" dirty="0"/>
              <a:t>trials (T1), </a:t>
            </a:r>
            <a:endParaRPr lang="en-US" sz="2800" dirty="0" smtClean="0"/>
          </a:p>
          <a:p>
            <a:pPr lvl="1"/>
            <a:r>
              <a:rPr lang="en-US" sz="2800" dirty="0" smtClean="0"/>
              <a:t>clinical </a:t>
            </a:r>
            <a:r>
              <a:rPr lang="en-US" sz="2800" dirty="0"/>
              <a:t>trials to academic </a:t>
            </a:r>
            <a:r>
              <a:rPr lang="en-US" sz="2800" dirty="0" smtClean="0"/>
              <a:t>health </a:t>
            </a:r>
            <a:r>
              <a:rPr lang="fr-FR" sz="2800" dirty="0" smtClean="0"/>
              <a:t>center </a:t>
            </a:r>
            <a:r>
              <a:rPr lang="fr-FR" sz="2800" dirty="0"/>
              <a:t>practice (T2), </a:t>
            </a:r>
            <a:endParaRPr lang="fr-FR" sz="2800" dirty="0" smtClean="0"/>
          </a:p>
          <a:p>
            <a:pPr lvl="1"/>
            <a:r>
              <a:rPr lang="fr-FR" sz="2800" dirty="0" smtClean="0"/>
              <a:t>diffusion </a:t>
            </a:r>
            <a:r>
              <a:rPr lang="fr-FR" sz="2800" dirty="0"/>
              <a:t>and </a:t>
            </a:r>
            <a:r>
              <a:rPr lang="fr-FR" sz="2800" dirty="0" smtClean="0"/>
              <a:t>implementation </a:t>
            </a:r>
            <a:r>
              <a:rPr lang="en-US" sz="2800" dirty="0" smtClean="0"/>
              <a:t>to </a:t>
            </a:r>
            <a:r>
              <a:rPr lang="en-US" sz="2800" dirty="0"/>
              <a:t>community practice (T3), </a:t>
            </a:r>
            <a:r>
              <a:rPr lang="en-US" sz="2800" dirty="0" smtClean="0"/>
              <a:t>and</a:t>
            </a:r>
          </a:p>
          <a:p>
            <a:pPr lvl="1"/>
            <a:r>
              <a:rPr lang="en-US" sz="2800" dirty="0" smtClean="0"/>
              <a:t>‘</a:t>
            </a:r>
            <a:r>
              <a:rPr lang="en-US" sz="2800" dirty="0"/>
              <a:t>real world</a:t>
            </a:r>
            <a:r>
              <a:rPr lang="en-US" sz="2800" dirty="0" smtClean="0"/>
              <a:t>’ outcomes </a:t>
            </a:r>
            <a:r>
              <a:rPr lang="en-US" sz="2800" dirty="0"/>
              <a:t>(T4</a:t>
            </a:r>
            <a:r>
              <a:rPr lang="en-US" sz="2800" dirty="0" smtClean="0"/>
              <a:t>)</a:t>
            </a:r>
            <a:endParaRPr lang="en-US" sz="2800" dirty="0"/>
          </a:p>
        </p:txBody>
      </p:sp>
    </p:spTree>
    <p:extLst>
      <p:ext uri="{BB962C8B-B14F-4D97-AF65-F5344CB8AC3E}">
        <p14:creationId xmlns:p14="http://schemas.microsoft.com/office/powerpoint/2010/main" val="2278524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AMIA Definition</a:t>
            </a:r>
            <a:endParaRPr lang="en-US" dirty="0"/>
          </a:p>
        </p:txBody>
      </p:sp>
      <p:sp>
        <p:nvSpPr>
          <p:cNvPr id="3" name="Content Placeholder 2"/>
          <p:cNvSpPr>
            <a:spLocks noGrp="1"/>
          </p:cNvSpPr>
          <p:nvPr>
            <p:ph idx="1"/>
          </p:nvPr>
        </p:nvSpPr>
        <p:spPr/>
        <p:txBody>
          <a:bodyPr/>
          <a:lstStyle/>
          <a:p>
            <a:r>
              <a:rPr lang="en-US" b="1" dirty="0"/>
              <a:t>Clinical Research Informatics </a:t>
            </a:r>
            <a:r>
              <a:rPr lang="en-US" dirty="0"/>
              <a:t>involves </a:t>
            </a:r>
            <a:r>
              <a:rPr lang="en-US" dirty="0" smtClean="0"/>
              <a:t>use </a:t>
            </a:r>
            <a:r>
              <a:rPr lang="en-US" dirty="0"/>
              <a:t>of informatics </a:t>
            </a:r>
            <a:r>
              <a:rPr lang="en-US" dirty="0" smtClean="0"/>
              <a:t>in </a:t>
            </a:r>
            <a:r>
              <a:rPr lang="en-US" dirty="0"/>
              <a:t>discovery </a:t>
            </a:r>
            <a:r>
              <a:rPr lang="en-US" dirty="0" smtClean="0"/>
              <a:t>and management </a:t>
            </a:r>
            <a:r>
              <a:rPr lang="en-US" dirty="0"/>
              <a:t>of new knowledge relating to health and </a:t>
            </a:r>
            <a:r>
              <a:rPr lang="en-US" dirty="0" smtClean="0"/>
              <a:t>disease </a:t>
            </a:r>
          </a:p>
          <a:p>
            <a:r>
              <a:rPr lang="en-US" dirty="0" smtClean="0"/>
              <a:t>Includes </a:t>
            </a:r>
            <a:r>
              <a:rPr lang="en-US" dirty="0"/>
              <a:t>management </a:t>
            </a:r>
            <a:r>
              <a:rPr lang="en-US" dirty="0" smtClean="0"/>
              <a:t>of information </a:t>
            </a:r>
            <a:r>
              <a:rPr lang="en-US" dirty="0"/>
              <a:t>related to clinical trials and also involves informatics related to secondary </a:t>
            </a:r>
            <a:r>
              <a:rPr lang="en-US" dirty="0" smtClean="0"/>
              <a:t>research </a:t>
            </a:r>
            <a:r>
              <a:rPr lang="en-US" dirty="0"/>
              <a:t>use of clinical data. </a:t>
            </a:r>
            <a:endParaRPr lang="en-US" dirty="0" smtClean="0"/>
          </a:p>
          <a:p>
            <a:r>
              <a:rPr lang="en-US" dirty="0" smtClean="0"/>
              <a:t>Clinical </a:t>
            </a:r>
            <a:r>
              <a:rPr lang="en-US" dirty="0"/>
              <a:t>research informatics and translational bioinformatics are the </a:t>
            </a:r>
            <a:r>
              <a:rPr lang="en-US" dirty="0" smtClean="0"/>
              <a:t>primary domains </a:t>
            </a:r>
            <a:r>
              <a:rPr lang="en-US" dirty="0"/>
              <a:t>related to informatics activities to support translational research</a:t>
            </a:r>
          </a:p>
        </p:txBody>
      </p:sp>
    </p:spTree>
    <p:extLst>
      <p:ext uri="{BB962C8B-B14F-4D97-AF65-F5344CB8AC3E}">
        <p14:creationId xmlns:p14="http://schemas.microsoft.com/office/powerpoint/2010/main" val="3279755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556" y="853440"/>
            <a:ext cx="9902404" cy="5903039"/>
          </a:xfrm>
          <a:prstGeom prst="rect">
            <a:avLst/>
          </a:prstGeom>
        </p:spPr>
      </p:pic>
      <p:sp>
        <p:nvSpPr>
          <p:cNvPr id="3" name="Title 2"/>
          <p:cNvSpPr>
            <a:spLocks noGrp="1"/>
          </p:cNvSpPr>
          <p:nvPr>
            <p:ph type="title"/>
          </p:nvPr>
        </p:nvSpPr>
        <p:spPr>
          <a:xfrm>
            <a:off x="609600" y="274638"/>
            <a:ext cx="10972800" cy="990282"/>
          </a:xfrm>
        </p:spPr>
        <p:txBody>
          <a:bodyPr/>
          <a:lstStyle/>
          <a:p>
            <a:r>
              <a:rPr lang="en-US" dirty="0" smtClean="0"/>
              <a:t>Conceptual Model for CRI</a:t>
            </a:r>
            <a:endParaRPr lang="en-US" dirty="0"/>
          </a:p>
        </p:txBody>
      </p:sp>
    </p:spTree>
    <p:extLst>
      <p:ext uri="{BB962C8B-B14F-4D97-AF65-F5344CB8AC3E}">
        <p14:creationId xmlns:p14="http://schemas.microsoft.com/office/powerpoint/2010/main" val="319572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CRI integrates clinical and </a:t>
            </a:r>
            <a:r>
              <a:rPr lang="en-US" dirty="0" smtClean="0"/>
              <a:t>translational research </a:t>
            </a:r>
            <a:r>
              <a:rPr lang="en-US" dirty="0"/>
              <a:t>workflows in addition to </a:t>
            </a:r>
            <a:r>
              <a:rPr lang="en-US" dirty="0" smtClean="0"/>
              <a:t>core informatics </a:t>
            </a:r>
            <a:r>
              <a:rPr lang="en-US" dirty="0"/>
              <a:t>methodologies and principles </a:t>
            </a:r>
            <a:r>
              <a:rPr lang="en-US" dirty="0" smtClean="0"/>
              <a:t>into framework </a:t>
            </a:r>
            <a:r>
              <a:rPr lang="en-US" dirty="0"/>
              <a:t>that reflects the unique </a:t>
            </a:r>
            <a:r>
              <a:rPr lang="en-US" dirty="0" smtClean="0"/>
              <a:t>informatics needs </a:t>
            </a:r>
            <a:r>
              <a:rPr lang="en-US" dirty="0"/>
              <a:t>of translational </a:t>
            </a:r>
            <a:r>
              <a:rPr lang="en-US" dirty="0" smtClean="0"/>
              <a:t>investigators </a:t>
            </a:r>
          </a:p>
          <a:p>
            <a:r>
              <a:rPr lang="en-US" dirty="0" smtClean="0"/>
              <a:t>The </a:t>
            </a:r>
            <a:r>
              <a:rPr lang="en-US" dirty="0"/>
              <a:t>model </a:t>
            </a:r>
            <a:r>
              <a:rPr lang="en-US" dirty="0" smtClean="0"/>
              <a:t>is organized </a:t>
            </a:r>
            <a:r>
              <a:rPr lang="en-US" dirty="0"/>
              <a:t>around three conceptual components</a:t>
            </a:r>
            <a:r>
              <a:rPr lang="en-US" dirty="0" smtClean="0"/>
              <a:t>: workflows</a:t>
            </a:r>
            <a:r>
              <a:rPr lang="en-US" dirty="0"/>
              <a:t>; data sources and platforms; </a:t>
            </a:r>
            <a:r>
              <a:rPr lang="en-US" dirty="0" smtClean="0"/>
              <a:t>and informatics </a:t>
            </a:r>
            <a:r>
              <a:rPr lang="en-US" dirty="0"/>
              <a:t>core methods and </a:t>
            </a:r>
            <a:r>
              <a:rPr lang="en-US" dirty="0" smtClean="0"/>
              <a:t>topics</a:t>
            </a:r>
          </a:p>
          <a:p>
            <a:r>
              <a:rPr lang="en-US" dirty="0"/>
              <a:t>The central structure that establishes the </a:t>
            </a:r>
            <a:r>
              <a:rPr lang="en-US" dirty="0" smtClean="0"/>
              <a:t>unique context </a:t>
            </a:r>
            <a:r>
              <a:rPr lang="en-US" dirty="0"/>
              <a:t>for CRI is the informatics-enabled </a:t>
            </a:r>
            <a:r>
              <a:rPr lang="en-US" dirty="0" smtClean="0"/>
              <a:t>clinical research workflow</a:t>
            </a:r>
          </a:p>
          <a:p>
            <a:r>
              <a:rPr lang="en-US" dirty="0"/>
              <a:t>F</a:t>
            </a:r>
            <a:r>
              <a:rPr lang="en-US" dirty="0" smtClean="0"/>
              <a:t>igure applies informatics-centric </a:t>
            </a:r>
            <a:r>
              <a:rPr lang="en-US" dirty="0"/>
              <a:t>perspective to </a:t>
            </a:r>
            <a:r>
              <a:rPr lang="en-US" dirty="0" smtClean="0"/>
              <a:t>each step </a:t>
            </a:r>
            <a:r>
              <a:rPr lang="en-US" dirty="0"/>
              <a:t>and contains two translational workflow cycles</a:t>
            </a:r>
            <a:r>
              <a:rPr lang="en-US" dirty="0" smtClean="0"/>
              <a:t>, reflecting use </a:t>
            </a:r>
            <a:r>
              <a:rPr lang="en-US" dirty="0"/>
              <a:t>of CRI technologies in </a:t>
            </a:r>
            <a:r>
              <a:rPr lang="en-US" dirty="0" smtClean="0"/>
              <a:t>both early </a:t>
            </a:r>
            <a:r>
              <a:rPr lang="en-US" dirty="0"/>
              <a:t>(‘</a:t>
            </a:r>
            <a:r>
              <a:rPr lang="en-US" dirty="0" smtClean="0"/>
              <a:t>T1-T2</a:t>
            </a:r>
            <a:r>
              <a:rPr lang="en-US" dirty="0"/>
              <a:t>’) and later (‘</a:t>
            </a:r>
            <a:r>
              <a:rPr lang="en-US" dirty="0" smtClean="0"/>
              <a:t>T3-T4</a:t>
            </a:r>
            <a:r>
              <a:rPr lang="en-US" dirty="0"/>
              <a:t>’) </a:t>
            </a:r>
            <a:r>
              <a:rPr lang="en-US" dirty="0" smtClean="0"/>
              <a:t>translational phases </a:t>
            </a:r>
            <a:endParaRPr lang="en-US" dirty="0"/>
          </a:p>
        </p:txBody>
      </p:sp>
      <p:sp>
        <p:nvSpPr>
          <p:cNvPr id="2" name="Title 1"/>
          <p:cNvSpPr>
            <a:spLocks noGrp="1"/>
          </p:cNvSpPr>
          <p:nvPr>
            <p:ph type="title"/>
          </p:nvPr>
        </p:nvSpPr>
        <p:spPr/>
        <p:txBody>
          <a:bodyPr/>
          <a:lstStyle/>
          <a:p>
            <a:r>
              <a:rPr lang="en-US" dirty="0" smtClean="0"/>
              <a:t>Conceptual Model Explained</a:t>
            </a:r>
            <a:endParaRPr lang="en-US" dirty="0"/>
          </a:p>
        </p:txBody>
      </p:sp>
    </p:spTree>
    <p:extLst>
      <p:ext uri="{BB962C8B-B14F-4D97-AF65-F5344CB8AC3E}">
        <p14:creationId xmlns:p14="http://schemas.microsoft.com/office/powerpoint/2010/main" val="590302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 ‘inner’ cycle represents </a:t>
            </a:r>
            <a:r>
              <a:rPr lang="en-US" dirty="0" smtClean="0"/>
              <a:t>translational discoveries </a:t>
            </a:r>
            <a:r>
              <a:rPr lang="en-US" dirty="0"/>
              <a:t>within carefully controlled </a:t>
            </a:r>
            <a:r>
              <a:rPr lang="en-US" dirty="0" smtClean="0"/>
              <a:t>study conditions </a:t>
            </a:r>
            <a:r>
              <a:rPr lang="en-US" dirty="0"/>
              <a:t>in </a:t>
            </a:r>
            <a:r>
              <a:rPr lang="en-US" dirty="0" smtClean="0"/>
              <a:t>limited </a:t>
            </a:r>
            <a:r>
              <a:rPr lang="en-US" dirty="0"/>
              <a:t>number of clinical trial </a:t>
            </a:r>
            <a:r>
              <a:rPr lang="en-US" dirty="0" smtClean="0"/>
              <a:t>sites</a:t>
            </a:r>
            <a:endParaRPr lang="en-US" dirty="0"/>
          </a:p>
          <a:p>
            <a:r>
              <a:rPr lang="en-US" dirty="0"/>
              <a:t>The ‘outer’ cycle represents </a:t>
            </a:r>
            <a:r>
              <a:rPr lang="en-US" dirty="0" smtClean="0"/>
              <a:t>later </a:t>
            </a:r>
            <a:r>
              <a:rPr lang="en-US" dirty="0"/>
              <a:t>stages of </a:t>
            </a:r>
            <a:r>
              <a:rPr lang="en-US" dirty="0" smtClean="0"/>
              <a:t>clinical translational </a:t>
            </a:r>
            <a:r>
              <a:rPr lang="en-US" dirty="0"/>
              <a:t>research, where implementation </a:t>
            </a:r>
            <a:r>
              <a:rPr lang="en-US" dirty="0" smtClean="0"/>
              <a:t>and dissemination </a:t>
            </a:r>
            <a:r>
              <a:rPr lang="en-US" dirty="0"/>
              <a:t>tasks become more prominent </a:t>
            </a:r>
            <a:r>
              <a:rPr lang="en-US" dirty="0" smtClean="0"/>
              <a:t>across community practices </a:t>
            </a:r>
          </a:p>
          <a:p>
            <a:r>
              <a:rPr lang="en-US" dirty="0"/>
              <a:t>L</a:t>
            </a:r>
            <a:r>
              <a:rPr lang="en-US" dirty="0" smtClean="0"/>
              <a:t>ater </a:t>
            </a:r>
            <a:r>
              <a:rPr lang="en-US" dirty="0"/>
              <a:t>stages of </a:t>
            </a:r>
            <a:r>
              <a:rPr lang="en-US" dirty="0" smtClean="0"/>
              <a:t>clinical translational </a:t>
            </a:r>
            <a:r>
              <a:rPr lang="en-US" dirty="0"/>
              <a:t>research </a:t>
            </a:r>
            <a:r>
              <a:rPr lang="en-US" dirty="0" smtClean="0"/>
              <a:t>represented </a:t>
            </a:r>
            <a:r>
              <a:rPr lang="en-US" dirty="0"/>
              <a:t>by </a:t>
            </a:r>
            <a:r>
              <a:rPr lang="en-US" dirty="0" smtClean="0"/>
              <a:t>implementation-oriented </a:t>
            </a:r>
            <a:r>
              <a:rPr lang="en-US" dirty="0"/>
              <a:t>translational activities such </a:t>
            </a:r>
            <a:r>
              <a:rPr lang="en-US" dirty="0" smtClean="0"/>
              <a:t>as:</a:t>
            </a:r>
          </a:p>
          <a:p>
            <a:pPr lvl="1"/>
            <a:r>
              <a:rPr lang="en-US" dirty="0" smtClean="0"/>
              <a:t>evidence </a:t>
            </a:r>
            <a:r>
              <a:rPr lang="en-US" dirty="0"/>
              <a:t>generation and synthesis, </a:t>
            </a:r>
            <a:endParaRPr lang="en-US" dirty="0" smtClean="0"/>
          </a:p>
          <a:p>
            <a:pPr lvl="1"/>
            <a:r>
              <a:rPr lang="en-US" dirty="0" smtClean="0"/>
              <a:t>personalized evidence </a:t>
            </a:r>
            <a:r>
              <a:rPr lang="en-US" dirty="0"/>
              <a:t>application, and </a:t>
            </a:r>
            <a:endParaRPr lang="en-US" dirty="0" smtClean="0"/>
          </a:p>
          <a:p>
            <a:pPr lvl="1"/>
            <a:r>
              <a:rPr lang="en-US" dirty="0" smtClean="0"/>
              <a:t>population </a:t>
            </a:r>
            <a:r>
              <a:rPr lang="en-US" dirty="0"/>
              <a:t>surveillance</a:t>
            </a:r>
          </a:p>
        </p:txBody>
      </p:sp>
      <p:sp>
        <p:nvSpPr>
          <p:cNvPr id="3" name="Title 2"/>
          <p:cNvSpPr>
            <a:spLocks noGrp="1"/>
          </p:cNvSpPr>
          <p:nvPr>
            <p:ph type="title"/>
          </p:nvPr>
        </p:nvSpPr>
        <p:spPr/>
        <p:txBody>
          <a:bodyPr/>
          <a:lstStyle/>
          <a:p>
            <a:r>
              <a:rPr lang="en-US" dirty="0" smtClean="0"/>
              <a:t>Conceptual Model continued</a:t>
            </a:r>
            <a:endParaRPr lang="en-US" dirty="0"/>
          </a:p>
        </p:txBody>
      </p:sp>
    </p:spTree>
    <p:extLst>
      <p:ext uri="{BB962C8B-B14F-4D97-AF65-F5344CB8AC3E}">
        <p14:creationId xmlns:p14="http://schemas.microsoft.com/office/powerpoint/2010/main" val="33492928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dical design templat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extLst>
    <a:ext uri="{05A4C25C-085E-4340-85A3-A5531E510DB2}">
      <thm15:themeFamily xmlns:thm15="http://schemas.microsoft.com/office/thememl/2012/main" name="Medical design template" id="{BE883315-6697-4975-AEB2-5905098383C4}" vid="{D3CC9EF4-996F-4232-B765-B82F773B7949}"/>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Medical presentation design slides</Template>
  <TotalTime>0</TotalTime>
  <Words>1404</Words>
  <Application>Microsoft Macintosh PowerPoint</Application>
  <PresentationFormat>Widescreen</PresentationFormat>
  <Paragraphs>101</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Wingdings</vt:lpstr>
      <vt:lpstr>Calibri</vt:lpstr>
      <vt:lpstr>Wingdings 2</vt:lpstr>
      <vt:lpstr>Wingdings 3</vt:lpstr>
      <vt:lpstr>Medical design template</vt:lpstr>
      <vt:lpstr>Clinical Research Informatics and Interdepartmental collaboration</vt:lpstr>
      <vt:lpstr>Objectives</vt:lpstr>
      <vt:lpstr>Clinical Research Informatics</vt:lpstr>
      <vt:lpstr>PowerPoint Presentation</vt:lpstr>
      <vt:lpstr>Translational Continuum</vt:lpstr>
      <vt:lpstr>AMIA Definition</vt:lpstr>
      <vt:lpstr>Conceptual Model for CRI</vt:lpstr>
      <vt:lpstr>Conceptual Model Explained</vt:lpstr>
      <vt:lpstr>Conceptual Model continued</vt:lpstr>
      <vt:lpstr>Helping to Advance Clinical Research</vt:lpstr>
      <vt:lpstr>Helping to Advance Clinical Research</vt:lpstr>
      <vt:lpstr>Helping to Advance Clinical Research</vt:lpstr>
      <vt:lpstr>Practical Application</vt:lpstr>
      <vt:lpstr>Questions</vt:lpstr>
      <vt:lpstr>Interdepartmental Collaboration and quality initiatives</vt:lpstr>
      <vt:lpstr>First Step First</vt:lpstr>
      <vt:lpstr>First Step First</vt:lpstr>
      <vt:lpstr>Quality Improvement</vt:lpstr>
      <vt:lpstr>Bidirectional Collaboration</vt:lpstr>
      <vt:lpstr>Bidirectional Collaboration</vt:lpstr>
      <vt:lpstr>Improving Quality and Workflow</vt:lpstr>
      <vt:lpstr>Improving Quality and Workflow</vt:lpstr>
      <vt:lpstr>Additional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2</cp:revision>
  <dcterms:created xsi:type="dcterms:W3CDTF">2016-01-17T20:21:46Z</dcterms:created>
  <dcterms:modified xsi:type="dcterms:W3CDTF">2016-01-19T14:24:45Z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TC034605299991</vt:lpwstr>
  </property>
</Properties>
</file>