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notesMasterIdLst>
    <p:notesMasterId r:id="rId25"/>
  </p:notesMasterIdLst>
  <p:handoutMasterIdLst>
    <p:handoutMasterId r:id="rId26"/>
  </p:handoutMasterIdLst>
  <p:sldIdLst>
    <p:sldId id="257" r:id="rId2"/>
    <p:sldId id="262" r:id="rId3"/>
    <p:sldId id="263" r:id="rId4"/>
    <p:sldId id="264" r:id="rId5"/>
    <p:sldId id="268" r:id="rId6"/>
    <p:sldId id="265" r:id="rId7"/>
    <p:sldId id="266" r:id="rId8"/>
    <p:sldId id="267"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96" y="1038"/>
      </p:cViewPr>
      <p:guideLst/>
    </p:cSldViewPr>
  </p:slideViewPr>
  <p:notesTextViewPr>
    <p:cViewPr>
      <p:scale>
        <a:sx n="1" d="1"/>
        <a:sy n="1" d="1"/>
      </p:scale>
      <p:origin x="0" y="0"/>
    </p:cViewPr>
  </p:notesTextViewPr>
  <p:notesViewPr>
    <p:cSldViewPr snapToGrid="0">
      <p:cViewPr varScale="1">
        <p:scale>
          <a:sx n="83" d="100"/>
          <a:sy n="83" d="100"/>
        </p:scale>
        <p:origin x="2406" y="72"/>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4560B6B-963E-45AD-B18D-9DA3469D83C9}" type="datetimeFigureOut">
              <a:rPr lang="en-US" smtClean="0"/>
              <a:t>1/19/16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9B61BEE-A6B4-49DE-8859-2A55F155C514}" type="slidenum">
              <a:rPr lang="en-US" smtClean="0"/>
              <a:t>‹#›</a:t>
            </a:fld>
            <a:endParaRPr lang="en-US"/>
          </a:p>
        </p:txBody>
      </p:sp>
    </p:spTree>
    <p:extLst>
      <p:ext uri="{BB962C8B-B14F-4D97-AF65-F5344CB8AC3E}">
        <p14:creationId xmlns:p14="http://schemas.microsoft.com/office/powerpoint/2010/main" val="37849308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8D2A0D-6B45-4215-8A49-D14849101A69}" type="datetimeFigureOut">
              <a:rPr lang="en-US" smtClean="0"/>
              <a:t>1/19/16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E6A182-AF03-4CC8-94DC-C0726DF52A64}" type="slidenum">
              <a:rPr lang="en-US" smtClean="0"/>
              <a:t>‹#›</a:t>
            </a:fld>
            <a:endParaRPr lang="en-US"/>
          </a:p>
        </p:txBody>
      </p:sp>
    </p:spTree>
    <p:extLst>
      <p:ext uri="{BB962C8B-B14F-4D97-AF65-F5344CB8AC3E}">
        <p14:creationId xmlns:p14="http://schemas.microsoft.com/office/powerpoint/2010/main" val="3303640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6E6A182-AF03-4CC8-94DC-C0726DF52A64}" type="slidenum">
              <a:rPr lang="en-US" smtClean="0"/>
              <a:t>1</a:t>
            </a:fld>
            <a:endParaRPr lang="en-US"/>
          </a:p>
        </p:txBody>
      </p:sp>
    </p:spTree>
    <p:extLst>
      <p:ext uri="{BB962C8B-B14F-4D97-AF65-F5344CB8AC3E}">
        <p14:creationId xmlns:p14="http://schemas.microsoft.com/office/powerpoint/2010/main" val="133775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8AE1E626-6EB7-4D9A-AD4A-B54D1684CAD1}" type="datetime1">
              <a:rPr lang="en-US" smtClean="0"/>
              <a:t>1/19/16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01CF334-2D5C-4859-84A6-CA7E6E43FAEB}" type="slidenum">
              <a:rPr lang="en-US" smtClean="0"/>
              <a:t>‹#›</a:t>
            </a:fld>
            <a:endParaRPr lang="en-US"/>
          </a:p>
        </p:txBody>
      </p:sp>
      <p:sp>
        <p:nvSpPr>
          <p:cNvPr id="9" name="Subtitle 8"/>
          <p:cNvSpPr>
            <a:spLocks noGrp="1"/>
          </p:cNvSpPr>
          <p:nvPr>
            <p:ph type="subTitle" idx="1"/>
          </p:nvPr>
        </p:nvSpPr>
        <p:spPr>
          <a:xfrm>
            <a:off x="562707" y="2320335"/>
            <a:ext cx="8534400" cy="1752600"/>
          </a:xfrm>
        </p:spPr>
        <p:txBody>
          <a:bodyPr/>
          <a:lstStyle>
            <a:lvl1pPr marL="0" indent="0" algn="l">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8" name="Title 7"/>
          <p:cNvSpPr>
            <a:spLocks noGrp="1"/>
          </p:cNvSpPr>
          <p:nvPr>
            <p:ph type="ctrTitle"/>
          </p:nvPr>
        </p:nvSpPr>
        <p:spPr>
          <a:xfrm>
            <a:off x="562707" y="288339"/>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l">
              <a:defRPr sz="4800" b="1" cap="all" baseline="0">
                <a:ln w="6350">
                  <a:noFill/>
                </a:ln>
                <a:solidFill>
                  <a:schemeClr val="accent2"/>
                </a:soli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dirty="0"/>
          </a:p>
        </p:txBody>
      </p:sp>
    </p:spTree>
    <p:extLst>
      <p:ext uri="{BB962C8B-B14F-4D97-AF65-F5344CB8AC3E}">
        <p14:creationId xmlns:p14="http://schemas.microsoft.com/office/powerpoint/2010/main" val="23860287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9932EDF-E99E-4C68-AFCB-7A835B309D6D}" type="datetime1">
              <a:rPr lang="en-US" smtClean="0"/>
              <a:t>1/19/16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dirty="0"/>
          </a:p>
        </p:txBody>
      </p:sp>
    </p:spTree>
    <p:extLst>
      <p:ext uri="{BB962C8B-B14F-4D97-AF65-F5344CB8AC3E}">
        <p14:creationId xmlns:p14="http://schemas.microsoft.com/office/powerpoint/2010/main" val="22033617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F82D85F-A551-4C69-800A-8CFFA2306A88}" type="datetime1">
              <a:rPr lang="en-US" smtClean="0"/>
              <a:t>1/19/16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Vertical Title 1"/>
          <p:cNvSpPr>
            <a:spLocks noGrp="1"/>
          </p:cNvSpPr>
          <p:nvPr>
            <p:ph type="title" orient="vert"/>
          </p:nvPr>
        </p:nvSpPr>
        <p:spPr>
          <a:xfrm>
            <a:off x="8839200" y="274639"/>
            <a:ext cx="27432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6435185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BD24A36-10EA-4DE5-9251-C62AA44714D2}" type="datetime1">
              <a:rPr lang="en-US" smtClean="0"/>
              <a:t>1/19/16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
        <p:nvSpPr>
          <p:cNvPr id="3" name="Content Placeholder 2"/>
          <p:cNvSpPr>
            <a:spLocks noGrp="1"/>
          </p:cNvSpPr>
          <p:nvPr>
            <p:ph idx="1"/>
          </p:nvPr>
        </p:nvSpPr>
        <p:spPr/>
        <p:txBody>
          <a:body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9201580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E95A85-13CC-45EA-B1A6-5B8E77AB646B}" type="datetime1">
              <a:rPr lang="en-US" smtClean="0"/>
              <a:t>1/19/16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66400" y="6416676"/>
            <a:ext cx="1016000" cy="365125"/>
          </a:xfrm>
        </p:spPr>
        <p:txBody>
          <a:bodyPr/>
          <a:lstStyle/>
          <a:p>
            <a:fld id="{401CF334-2D5C-4859-84A6-CA7E6E43FAEB}" type="slidenum">
              <a:rPr lang="en-US" smtClean="0"/>
              <a:t>‹#›</a:t>
            </a:fld>
            <a:endParaRPr lang="en-US"/>
          </a:p>
        </p:txBody>
      </p:sp>
      <p:sp>
        <p:nvSpPr>
          <p:cNvPr id="8" name="Subtitle 8"/>
          <p:cNvSpPr>
            <a:spLocks noGrp="1"/>
          </p:cNvSpPr>
          <p:nvPr>
            <p:ph type="subTitle" idx="1"/>
          </p:nvPr>
        </p:nvSpPr>
        <p:spPr>
          <a:xfrm>
            <a:off x="562707" y="2320335"/>
            <a:ext cx="8534400" cy="1752600"/>
          </a:xfrm>
        </p:spPr>
        <p:txBody>
          <a:bodyPr/>
          <a:lstStyle>
            <a:lvl1pPr marL="0" indent="0" algn="l">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Title 7"/>
          <p:cNvSpPr>
            <a:spLocks noGrp="1"/>
          </p:cNvSpPr>
          <p:nvPr>
            <p:ph type="ctrTitle"/>
          </p:nvPr>
        </p:nvSpPr>
        <p:spPr>
          <a:xfrm>
            <a:off x="562707" y="288339"/>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l">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dirty="0"/>
          </a:p>
        </p:txBody>
      </p:sp>
    </p:spTree>
    <p:extLst>
      <p:ext uri="{BB962C8B-B14F-4D97-AF65-F5344CB8AC3E}">
        <p14:creationId xmlns:p14="http://schemas.microsoft.com/office/powerpoint/2010/main" val="42263355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4B71815-F531-4787-BA2A-626422C133AD}" type="datetime1">
              <a:rPr lang="en-US" smtClean="0"/>
              <a:t>1/19/16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33183838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56C4885B-3C5C-43BB-9862-47948E5DF551}" type="datetime1">
              <a:rPr lang="en-US" smtClean="0"/>
              <a:t>1/19/16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Edit Master text styles</a:t>
            </a:r>
          </a:p>
        </p:txBody>
      </p:sp>
      <p:sp>
        <p:nvSpPr>
          <p:cNvPr id="2" name="Title 1"/>
          <p:cNvSpPr>
            <a:spLocks noGrp="1"/>
          </p:cNvSpPr>
          <p:nvPr>
            <p:ph type="title"/>
          </p:nvPr>
        </p:nvSpPr>
        <p:spPr>
          <a:xfrm>
            <a:off x="609600" y="273050"/>
            <a:ext cx="10972800" cy="1143000"/>
          </a:xfrm>
        </p:spPr>
        <p:txBody>
          <a:bodyPr anchor="ctr"/>
          <a:lstStyle>
            <a:lvl1pPr>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7418442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703B6AF-AB61-4D8E-B7B7-705C5ACEBBCC}" type="datetime1">
              <a:rPr lang="en-US" smtClean="0"/>
              <a:t>1/19/16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extLst>
      <p:ext uri="{BB962C8B-B14F-4D97-AF65-F5344CB8AC3E}">
        <p14:creationId xmlns:p14="http://schemas.microsoft.com/office/powerpoint/2010/main" val="17932082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B3EC9A-B094-4092-8061-75D86CB34931}" type="datetime1">
              <a:rPr lang="en-US" smtClean="0"/>
              <a:t>1/19/16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0777685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4E1AEED-2323-4359-853E-316DF6600362}" type="datetime1">
              <a:rPr lang="en-US" smtClean="0"/>
              <a:t>1/19/16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Edit Master text styles</a:t>
            </a:r>
          </a:p>
        </p:txBody>
      </p:sp>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1">
                <a:ln w="6350">
                  <a:noFill/>
                </a:ln>
                <a:solidFill>
                  <a:schemeClr val="accent2"/>
                </a:solidFill>
                <a:effectLst>
                  <a:outerShdw blurRad="38100" dist="38100" dir="2700000" algn="tl">
                    <a:srgbClr val="000000">
                      <a:alpha val="43137"/>
                    </a:srgbClr>
                  </a:outerShdw>
                </a:effectLst>
              </a:defRPr>
            </a:lvl1pPr>
          </a:lstStyle>
          <a:p>
            <a:r>
              <a:rPr kumimoji="0" lang="en-US" smtClean="0"/>
              <a:t>Click to edit Master title style</a:t>
            </a:r>
            <a:endParaRPr kumimoji="0" lang="en-US" dirty="0"/>
          </a:p>
        </p:txBody>
      </p:sp>
    </p:spTree>
    <p:extLst>
      <p:ext uri="{BB962C8B-B14F-4D97-AF65-F5344CB8AC3E}">
        <p14:creationId xmlns:p14="http://schemas.microsoft.com/office/powerpoint/2010/main" val="7775046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33AC2DF-F1FD-4724-A563-92BADFC82ECC}" type="datetime1">
              <a:rPr lang="en-US" smtClean="0"/>
              <a:t>1/19/16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
        <p:nvSpPr>
          <p:cNvPr id="3" name="Picture Placeholder 2"/>
          <p:cNvSpPr>
            <a:spLocks noGrp="1"/>
          </p:cNvSpPr>
          <p:nvPr>
            <p:ph type="pic" idx="1"/>
          </p:nvPr>
        </p:nvSpPr>
        <p:spPr>
          <a:xfrm>
            <a:off x="2438400" y="1831975"/>
            <a:ext cx="7315200" cy="3962400"/>
          </a:xfrm>
          <a:solidFill>
            <a:schemeClr val="bg2">
              <a:lumMod val="20000"/>
              <a:lumOff val="80000"/>
            </a:schemeClr>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Edit Master text styles</a:t>
            </a:r>
          </a:p>
        </p:txBody>
      </p:sp>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dirty="0"/>
          </a:p>
        </p:txBody>
      </p:sp>
    </p:spTree>
    <p:extLst>
      <p:ext uri="{BB962C8B-B14F-4D97-AF65-F5344CB8AC3E}">
        <p14:creationId xmlns:p14="http://schemas.microsoft.com/office/powerpoint/2010/main" val="31446699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3">
        <a:schemeClr val="bg2"/>
      </p:bgRef>
    </p:bg>
    <p:spTree>
      <p:nvGrpSpPr>
        <p:cNvPr id="1" name=""/>
        <p:cNvGrpSpPr/>
        <p:nvPr/>
      </p:nvGrpSpPr>
      <p:grpSpPr>
        <a:xfrm>
          <a:off x="0" y="0"/>
          <a:ext cx="0" cy="0"/>
          <a:chOff x="0" y="0"/>
          <a:chExt cx="0" cy="0"/>
        </a:xfrm>
      </p:grpSpPr>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D20E2CF-D74B-4B51-899A-DCEA821C90C7}" type="datetime1">
              <a:rPr lang="en-US" smtClean="0"/>
              <a:t>1/19/16</a:t>
            </a:fld>
            <a:endParaRPr lang="en-US"/>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01CF334-2D5C-4859-84A6-CA7E6E43FAEB}" type="slidenum">
              <a:rPr lang="en-US" smtClean="0"/>
              <a:t>‹#›</a:t>
            </a:fld>
            <a:endParaRPr lang="en-US"/>
          </a:p>
        </p:txBody>
      </p:sp>
      <p:grpSp>
        <p:nvGrpSpPr>
          <p:cNvPr id="24" name="Group 18"/>
          <p:cNvGrpSpPr>
            <a:grpSpLocks/>
          </p:cNvGrpSpPr>
          <p:nvPr/>
        </p:nvGrpSpPr>
        <p:grpSpPr bwMode="auto">
          <a:xfrm>
            <a:off x="4263969" y="1960564"/>
            <a:ext cx="3762431" cy="4821237"/>
            <a:chOff x="1365" y="355"/>
            <a:chExt cx="3024" cy="3875"/>
          </a:xfrm>
          <a:solidFill>
            <a:schemeClr val="bg2">
              <a:lumMod val="50000"/>
              <a:alpha val="20000"/>
            </a:schemeClr>
          </a:solidFill>
        </p:grpSpPr>
        <p:sp>
          <p:nvSpPr>
            <p:cNvPr id="25" name="Freeform 2"/>
            <p:cNvSpPr>
              <a:spLocks/>
            </p:cNvSpPr>
            <p:nvPr/>
          </p:nvSpPr>
          <p:spPr bwMode="auto">
            <a:xfrm>
              <a:off x="2835" y="586"/>
              <a:ext cx="88" cy="1121"/>
            </a:xfrm>
            <a:custGeom>
              <a:avLst/>
              <a:gdLst>
                <a:gd name="T0" fmla="*/ 0 w 88"/>
                <a:gd name="T1" fmla="*/ 1120 h 1121"/>
                <a:gd name="T2" fmla="*/ 0 w 88"/>
                <a:gd name="T3" fmla="*/ 0 h 1121"/>
                <a:gd name="T4" fmla="*/ 87 w 88"/>
                <a:gd name="T5" fmla="*/ 0 h 1121"/>
                <a:gd name="T6" fmla="*/ 87 w 88"/>
                <a:gd name="T7" fmla="*/ 1085 h 1121"/>
                <a:gd name="T8" fmla="*/ 0 w 88"/>
                <a:gd name="T9" fmla="*/ 1120 h 1121"/>
              </a:gdLst>
              <a:ahLst/>
              <a:cxnLst>
                <a:cxn ang="0">
                  <a:pos x="T0" y="T1"/>
                </a:cxn>
                <a:cxn ang="0">
                  <a:pos x="T2" y="T3"/>
                </a:cxn>
                <a:cxn ang="0">
                  <a:pos x="T4" y="T5"/>
                </a:cxn>
                <a:cxn ang="0">
                  <a:pos x="T6" y="T7"/>
                </a:cxn>
                <a:cxn ang="0">
                  <a:pos x="T8" y="T9"/>
                </a:cxn>
              </a:cxnLst>
              <a:rect l="0" t="0" r="r" b="b"/>
              <a:pathLst>
                <a:path w="88" h="1121">
                  <a:moveTo>
                    <a:pt x="0" y="1120"/>
                  </a:moveTo>
                  <a:lnTo>
                    <a:pt x="0" y="0"/>
                  </a:lnTo>
                  <a:lnTo>
                    <a:pt x="87" y="0"/>
                  </a:lnTo>
                  <a:lnTo>
                    <a:pt x="87" y="1085"/>
                  </a:lnTo>
                  <a:lnTo>
                    <a:pt x="0" y="1120"/>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Freeform 3"/>
            <p:cNvSpPr>
              <a:spLocks/>
            </p:cNvSpPr>
            <p:nvPr/>
          </p:nvSpPr>
          <p:spPr bwMode="auto">
            <a:xfrm>
              <a:off x="2834" y="1900"/>
              <a:ext cx="84" cy="363"/>
            </a:xfrm>
            <a:custGeom>
              <a:avLst/>
              <a:gdLst>
                <a:gd name="T0" fmla="*/ 0 w 84"/>
                <a:gd name="T1" fmla="*/ 29 h 363"/>
                <a:gd name="T2" fmla="*/ 83 w 84"/>
                <a:gd name="T3" fmla="*/ 0 h 363"/>
                <a:gd name="T4" fmla="*/ 74 w 84"/>
                <a:gd name="T5" fmla="*/ 329 h 363"/>
                <a:gd name="T6" fmla="*/ 0 w 84"/>
                <a:gd name="T7" fmla="*/ 362 h 363"/>
                <a:gd name="T8" fmla="*/ 0 w 84"/>
                <a:gd name="T9" fmla="*/ 29 h 363"/>
              </a:gdLst>
              <a:ahLst/>
              <a:cxnLst>
                <a:cxn ang="0">
                  <a:pos x="T0" y="T1"/>
                </a:cxn>
                <a:cxn ang="0">
                  <a:pos x="T2" y="T3"/>
                </a:cxn>
                <a:cxn ang="0">
                  <a:pos x="T4" y="T5"/>
                </a:cxn>
                <a:cxn ang="0">
                  <a:pos x="T6" y="T7"/>
                </a:cxn>
                <a:cxn ang="0">
                  <a:pos x="T8" y="T9"/>
                </a:cxn>
              </a:cxnLst>
              <a:rect l="0" t="0" r="r" b="b"/>
              <a:pathLst>
                <a:path w="84" h="363">
                  <a:moveTo>
                    <a:pt x="0" y="29"/>
                  </a:moveTo>
                  <a:lnTo>
                    <a:pt x="83" y="0"/>
                  </a:lnTo>
                  <a:lnTo>
                    <a:pt x="74" y="329"/>
                  </a:lnTo>
                  <a:lnTo>
                    <a:pt x="0" y="362"/>
                  </a:lnTo>
                  <a:lnTo>
                    <a:pt x="0" y="29"/>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Freeform 4"/>
            <p:cNvSpPr>
              <a:spLocks/>
            </p:cNvSpPr>
            <p:nvPr/>
          </p:nvSpPr>
          <p:spPr bwMode="auto">
            <a:xfrm>
              <a:off x="2825" y="2493"/>
              <a:ext cx="84" cy="249"/>
            </a:xfrm>
            <a:custGeom>
              <a:avLst/>
              <a:gdLst>
                <a:gd name="T0" fmla="*/ 2 w 84"/>
                <a:gd name="T1" fmla="*/ 213 h 249"/>
                <a:gd name="T2" fmla="*/ 0 w 84"/>
                <a:gd name="T3" fmla="*/ 28 h 249"/>
                <a:gd name="T4" fmla="*/ 83 w 84"/>
                <a:gd name="T5" fmla="*/ 0 h 249"/>
                <a:gd name="T6" fmla="*/ 72 w 84"/>
                <a:gd name="T7" fmla="*/ 248 h 249"/>
                <a:gd name="T8" fmla="*/ 2 w 84"/>
                <a:gd name="T9" fmla="*/ 213 h 249"/>
              </a:gdLst>
              <a:ahLst/>
              <a:cxnLst>
                <a:cxn ang="0">
                  <a:pos x="T0" y="T1"/>
                </a:cxn>
                <a:cxn ang="0">
                  <a:pos x="T2" y="T3"/>
                </a:cxn>
                <a:cxn ang="0">
                  <a:pos x="T4" y="T5"/>
                </a:cxn>
                <a:cxn ang="0">
                  <a:pos x="T6" y="T7"/>
                </a:cxn>
                <a:cxn ang="0">
                  <a:pos x="T8" y="T9"/>
                </a:cxn>
              </a:cxnLst>
              <a:rect l="0" t="0" r="r" b="b"/>
              <a:pathLst>
                <a:path w="84" h="249">
                  <a:moveTo>
                    <a:pt x="2" y="213"/>
                  </a:moveTo>
                  <a:lnTo>
                    <a:pt x="0" y="28"/>
                  </a:lnTo>
                  <a:lnTo>
                    <a:pt x="83" y="0"/>
                  </a:lnTo>
                  <a:lnTo>
                    <a:pt x="72" y="248"/>
                  </a:lnTo>
                  <a:lnTo>
                    <a:pt x="2" y="213"/>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 name="Freeform 5"/>
            <p:cNvSpPr>
              <a:spLocks/>
            </p:cNvSpPr>
            <p:nvPr/>
          </p:nvSpPr>
          <p:spPr bwMode="auto">
            <a:xfrm>
              <a:off x="2831" y="2965"/>
              <a:ext cx="52" cy="232"/>
            </a:xfrm>
            <a:custGeom>
              <a:avLst/>
              <a:gdLst>
                <a:gd name="T0" fmla="*/ 13 w 52"/>
                <a:gd name="T1" fmla="*/ 204 h 232"/>
                <a:gd name="T2" fmla="*/ 0 w 52"/>
                <a:gd name="T3" fmla="*/ 0 h 232"/>
                <a:gd name="T4" fmla="*/ 51 w 52"/>
                <a:gd name="T5" fmla="*/ 26 h 232"/>
                <a:gd name="T6" fmla="*/ 47 w 52"/>
                <a:gd name="T7" fmla="*/ 231 h 232"/>
                <a:gd name="T8" fmla="*/ 13 w 52"/>
                <a:gd name="T9" fmla="*/ 204 h 232"/>
              </a:gdLst>
              <a:ahLst/>
              <a:cxnLst>
                <a:cxn ang="0">
                  <a:pos x="T0" y="T1"/>
                </a:cxn>
                <a:cxn ang="0">
                  <a:pos x="T2" y="T3"/>
                </a:cxn>
                <a:cxn ang="0">
                  <a:pos x="T4" y="T5"/>
                </a:cxn>
                <a:cxn ang="0">
                  <a:pos x="T6" y="T7"/>
                </a:cxn>
                <a:cxn ang="0">
                  <a:pos x="T8" y="T9"/>
                </a:cxn>
              </a:cxnLst>
              <a:rect l="0" t="0" r="r" b="b"/>
              <a:pathLst>
                <a:path w="52" h="232">
                  <a:moveTo>
                    <a:pt x="13" y="204"/>
                  </a:moveTo>
                  <a:lnTo>
                    <a:pt x="0" y="0"/>
                  </a:lnTo>
                  <a:lnTo>
                    <a:pt x="51" y="26"/>
                  </a:lnTo>
                  <a:lnTo>
                    <a:pt x="47" y="231"/>
                  </a:lnTo>
                  <a:lnTo>
                    <a:pt x="13" y="204"/>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Freeform 6"/>
            <p:cNvSpPr>
              <a:spLocks/>
            </p:cNvSpPr>
            <p:nvPr/>
          </p:nvSpPr>
          <p:spPr bwMode="auto">
            <a:xfrm>
              <a:off x="2851" y="3354"/>
              <a:ext cx="36" cy="133"/>
            </a:xfrm>
            <a:custGeom>
              <a:avLst/>
              <a:gdLst>
                <a:gd name="T0" fmla="*/ 4 w 36"/>
                <a:gd name="T1" fmla="*/ 101 h 133"/>
                <a:gd name="T2" fmla="*/ 0 w 36"/>
                <a:gd name="T3" fmla="*/ 0 h 133"/>
                <a:gd name="T4" fmla="*/ 35 w 36"/>
                <a:gd name="T5" fmla="*/ 20 h 133"/>
                <a:gd name="T6" fmla="*/ 28 w 36"/>
                <a:gd name="T7" fmla="*/ 132 h 133"/>
                <a:gd name="T8" fmla="*/ 4 w 36"/>
                <a:gd name="T9" fmla="*/ 101 h 133"/>
              </a:gdLst>
              <a:ahLst/>
              <a:cxnLst>
                <a:cxn ang="0">
                  <a:pos x="T0" y="T1"/>
                </a:cxn>
                <a:cxn ang="0">
                  <a:pos x="T2" y="T3"/>
                </a:cxn>
                <a:cxn ang="0">
                  <a:pos x="T4" y="T5"/>
                </a:cxn>
                <a:cxn ang="0">
                  <a:pos x="T6" y="T7"/>
                </a:cxn>
                <a:cxn ang="0">
                  <a:pos x="T8" y="T9"/>
                </a:cxn>
              </a:cxnLst>
              <a:rect l="0" t="0" r="r" b="b"/>
              <a:pathLst>
                <a:path w="36" h="133">
                  <a:moveTo>
                    <a:pt x="4" y="101"/>
                  </a:moveTo>
                  <a:lnTo>
                    <a:pt x="0" y="0"/>
                  </a:lnTo>
                  <a:lnTo>
                    <a:pt x="35" y="20"/>
                  </a:lnTo>
                  <a:lnTo>
                    <a:pt x="28" y="132"/>
                  </a:lnTo>
                  <a:lnTo>
                    <a:pt x="4" y="101"/>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 name="Freeform 7"/>
            <p:cNvSpPr>
              <a:spLocks/>
            </p:cNvSpPr>
            <p:nvPr/>
          </p:nvSpPr>
          <p:spPr bwMode="auto">
            <a:xfrm>
              <a:off x="2851" y="3640"/>
              <a:ext cx="30" cy="590"/>
            </a:xfrm>
            <a:custGeom>
              <a:avLst/>
              <a:gdLst>
                <a:gd name="T0" fmla="*/ 15 w 30"/>
                <a:gd name="T1" fmla="*/ 589 h 590"/>
                <a:gd name="T2" fmla="*/ 0 w 30"/>
                <a:gd name="T3" fmla="*/ 0 h 590"/>
                <a:gd name="T4" fmla="*/ 29 w 30"/>
                <a:gd name="T5" fmla="*/ 37 h 590"/>
                <a:gd name="T6" fmla="*/ 15 w 30"/>
                <a:gd name="T7" fmla="*/ 589 h 590"/>
              </a:gdLst>
              <a:ahLst/>
              <a:cxnLst>
                <a:cxn ang="0">
                  <a:pos x="T0" y="T1"/>
                </a:cxn>
                <a:cxn ang="0">
                  <a:pos x="T2" y="T3"/>
                </a:cxn>
                <a:cxn ang="0">
                  <a:pos x="T4" y="T5"/>
                </a:cxn>
                <a:cxn ang="0">
                  <a:pos x="T6" y="T7"/>
                </a:cxn>
              </a:cxnLst>
              <a:rect l="0" t="0" r="r" b="b"/>
              <a:pathLst>
                <a:path w="30" h="590">
                  <a:moveTo>
                    <a:pt x="15" y="589"/>
                  </a:moveTo>
                  <a:lnTo>
                    <a:pt x="0" y="0"/>
                  </a:lnTo>
                  <a:lnTo>
                    <a:pt x="29" y="37"/>
                  </a:lnTo>
                  <a:lnTo>
                    <a:pt x="15" y="589"/>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 name="Freeform 8"/>
            <p:cNvSpPr>
              <a:spLocks/>
            </p:cNvSpPr>
            <p:nvPr/>
          </p:nvSpPr>
          <p:spPr bwMode="auto">
            <a:xfrm>
              <a:off x="2600" y="3595"/>
              <a:ext cx="233" cy="130"/>
            </a:xfrm>
            <a:custGeom>
              <a:avLst/>
              <a:gdLst>
                <a:gd name="T0" fmla="*/ 0 w 233"/>
                <a:gd name="T1" fmla="*/ 117 h 130"/>
                <a:gd name="T2" fmla="*/ 48 w 233"/>
                <a:gd name="T3" fmla="*/ 101 h 130"/>
                <a:gd name="T4" fmla="*/ 93 w 233"/>
                <a:gd name="T5" fmla="*/ 79 h 130"/>
                <a:gd name="T6" fmla="*/ 146 w 233"/>
                <a:gd name="T7" fmla="*/ 39 h 130"/>
                <a:gd name="T8" fmla="*/ 182 w 233"/>
                <a:gd name="T9" fmla="*/ 0 h 130"/>
                <a:gd name="T10" fmla="*/ 232 w 233"/>
                <a:gd name="T11" fmla="*/ 42 h 130"/>
                <a:gd name="T12" fmla="*/ 188 w 233"/>
                <a:gd name="T13" fmla="*/ 74 h 130"/>
                <a:gd name="T14" fmla="*/ 134 w 233"/>
                <a:gd name="T15" fmla="*/ 110 h 130"/>
                <a:gd name="T16" fmla="*/ 61 w 233"/>
                <a:gd name="T17" fmla="*/ 129 h 130"/>
                <a:gd name="T18" fmla="*/ 0 w 233"/>
                <a:gd name="T19" fmla="*/ 11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3" h="130">
                  <a:moveTo>
                    <a:pt x="0" y="117"/>
                  </a:moveTo>
                  <a:lnTo>
                    <a:pt x="48" y="101"/>
                  </a:lnTo>
                  <a:lnTo>
                    <a:pt x="93" y="79"/>
                  </a:lnTo>
                  <a:lnTo>
                    <a:pt x="146" y="39"/>
                  </a:lnTo>
                  <a:lnTo>
                    <a:pt x="182" y="0"/>
                  </a:lnTo>
                  <a:lnTo>
                    <a:pt x="232" y="42"/>
                  </a:lnTo>
                  <a:lnTo>
                    <a:pt x="188" y="74"/>
                  </a:lnTo>
                  <a:lnTo>
                    <a:pt x="134" y="110"/>
                  </a:lnTo>
                  <a:lnTo>
                    <a:pt x="61" y="129"/>
                  </a:lnTo>
                  <a:lnTo>
                    <a:pt x="0" y="117"/>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 name="Freeform 9"/>
            <p:cNvSpPr>
              <a:spLocks/>
            </p:cNvSpPr>
            <p:nvPr/>
          </p:nvSpPr>
          <p:spPr bwMode="auto">
            <a:xfrm>
              <a:off x="2583" y="2888"/>
              <a:ext cx="465" cy="646"/>
            </a:xfrm>
            <a:custGeom>
              <a:avLst/>
              <a:gdLst>
                <a:gd name="T0" fmla="*/ 359 w 465"/>
                <a:gd name="T1" fmla="*/ 645 h 646"/>
                <a:gd name="T2" fmla="*/ 405 w 465"/>
                <a:gd name="T3" fmla="*/ 616 h 646"/>
                <a:gd name="T4" fmla="*/ 447 w 465"/>
                <a:gd name="T5" fmla="*/ 580 h 646"/>
                <a:gd name="T6" fmla="*/ 460 w 465"/>
                <a:gd name="T7" fmla="*/ 552 h 646"/>
                <a:gd name="T8" fmla="*/ 464 w 465"/>
                <a:gd name="T9" fmla="*/ 515 h 646"/>
                <a:gd name="T10" fmla="*/ 451 w 465"/>
                <a:gd name="T11" fmla="*/ 468 h 646"/>
                <a:gd name="T12" fmla="*/ 424 w 465"/>
                <a:gd name="T13" fmla="*/ 424 h 646"/>
                <a:gd name="T14" fmla="*/ 380 w 465"/>
                <a:gd name="T15" fmla="*/ 385 h 646"/>
                <a:gd name="T16" fmla="*/ 168 w 465"/>
                <a:gd name="T17" fmla="*/ 259 h 646"/>
                <a:gd name="T18" fmla="*/ 133 w 465"/>
                <a:gd name="T19" fmla="*/ 235 h 646"/>
                <a:gd name="T20" fmla="*/ 111 w 465"/>
                <a:gd name="T21" fmla="*/ 208 h 646"/>
                <a:gd name="T22" fmla="*/ 104 w 465"/>
                <a:gd name="T23" fmla="*/ 166 h 646"/>
                <a:gd name="T24" fmla="*/ 117 w 465"/>
                <a:gd name="T25" fmla="*/ 124 h 646"/>
                <a:gd name="T26" fmla="*/ 155 w 465"/>
                <a:gd name="T27" fmla="*/ 95 h 646"/>
                <a:gd name="T28" fmla="*/ 222 w 465"/>
                <a:gd name="T29" fmla="*/ 52 h 646"/>
                <a:gd name="T30" fmla="*/ 124 w 465"/>
                <a:gd name="T31" fmla="*/ 0 h 646"/>
                <a:gd name="T32" fmla="*/ 55 w 465"/>
                <a:gd name="T33" fmla="*/ 41 h 646"/>
                <a:gd name="T34" fmla="*/ 27 w 465"/>
                <a:gd name="T35" fmla="*/ 70 h 646"/>
                <a:gd name="T36" fmla="*/ 2 w 465"/>
                <a:gd name="T37" fmla="*/ 123 h 646"/>
                <a:gd name="T38" fmla="*/ 0 w 465"/>
                <a:gd name="T39" fmla="*/ 189 h 646"/>
                <a:gd name="T40" fmla="*/ 29 w 465"/>
                <a:gd name="T41" fmla="*/ 257 h 646"/>
                <a:gd name="T42" fmla="*/ 78 w 465"/>
                <a:gd name="T43" fmla="*/ 300 h 646"/>
                <a:gd name="T44" fmla="*/ 311 w 465"/>
                <a:gd name="T45" fmla="*/ 442 h 646"/>
                <a:gd name="T46" fmla="*/ 358 w 465"/>
                <a:gd name="T47" fmla="*/ 474 h 646"/>
                <a:gd name="T48" fmla="*/ 375 w 465"/>
                <a:gd name="T49" fmla="*/ 516 h 646"/>
                <a:gd name="T50" fmla="*/ 375 w 465"/>
                <a:gd name="T51" fmla="*/ 550 h 646"/>
                <a:gd name="T52" fmla="*/ 308 w 465"/>
                <a:gd name="T53" fmla="*/ 608 h 646"/>
                <a:gd name="T54" fmla="*/ 359 w 465"/>
                <a:gd name="T55" fmla="*/ 645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65" h="646">
                  <a:moveTo>
                    <a:pt x="359" y="645"/>
                  </a:moveTo>
                  <a:lnTo>
                    <a:pt x="405" y="616"/>
                  </a:lnTo>
                  <a:lnTo>
                    <a:pt x="447" y="580"/>
                  </a:lnTo>
                  <a:lnTo>
                    <a:pt x="460" y="552"/>
                  </a:lnTo>
                  <a:lnTo>
                    <a:pt x="464" y="515"/>
                  </a:lnTo>
                  <a:lnTo>
                    <a:pt x="451" y="468"/>
                  </a:lnTo>
                  <a:lnTo>
                    <a:pt x="424" y="424"/>
                  </a:lnTo>
                  <a:lnTo>
                    <a:pt x="380" y="385"/>
                  </a:lnTo>
                  <a:lnTo>
                    <a:pt x="168" y="259"/>
                  </a:lnTo>
                  <a:lnTo>
                    <a:pt x="133" y="235"/>
                  </a:lnTo>
                  <a:lnTo>
                    <a:pt x="111" y="208"/>
                  </a:lnTo>
                  <a:lnTo>
                    <a:pt x="104" y="166"/>
                  </a:lnTo>
                  <a:lnTo>
                    <a:pt x="117" y="124"/>
                  </a:lnTo>
                  <a:lnTo>
                    <a:pt x="155" y="95"/>
                  </a:lnTo>
                  <a:lnTo>
                    <a:pt x="222" y="52"/>
                  </a:lnTo>
                  <a:lnTo>
                    <a:pt x="124" y="0"/>
                  </a:lnTo>
                  <a:lnTo>
                    <a:pt x="55" y="41"/>
                  </a:lnTo>
                  <a:lnTo>
                    <a:pt x="27" y="70"/>
                  </a:lnTo>
                  <a:lnTo>
                    <a:pt x="2" y="123"/>
                  </a:lnTo>
                  <a:lnTo>
                    <a:pt x="0" y="189"/>
                  </a:lnTo>
                  <a:lnTo>
                    <a:pt x="29" y="257"/>
                  </a:lnTo>
                  <a:lnTo>
                    <a:pt x="78" y="300"/>
                  </a:lnTo>
                  <a:lnTo>
                    <a:pt x="311" y="442"/>
                  </a:lnTo>
                  <a:lnTo>
                    <a:pt x="358" y="474"/>
                  </a:lnTo>
                  <a:lnTo>
                    <a:pt x="375" y="516"/>
                  </a:lnTo>
                  <a:lnTo>
                    <a:pt x="375" y="550"/>
                  </a:lnTo>
                  <a:lnTo>
                    <a:pt x="308" y="608"/>
                  </a:lnTo>
                  <a:lnTo>
                    <a:pt x="359" y="645"/>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 name="Freeform 10"/>
            <p:cNvSpPr>
              <a:spLocks/>
            </p:cNvSpPr>
            <p:nvPr/>
          </p:nvSpPr>
          <p:spPr bwMode="auto">
            <a:xfrm>
              <a:off x="2966" y="2396"/>
              <a:ext cx="318" cy="422"/>
            </a:xfrm>
            <a:custGeom>
              <a:avLst/>
              <a:gdLst>
                <a:gd name="T0" fmla="*/ 92 w 318"/>
                <a:gd name="T1" fmla="*/ 421 h 422"/>
                <a:gd name="T2" fmla="*/ 163 w 318"/>
                <a:gd name="T3" fmla="*/ 399 h 422"/>
                <a:gd name="T4" fmla="*/ 218 w 318"/>
                <a:gd name="T5" fmla="*/ 357 h 422"/>
                <a:gd name="T6" fmla="*/ 263 w 318"/>
                <a:gd name="T7" fmla="*/ 316 h 422"/>
                <a:gd name="T8" fmla="*/ 300 w 318"/>
                <a:gd name="T9" fmla="*/ 265 h 422"/>
                <a:gd name="T10" fmla="*/ 317 w 318"/>
                <a:gd name="T11" fmla="*/ 203 h 422"/>
                <a:gd name="T12" fmla="*/ 316 w 318"/>
                <a:gd name="T13" fmla="*/ 139 h 422"/>
                <a:gd name="T14" fmla="*/ 299 w 318"/>
                <a:gd name="T15" fmla="*/ 95 h 422"/>
                <a:gd name="T16" fmla="*/ 276 w 318"/>
                <a:gd name="T17" fmla="*/ 64 h 422"/>
                <a:gd name="T18" fmla="*/ 241 w 318"/>
                <a:gd name="T19" fmla="*/ 36 h 422"/>
                <a:gd name="T20" fmla="*/ 218 w 318"/>
                <a:gd name="T21" fmla="*/ 14 h 422"/>
                <a:gd name="T22" fmla="*/ 180 w 318"/>
                <a:gd name="T23" fmla="*/ 0 h 422"/>
                <a:gd name="T24" fmla="*/ 61 w 318"/>
                <a:gd name="T25" fmla="*/ 52 h 422"/>
                <a:gd name="T26" fmla="*/ 106 w 318"/>
                <a:gd name="T27" fmla="*/ 93 h 422"/>
                <a:gd name="T28" fmla="*/ 137 w 318"/>
                <a:gd name="T29" fmla="*/ 130 h 422"/>
                <a:gd name="T30" fmla="*/ 159 w 318"/>
                <a:gd name="T31" fmla="*/ 159 h 422"/>
                <a:gd name="T32" fmla="*/ 176 w 318"/>
                <a:gd name="T33" fmla="*/ 196 h 422"/>
                <a:gd name="T34" fmla="*/ 176 w 318"/>
                <a:gd name="T35" fmla="*/ 246 h 422"/>
                <a:gd name="T36" fmla="*/ 145 w 318"/>
                <a:gd name="T37" fmla="*/ 279 h 422"/>
                <a:gd name="T38" fmla="*/ 105 w 318"/>
                <a:gd name="T39" fmla="*/ 309 h 422"/>
                <a:gd name="T40" fmla="*/ 50 w 318"/>
                <a:gd name="T41" fmla="*/ 342 h 422"/>
                <a:gd name="T42" fmla="*/ 0 w 318"/>
                <a:gd name="T43" fmla="*/ 369 h 422"/>
                <a:gd name="T44" fmla="*/ 92 w 318"/>
                <a:gd name="T45" fmla="*/ 42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8" h="422">
                  <a:moveTo>
                    <a:pt x="92" y="421"/>
                  </a:moveTo>
                  <a:lnTo>
                    <a:pt x="163" y="399"/>
                  </a:lnTo>
                  <a:lnTo>
                    <a:pt x="218" y="357"/>
                  </a:lnTo>
                  <a:lnTo>
                    <a:pt x="263" y="316"/>
                  </a:lnTo>
                  <a:lnTo>
                    <a:pt x="300" y="265"/>
                  </a:lnTo>
                  <a:lnTo>
                    <a:pt x="317" y="203"/>
                  </a:lnTo>
                  <a:lnTo>
                    <a:pt x="316" y="139"/>
                  </a:lnTo>
                  <a:lnTo>
                    <a:pt x="299" y="95"/>
                  </a:lnTo>
                  <a:lnTo>
                    <a:pt x="276" y="64"/>
                  </a:lnTo>
                  <a:lnTo>
                    <a:pt x="241" y="36"/>
                  </a:lnTo>
                  <a:lnTo>
                    <a:pt x="218" y="14"/>
                  </a:lnTo>
                  <a:lnTo>
                    <a:pt x="180" y="0"/>
                  </a:lnTo>
                  <a:lnTo>
                    <a:pt x="61" y="52"/>
                  </a:lnTo>
                  <a:lnTo>
                    <a:pt x="106" y="93"/>
                  </a:lnTo>
                  <a:lnTo>
                    <a:pt x="137" y="130"/>
                  </a:lnTo>
                  <a:lnTo>
                    <a:pt x="159" y="159"/>
                  </a:lnTo>
                  <a:lnTo>
                    <a:pt x="176" y="196"/>
                  </a:lnTo>
                  <a:lnTo>
                    <a:pt x="176" y="246"/>
                  </a:lnTo>
                  <a:lnTo>
                    <a:pt x="145" y="279"/>
                  </a:lnTo>
                  <a:lnTo>
                    <a:pt x="105" y="309"/>
                  </a:lnTo>
                  <a:lnTo>
                    <a:pt x="50" y="342"/>
                  </a:lnTo>
                  <a:lnTo>
                    <a:pt x="0" y="369"/>
                  </a:lnTo>
                  <a:lnTo>
                    <a:pt x="92" y="421"/>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 name="Freeform 11"/>
            <p:cNvSpPr>
              <a:spLocks/>
            </p:cNvSpPr>
            <p:nvPr/>
          </p:nvSpPr>
          <p:spPr bwMode="auto">
            <a:xfrm>
              <a:off x="2308" y="1190"/>
              <a:ext cx="1404" cy="1153"/>
            </a:xfrm>
            <a:custGeom>
              <a:avLst/>
              <a:gdLst>
                <a:gd name="T0" fmla="*/ 466 w 1404"/>
                <a:gd name="T1" fmla="*/ 1084 h 1153"/>
                <a:gd name="T2" fmla="*/ 370 w 1404"/>
                <a:gd name="T3" fmla="*/ 1066 h 1153"/>
                <a:gd name="T4" fmla="*/ 299 w 1404"/>
                <a:gd name="T5" fmla="*/ 1035 h 1153"/>
                <a:gd name="T6" fmla="*/ 257 w 1404"/>
                <a:gd name="T7" fmla="*/ 1002 h 1153"/>
                <a:gd name="T8" fmla="*/ 220 w 1404"/>
                <a:gd name="T9" fmla="*/ 956 h 1153"/>
                <a:gd name="T10" fmla="*/ 209 w 1404"/>
                <a:gd name="T11" fmla="*/ 914 h 1153"/>
                <a:gd name="T12" fmla="*/ 215 w 1404"/>
                <a:gd name="T13" fmla="*/ 873 h 1153"/>
                <a:gd name="T14" fmla="*/ 231 w 1404"/>
                <a:gd name="T15" fmla="*/ 836 h 1153"/>
                <a:gd name="T16" fmla="*/ 273 w 1404"/>
                <a:gd name="T17" fmla="*/ 798 h 1153"/>
                <a:gd name="T18" fmla="*/ 330 w 1404"/>
                <a:gd name="T19" fmla="*/ 774 h 1153"/>
                <a:gd name="T20" fmla="*/ 400 w 1404"/>
                <a:gd name="T21" fmla="*/ 748 h 1153"/>
                <a:gd name="T22" fmla="*/ 1110 w 1404"/>
                <a:gd name="T23" fmla="*/ 499 h 1153"/>
                <a:gd name="T24" fmla="*/ 1207 w 1404"/>
                <a:gd name="T25" fmla="*/ 451 h 1153"/>
                <a:gd name="T26" fmla="*/ 1289 w 1404"/>
                <a:gd name="T27" fmla="*/ 398 h 1153"/>
                <a:gd name="T28" fmla="*/ 1344 w 1404"/>
                <a:gd name="T29" fmla="*/ 356 h 1153"/>
                <a:gd name="T30" fmla="*/ 1381 w 1404"/>
                <a:gd name="T31" fmla="*/ 310 h 1153"/>
                <a:gd name="T32" fmla="*/ 1403 w 1404"/>
                <a:gd name="T33" fmla="*/ 249 h 1153"/>
                <a:gd name="T34" fmla="*/ 1401 w 1404"/>
                <a:gd name="T35" fmla="*/ 185 h 1153"/>
                <a:gd name="T36" fmla="*/ 1386 w 1404"/>
                <a:gd name="T37" fmla="*/ 136 h 1153"/>
                <a:gd name="T38" fmla="*/ 1370 w 1404"/>
                <a:gd name="T39" fmla="*/ 90 h 1153"/>
                <a:gd name="T40" fmla="*/ 1335 w 1404"/>
                <a:gd name="T41" fmla="*/ 55 h 1153"/>
                <a:gd name="T42" fmla="*/ 1280 w 1404"/>
                <a:gd name="T43" fmla="*/ 18 h 1153"/>
                <a:gd name="T44" fmla="*/ 1214 w 1404"/>
                <a:gd name="T45" fmla="*/ 0 h 1153"/>
                <a:gd name="T46" fmla="*/ 1172 w 1404"/>
                <a:gd name="T47" fmla="*/ 4 h 1153"/>
                <a:gd name="T48" fmla="*/ 1111 w 1404"/>
                <a:gd name="T49" fmla="*/ 7 h 1153"/>
                <a:gd name="T50" fmla="*/ 1053 w 1404"/>
                <a:gd name="T51" fmla="*/ 20 h 1153"/>
                <a:gd name="T52" fmla="*/ 989 w 1404"/>
                <a:gd name="T53" fmla="*/ 46 h 1153"/>
                <a:gd name="T54" fmla="*/ 939 w 1404"/>
                <a:gd name="T55" fmla="*/ 79 h 1153"/>
                <a:gd name="T56" fmla="*/ 899 w 1404"/>
                <a:gd name="T57" fmla="*/ 106 h 1153"/>
                <a:gd name="T58" fmla="*/ 878 w 1404"/>
                <a:gd name="T59" fmla="*/ 149 h 1153"/>
                <a:gd name="T60" fmla="*/ 897 w 1404"/>
                <a:gd name="T61" fmla="*/ 187 h 1153"/>
                <a:gd name="T62" fmla="*/ 939 w 1404"/>
                <a:gd name="T63" fmla="*/ 183 h 1153"/>
                <a:gd name="T64" fmla="*/ 987 w 1404"/>
                <a:gd name="T65" fmla="*/ 171 h 1153"/>
                <a:gd name="T66" fmla="*/ 1033 w 1404"/>
                <a:gd name="T67" fmla="*/ 158 h 1153"/>
                <a:gd name="T68" fmla="*/ 1069 w 1404"/>
                <a:gd name="T69" fmla="*/ 150 h 1153"/>
                <a:gd name="T70" fmla="*/ 1111 w 1404"/>
                <a:gd name="T71" fmla="*/ 150 h 1153"/>
                <a:gd name="T72" fmla="*/ 1154 w 1404"/>
                <a:gd name="T73" fmla="*/ 163 h 1153"/>
                <a:gd name="T74" fmla="*/ 1183 w 1404"/>
                <a:gd name="T75" fmla="*/ 204 h 1153"/>
                <a:gd name="T76" fmla="*/ 1179 w 1404"/>
                <a:gd name="T77" fmla="*/ 248 h 1153"/>
                <a:gd name="T78" fmla="*/ 1157 w 1404"/>
                <a:gd name="T79" fmla="*/ 286 h 1153"/>
                <a:gd name="T80" fmla="*/ 1121 w 1404"/>
                <a:gd name="T81" fmla="*/ 323 h 1153"/>
                <a:gd name="T82" fmla="*/ 1047 w 1404"/>
                <a:gd name="T83" fmla="*/ 361 h 1153"/>
                <a:gd name="T84" fmla="*/ 908 w 1404"/>
                <a:gd name="T85" fmla="*/ 415 h 1153"/>
                <a:gd name="T86" fmla="*/ 194 w 1404"/>
                <a:gd name="T87" fmla="*/ 675 h 1153"/>
                <a:gd name="T88" fmla="*/ 123 w 1404"/>
                <a:gd name="T89" fmla="*/ 715 h 1153"/>
                <a:gd name="T90" fmla="*/ 68 w 1404"/>
                <a:gd name="T91" fmla="*/ 763 h 1153"/>
                <a:gd name="T92" fmla="*/ 29 w 1404"/>
                <a:gd name="T93" fmla="*/ 809 h 1153"/>
                <a:gd name="T94" fmla="*/ 6 w 1404"/>
                <a:gd name="T95" fmla="*/ 858 h 1153"/>
                <a:gd name="T96" fmla="*/ 0 w 1404"/>
                <a:gd name="T97" fmla="*/ 912 h 1153"/>
                <a:gd name="T98" fmla="*/ 8 w 1404"/>
                <a:gd name="T99" fmla="*/ 952 h 1153"/>
                <a:gd name="T100" fmla="*/ 22 w 1404"/>
                <a:gd name="T101" fmla="*/ 992 h 1153"/>
                <a:gd name="T102" fmla="*/ 59 w 1404"/>
                <a:gd name="T103" fmla="*/ 1036 h 1153"/>
                <a:gd name="T104" fmla="*/ 127 w 1404"/>
                <a:gd name="T105" fmla="*/ 1095 h 1153"/>
                <a:gd name="T106" fmla="*/ 198 w 1404"/>
                <a:gd name="T107" fmla="*/ 1135 h 1153"/>
                <a:gd name="T108" fmla="*/ 273 w 1404"/>
                <a:gd name="T109" fmla="*/ 1152 h 1153"/>
                <a:gd name="T110" fmla="*/ 466 w 1404"/>
                <a:gd name="T111" fmla="*/ 1084 h 1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404" h="1153">
                  <a:moveTo>
                    <a:pt x="466" y="1084"/>
                  </a:moveTo>
                  <a:lnTo>
                    <a:pt x="370" y="1066"/>
                  </a:lnTo>
                  <a:lnTo>
                    <a:pt x="299" y="1035"/>
                  </a:lnTo>
                  <a:lnTo>
                    <a:pt x="257" y="1002"/>
                  </a:lnTo>
                  <a:lnTo>
                    <a:pt x="220" y="956"/>
                  </a:lnTo>
                  <a:lnTo>
                    <a:pt x="209" y="914"/>
                  </a:lnTo>
                  <a:lnTo>
                    <a:pt x="215" y="873"/>
                  </a:lnTo>
                  <a:lnTo>
                    <a:pt x="231" y="836"/>
                  </a:lnTo>
                  <a:lnTo>
                    <a:pt x="273" y="798"/>
                  </a:lnTo>
                  <a:lnTo>
                    <a:pt x="330" y="774"/>
                  </a:lnTo>
                  <a:lnTo>
                    <a:pt x="400" y="748"/>
                  </a:lnTo>
                  <a:lnTo>
                    <a:pt x="1110" y="499"/>
                  </a:lnTo>
                  <a:lnTo>
                    <a:pt x="1207" y="451"/>
                  </a:lnTo>
                  <a:lnTo>
                    <a:pt x="1289" y="398"/>
                  </a:lnTo>
                  <a:lnTo>
                    <a:pt x="1344" y="356"/>
                  </a:lnTo>
                  <a:lnTo>
                    <a:pt x="1381" y="310"/>
                  </a:lnTo>
                  <a:lnTo>
                    <a:pt x="1403" y="249"/>
                  </a:lnTo>
                  <a:lnTo>
                    <a:pt x="1401" y="185"/>
                  </a:lnTo>
                  <a:lnTo>
                    <a:pt x="1386" y="136"/>
                  </a:lnTo>
                  <a:lnTo>
                    <a:pt x="1370" y="90"/>
                  </a:lnTo>
                  <a:lnTo>
                    <a:pt x="1335" y="55"/>
                  </a:lnTo>
                  <a:lnTo>
                    <a:pt x="1280" y="18"/>
                  </a:lnTo>
                  <a:lnTo>
                    <a:pt x="1214" y="0"/>
                  </a:lnTo>
                  <a:lnTo>
                    <a:pt x="1172" y="4"/>
                  </a:lnTo>
                  <a:lnTo>
                    <a:pt x="1111" y="7"/>
                  </a:lnTo>
                  <a:lnTo>
                    <a:pt x="1053" y="20"/>
                  </a:lnTo>
                  <a:lnTo>
                    <a:pt x="989" y="46"/>
                  </a:lnTo>
                  <a:lnTo>
                    <a:pt x="939" y="79"/>
                  </a:lnTo>
                  <a:lnTo>
                    <a:pt x="899" y="106"/>
                  </a:lnTo>
                  <a:lnTo>
                    <a:pt x="878" y="149"/>
                  </a:lnTo>
                  <a:lnTo>
                    <a:pt x="897" y="187"/>
                  </a:lnTo>
                  <a:lnTo>
                    <a:pt x="939" y="183"/>
                  </a:lnTo>
                  <a:lnTo>
                    <a:pt x="987" y="171"/>
                  </a:lnTo>
                  <a:lnTo>
                    <a:pt x="1033" y="158"/>
                  </a:lnTo>
                  <a:lnTo>
                    <a:pt x="1069" y="150"/>
                  </a:lnTo>
                  <a:lnTo>
                    <a:pt x="1111" y="150"/>
                  </a:lnTo>
                  <a:lnTo>
                    <a:pt x="1154" y="163"/>
                  </a:lnTo>
                  <a:lnTo>
                    <a:pt x="1183" y="204"/>
                  </a:lnTo>
                  <a:lnTo>
                    <a:pt x="1179" y="248"/>
                  </a:lnTo>
                  <a:lnTo>
                    <a:pt x="1157" y="286"/>
                  </a:lnTo>
                  <a:lnTo>
                    <a:pt x="1121" y="323"/>
                  </a:lnTo>
                  <a:lnTo>
                    <a:pt x="1047" y="361"/>
                  </a:lnTo>
                  <a:lnTo>
                    <a:pt x="908" y="415"/>
                  </a:lnTo>
                  <a:lnTo>
                    <a:pt x="194" y="675"/>
                  </a:lnTo>
                  <a:lnTo>
                    <a:pt x="123" y="715"/>
                  </a:lnTo>
                  <a:lnTo>
                    <a:pt x="68" y="763"/>
                  </a:lnTo>
                  <a:lnTo>
                    <a:pt x="29" y="809"/>
                  </a:lnTo>
                  <a:lnTo>
                    <a:pt x="6" y="858"/>
                  </a:lnTo>
                  <a:lnTo>
                    <a:pt x="0" y="912"/>
                  </a:lnTo>
                  <a:lnTo>
                    <a:pt x="8" y="952"/>
                  </a:lnTo>
                  <a:lnTo>
                    <a:pt x="22" y="992"/>
                  </a:lnTo>
                  <a:lnTo>
                    <a:pt x="59" y="1036"/>
                  </a:lnTo>
                  <a:lnTo>
                    <a:pt x="127" y="1095"/>
                  </a:lnTo>
                  <a:lnTo>
                    <a:pt x="198" y="1135"/>
                  </a:lnTo>
                  <a:lnTo>
                    <a:pt x="273" y="1152"/>
                  </a:lnTo>
                  <a:lnTo>
                    <a:pt x="466" y="1084"/>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 name="Freeform 12"/>
            <p:cNvSpPr>
              <a:spLocks/>
            </p:cNvSpPr>
            <p:nvPr/>
          </p:nvSpPr>
          <p:spPr bwMode="auto">
            <a:xfrm>
              <a:off x="2711" y="3280"/>
              <a:ext cx="368" cy="422"/>
            </a:xfrm>
            <a:custGeom>
              <a:avLst/>
              <a:gdLst>
                <a:gd name="T0" fmla="*/ 367 w 368"/>
                <a:gd name="T1" fmla="*/ 421 h 422"/>
                <a:gd name="T2" fmla="*/ 171 w 368"/>
                <a:gd name="T3" fmla="*/ 340 h 422"/>
                <a:gd name="T4" fmla="*/ 117 w 368"/>
                <a:gd name="T5" fmla="*/ 304 h 422"/>
                <a:gd name="T6" fmla="*/ 73 w 368"/>
                <a:gd name="T7" fmla="*/ 265 h 422"/>
                <a:gd name="T8" fmla="*/ 31 w 368"/>
                <a:gd name="T9" fmla="*/ 219 h 422"/>
                <a:gd name="T10" fmla="*/ 9 w 368"/>
                <a:gd name="T11" fmla="*/ 179 h 422"/>
                <a:gd name="T12" fmla="*/ 0 w 368"/>
                <a:gd name="T13" fmla="*/ 137 h 422"/>
                <a:gd name="T14" fmla="*/ 2 w 368"/>
                <a:gd name="T15" fmla="*/ 95 h 422"/>
                <a:gd name="T16" fmla="*/ 19 w 368"/>
                <a:gd name="T17" fmla="*/ 51 h 422"/>
                <a:gd name="T18" fmla="*/ 44 w 368"/>
                <a:gd name="T19" fmla="*/ 0 h 422"/>
                <a:gd name="T20" fmla="*/ 120 w 368"/>
                <a:gd name="T21" fmla="*/ 52 h 422"/>
                <a:gd name="T22" fmla="*/ 95 w 368"/>
                <a:gd name="T23" fmla="*/ 98 h 422"/>
                <a:gd name="T24" fmla="*/ 95 w 368"/>
                <a:gd name="T25" fmla="*/ 143 h 422"/>
                <a:gd name="T26" fmla="*/ 122 w 368"/>
                <a:gd name="T27" fmla="*/ 191 h 422"/>
                <a:gd name="T28" fmla="*/ 162 w 368"/>
                <a:gd name="T29" fmla="*/ 235 h 422"/>
                <a:gd name="T30" fmla="*/ 223 w 368"/>
                <a:gd name="T31" fmla="*/ 284 h 422"/>
                <a:gd name="T32" fmla="*/ 290 w 368"/>
                <a:gd name="T33" fmla="*/ 317 h 422"/>
                <a:gd name="T34" fmla="*/ 332 w 368"/>
                <a:gd name="T35" fmla="*/ 351 h 422"/>
                <a:gd name="T36" fmla="*/ 351 w 368"/>
                <a:gd name="T37" fmla="*/ 378 h 422"/>
                <a:gd name="T38" fmla="*/ 367 w 368"/>
                <a:gd name="T39" fmla="*/ 42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8" h="422">
                  <a:moveTo>
                    <a:pt x="367" y="421"/>
                  </a:moveTo>
                  <a:lnTo>
                    <a:pt x="171" y="340"/>
                  </a:lnTo>
                  <a:lnTo>
                    <a:pt x="117" y="304"/>
                  </a:lnTo>
                  <a:lnTo>
                    <a:pt x="73" y="265"/>
                  </a:lnTo>
                  <a:lnTo>
                    <a:pt x="31" y="219"/>
                  </a:lnTo>
                  <a:lnTo>
                    <a:pt x="9" y="179"/>
                  </a:lnTo>
                  <a:lnTo>
                    <a:pt x="0" y="137"/>
                  </a:lnTo>
                  <a:lnTo>
                    <a:pt x="2" y="95"/>
                  </a:lnTo>
                  <a:lnTo>
                    <a:pt x="19" y="51"/>
                  </a:lnTo>
                  <a:lnTo>
                    <a:pt x="44" y="0"/>
                  </a:lnTo>
                  <a:lnTo>
                    <a:pt x="120" y="52"/>
                  </a:lnTo>
                  <a:lnTo>
                    <a:pt x="95" y="98"/>
                  </a:lnTo>
                  <a:lnTo>
                    <a:pt x="95" y="143"/>
                  </a:lnTo>
                  <a:lnTo>
                    <a:pt x="122" y="191"/>
                  </a:lnTo>
                  <a:lnTo>
                    <a:pt x="162" y="235"/>
                  </a:lnTo>
                  <a:lnTo>
                    <a:pt x="223" y="284"/>
                  </a:lnTo>
                  <a:lnTo>
                    <a:pt x="290" y="317"/>
                  </a:lnTo>
                  <a:lnTo>
                    <a:pt x="332" y="351"/>
                  </a:lnTo>
                  <a:lnTo>
                    <a:pt x="351" y="378"/>
                  </a:lnTo>
                  <a:lnTo>
                    <a:pt x="367" y="421"/>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3" name="Freeform 13"/>
            <p:cNvSpPr>
              <a:spLocks/>
            </p:cNvSpPr>
            <p:nvPr/>
          </p:nvSpPr>
          <p:spPr bwMode="auto">
            <a:xfrm>
              <a:off x="2432" y="1792"/>
              <a:ext cx="989" cy="1439"/>
            </a:xfrm>
            <a:custGeom>
              <a:avLst/>
              <a:gdLst>
                <a:gd name="T0" fmla="*/ 525 w 989"/>
                <a:gd name="T1" fmla="*/ 1438 h 1439"/>
                <a:gd name="T2" fmla="*/ 582 w 989"/>
                <a:gd name="T3" fmla="*/ 1409 h 1439"/>
                <a:gd name="T4" fmla="*/ 647 w 989"/>
                <a:gd name="T5" fmla="*/ 1355 h 1439"/>
                <a:gd name="T6" fmla="*/ 670 w 989"/>
                <a:gd name="T7" fmla="*/ 1304 h 1439"/>
                <a:gd name="T8" fmla="*/ 686 w 989"/>
                <a:gd name="T9" fmla="*/ 1255 h 1439"/>
                <a:gd name="T10" fmla="*/ 677 w 989"/>
                <a:gd name="T11" fmla="*/ 1198 h 1439"/>
                <a:gd name="T12" fmla="*/ 637 w 989"/>
                <a:gd name="T13" fmla="*/ 1125 h 1439"/>
                <a:gd name="T14" fmla="*/ 609 w 989"/>
                <a:gd name="T15" fmla="*/ 1092 h 1439"/>
                <a:gd name="T16" fmla="*/ 569 w 989"/>
                <a:gd name="T17" fmla="*/ 1063 h 1439"/>
                <a:gd name="T18" fmla="*/ 259 w 989"/>
                <a:gd name="T19" fmla="*/ 905 h 1439"/>
                <a:gd name="T20" fmla="*/ 201 w 989"/>
                <a:gd name="T21" fmla="*/ 863 h 1439"/>
                <a:gd name="T22" fmla="*/ 177 w 989"/>
                <a:gd name="T23" fmla="*/ 843 h 1439"/>
                <a:gd name="T24" fmla="*/ 160 w 989"/>
                <a:gd name="T25" fmla="*/ 800 h 1439"/>
                <a:gd name="T26" fmla="*/ 171 w 989"/>
                <a:gd name="T27" fmla="*/ 766 h 1439"/>
                <a:gd name="T28" fmla="*/ 215 w 989"/>
                <a:gd name="T29" fmla="*/ 738 h 1439"/>
                <a:gd name="T30" fmla="*/ 294 w 989"/>
                <a:gd name="T31" fmla="*/ 709 h 1439"/>
                <a:gd name="T32" fmla="*/ 780 w 989"/>
                <a:gd name="T33" fmla="*/ 521 h 1439"/>
                <a:gd name="T34" fmla="*/ 856 w 989"/>
                <a:gd name="T35" fmla="*/ 471 h 1439"/>
                <a:gd name="T36" fmla="*/ 918 w 989"/>
                <a:gd name="T37" fmla="*/ 417 h 1439"/>
                <a:gd name="T38" fmla="*/ 953 w 989"/>
                <a:gd name="T39" fmla="*/ 379 h 1439"/>
                <a:gd name="T40" fmla="*/ 984 w 989"/>
                <a:gd name="T41" fmla="*/ 334 h 1439"/>
                <a:gd name="T42" fmla="*/ 988 w 989"/>
                <a:gd name="T43" fmla="*/ 274 h 1439"/>
                <a:gd name="T44" fmla="*/ 972 w 989"/>
                <a:gd name="T45" fmla="*/ 214 h 1439"/>
                <a:gd name="T46" fmla="*/ 953 w 989"/>
                <a:gd name="T47" fmla="*/ 167 h 1439"/>
                <a:gd name="T48" fmla="*/ 920 w 989"/>
                <a:gd name="T49" fmla="*/ 126 h 1439"/>
                <a:gd name="T50" fmla="*/ 875 w 989"/>
                <a:gd name="T51" fmla="*/ 85 h 1439"/>
                <a:gd name="T52" fmla="*/ 828 w 989"/>
                <a:gd name="T53" fmla="*/ 50 h 1439"/>
                <a:gd name="T54" fmla="*/ 803 w 989"/>
                <a:gd name="T55" fmla="*/ 29 h 1439"/>
                <a:gd name="T56" fmla="*/ 756 w 989"/>
                <a:gd name="T57" fmla="*/ 0 h 1439"/>
                <a:gd name="T58" fmla="*/ 588 w 989"/>
                <a:gd name="T59" fmla="*/ 61 h 1439"/>
                <a:gd name="T60" fmla="*/ 649 w 989"/>
                <a:gd name="T61" fmla="*/ 104 h 1439"/>
                <a:gd name="T62" fmla="*/ 694 w 989"/>
                <a:gd name="T63" fmla="*/ 145 h 1439"/>
                <a:gd name="T64" fmla="*/ 739 w 989"/>
                <a:gd name="T65" fmla="*/ 182 h 1439"/>
                <a:gd name="T66" fmla="*/ 780 w 989"/>
                <a:gd name="T67" fmla="*/ 223 h 1439"/>
                <a:gd name="T68" fmla="*/ 803 w 989"/>
                <a:gd name="T69" fmla="*/ 272 h 1439"/>
                <a:gd name="T70" fmla="*/ 787 w 989"/>
                <a:gd name="T71" fmla="*/ 323 h 1439"/>
                <a:gd name="T72" fmla="*/ 729 w 989"/>
                <a:gd name="T73" fmla="*/ 369 h 1439"/>
                <a:gd name="T74" fmla="*/ 639 w 989"/>
                <a:gd name="T75" fmla="*/ 413 h 1439"/>
                <a:gd name="T76" fmla="*/ 212 w 989"/>
                <a:gd name="T77" fmla="*/ 589 h 1439"/>
                <a:gd name="T78" fmla="*/ 160 w 989"/>
                <a:gd name="T79" fmla="*/ 608 h 1439"/>
                <a:gd name="T80" fmla="*/ 88 w 989"/>
                <a:gd name="T81" fmla="*/ 653 h 1439"/>
                <a:gd name="T82" fmla="*/ 43 w 989"/>
                <a:gd name="T83" fmla="*/ 698 h 1439"/>
                <a:gd name="T84" fmla="*/ 9 w 989"/>
                <a:gd name="T85" fmla="*/ 755 h 1439"/>
                <a:gd name="T86" fmla="*/ 0 w 989"/>
                <a:gd name="T87" fmla="*/ 820 h 1439"/>
                <a:gd name="T88" fmla="*/ 10 w 989"/>
                <a:gd name="T89" fmla="*/ 872 h 1439"/>
                <a:gd name="T90" fmla="*/ 40 w 989"/>
                <a:gd name="T91" fmla="*/ 914 h 1439"/>
                <a:gd name="T92" fmla="*/ 84 w 989"/>
                <a:gd name="T93" fmla="*/ 949 h 1439"/>
                <a:gd name="T94" fmla="*/ 159 w 989"/>
                <a:gd name="T95" fmla="*/ 999 h 1439"/>
                <a:gd name="T96" fmla="*/ 487 w 989"/>
                <a:gd name="T97" fmla="*/ 1164 h 1439"/>
                <a:gd name="T98" fmla="*/ 530 w 989"/>
                <a:gd name="T99" fmla="*/ 1197 h 1439"/>
                <a:gd name="T100" fmla="*/ 569 w 989"/>
                <a:gd name="T101" fmla="*/ 1236 h 1439"/>
                <a:gd name="T102" fmla="*/ 557 w 989"/>
                <a:gd name="T103" fmla="*/ 1292 h 1439"/>
                <a:gd name="T104" fmla="*/ 502 w 989"/>
                <a:gd name="T105" fmla="*/ 1354 h 1439"/>
                <a:gd name="T106" fmla="*/ 434 w 989"/>
                <a:gd name="T107" fmla="*/ 1394 h 1439"/>
                <a:gd name="T108" fmla="*/ 525 w 989"/>
                <a:gd name="T109" fmla="*/ 1438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9" h="1439">
                  <a:moveTo>
                    <a:pt x="525" y="1438"/>
                  </a:moveTo>
                  <a:lnTo>
                    <a:pt x="582" y="1409"/>
                  </a:lnTo>
                  <a:lnTo>
                    <a:pt x="647" y="1355"/>
                  </a:lnTo>
                  <a:lnTo>
                    <a:pt x="670" y="1304"/>
                  </a:lnTo>
                  <a:lnTo>
                    <a:pt x="686" y="1255"/>
                  </a:lnTo>
                  <a:lnTo>
                    <a:pt x="677" y="1198"/>
                  </a:lnTo>
                  <a:lnTo>
                    <a:pt x="637" y="1125"/>
                  </a:lnTo>
                  <a:lnTo>
                    <a:pt x="609" y="1092"/>
                  </a:lnTo>
                  <a:lnTo>
                    <a:pt x="569" y="1063"/>
                  </a:lnTo>
                  <a:lnTo>
                    <a:pt x="259" y="905"/>
                  </a:lnTo>
                  <a:lnTo>
                    <a:pt x="201" y="863"/>
                  </a:lnTo>
                  <a:lnTo>
                    <a:pt x="177" y="843"/>
                  </a:lnTo>
                  <a:lnTo>
                    <a:pt x="160" y="800"/>
                  </a:lnTo>
                  <a:lnTo>
                    <a:pt x="171" y="766"/>
                  </a:lnTo>
                  <a:lnTo>
                    <a:pt x="215" y="738"/>
                  </a:lnTo>
                  <a:lnTo>
                    <a:pt x="294" y="709"/>
                  </a:lnTo>
                  <a:lnTo>
                    <a:pt x="780" y="521"/>
                  </a:lnTo>
                  <a:lnTo>
                    <a:pt x="856" y="471"/>
                  </a:lnTo>
                  <a:lnTo>
                    <a:pt x="918" y="417"/>
                  </a:lnTo>
                  <a:lnTo>
                    <a:pt x="953" y="379"/>
                  </a:lnTo>
                  <a:lnTo>
                    <a:pt x="984" y="334"/>
                  </a:lnTo>
                  <a:lnTo>
                    <a:pt x="988" y="274"/>
                  </a:lnTo>
                  <a:lnTo>
                    <a:pt x="972" y="214"/>
                  </a:lnTo>
                  <a:lnTo>
                    <a:pt x="953" y="167"/>
                  </a:lnTo>
                  <a:lnTo>
                    <a:pt x="920" y="126"/>
                  </a:lnTo>
                  <a:lnTo>
                    <a:pt x="875" y="85"/>
                  </a:lnTo>
                  <a:lnTo>
                    <a:pt x="828" y="50"/>
                  </a:lnTo>
                  <a:lnTo>
                    <a:pt x="803" y="29"/>
                  </a:lnTo>
                  <a:lnTo>
                    <a:pt x="756" y="0"/>
                  </a:lnTo>
                  <a:lnTo>
                    <a:pt x="588" y="61"/>
                  </a:lnTo>
                  <a:lnTo>
                    <a:pt x="649" y="104"/>
                  </a:lnTo>
                  <a:lnTo>
                    <a:pt x="694" y="145"/>
                  </a:lnTo>
                  <a:lnTo>
                    <a:pt x="739" y="182"/>
                  </a:lnTo>
                  <a:lnTo>
                    <a:pt x="780" y="223"/>
                  </a:lnTo>
                  <a:lnTo>
                    <a:pt x="803" y="272"/>
                  </a:lnTo>
                  <a:lnTo>
                    <a:pt x="787" y="323"/>
                  </a:lnTo>
                  <a:lnTo>
                    <a:pt x="729" y="369"/>
                  </a:lnTo>
                  <a:lnTo>
                    <a:pt x="639" y="413"/>
                  </a:lnTo>
                  <a:lnTo>
                    <a:pt x="212" y="589"/>
                  </a:lnTo>
                  <a:lnTo>
                    <a:pt x="160" y="608"/>
                  </a:lnTo>
                  <a:lnTo>
                    <a:pt x="88" y="653"/>
                  </a:lnTo>
                  <a:lnTo>
                    <a:pt x="43" y="698"/>
                  </a:lnTo>
                  <a:lnTo>
                    <a:pt x="9" y="755"/>
                  </a:lnTo>
                  <a:lnTo>
                    <a:pt x="0" y="820"/>
                  </a:lnTo>
                  <a:lnTo>
                    <a:pt x="10" y="872"/>
                  </a:lnTo>
                  <a:lnTo>
                    <a:pt x="40" y="914"/>
                  </a:lnTo>
                  <a:lnTo>
                    <a:pt x="84" y="949"/>
                  </a:lnTo>
                  <a:lnTo>
                    <a:pt x="159" y="999"/>
                  </a:lnTo>
                  <a:lnTo>
                    <a:pt x="487" y="1164"/>
                  </a:lnTo>
                  <a:lnTo>
                    <a:pt x="530" y="1197"/>
                  </a:lnTo>
                  <a:lnTo>
                    <a:pt x="569" y="1236"/>
                  </a:lnTo>
                  <a:lnTo>
                    <a:pt x="557" y="1292"/>
                  </a:lnTo>
                  <a:lnTo>
                    <a:pt x="502" y="1354"/>
                  </a:lnTo>
                  <a:lnTo>
                    <a:pt x="434" y="1394"/>
                  </a:lnTo>
                  <a:lnTo>
                    <a:pt x="525" y="1438"/>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4" name="Freeform 14"/>
            <p:cNvSpPr>
              <a:spLocks/>
            </p:cNvSpPr>
            <p:nvPr/>
          </p:nvSpPr>
          <p:spPr bwMode="auto">
            <a:xfrm>
              <a:off x="2100" y="1162"/>
              <a:ext cx="669" cy="582"/>
            </a:xfrm>
            <a:custGeom>
              <a:avLst/>
              <a:gdLst>
                <a:gd name="T0" fmla="*/ 668 w 669"/>
                <a:gd name="T1" fmla="*/ 553 h 582"/>
                <a:gd name="T2" fmla="*/ 668 w 669"/>
                <a:gd name="T3" fmla="*/ 450 h 582"/>
                <a:gd name="T4" fmla="*/ 562 w 669"/>
                <a:gd name="T5" fmla="*/ 435 h 582"/>
                <a:gd name="T6" fmla="*/ 448 w 669"/>
                <a:gd name="T7" fmla="*/ 420 h 582"/>
                <a:gd name="T8" fmla="*/ 367 w 669"/>
                <a:gd name="T9" fmla="*/ 400 h 582"/>
                <a:gd name="T10" fmla="*/ 314 w 669"/>
                <a:gd name="T11" fmla="*/ 378 h 582"/>
                <a:gd name="T12" fmla="*/ 257 w 669"/>
                <a:gd name="T13" fmla="*/ 349 h 582"/>
                <a:gd name="T14" fmla="*/ 220 w 669"/>
                <a:gd name="T15" fmla="*/ 314 h 582"/>
                <a:gd name="T16" fmla="*/ 193 w 669"/>
                <a:gd name="T17" fmla="*/ 274 h 582"/>
                <a:gd name="T18" fmla="*/ 180 w 669"/>
                <a:gd name="T19" fmla="*/ 231 h 582"/>
                <a:gd name="T20" fmla="*/ 180 w 669"/>
                <a:gd name="T21" fmla="*/ 189 h 582"/>
                <a:gd name="T22" fmla="*/ 193 w 669"/>
                <a:gd name="T23" fmla="*/ 165 h 582"/>
                <a:gd name="T24" fmla="*/ 209 w 669"/>
                <a:gd name="T25" fmla="*/ 143 h 582"/>
                <a:gd name="T26" fmla="*/ 255 w 669"/>
                <a:gd name="T27" fmla="*/ 127 h 582"/>
                <a:gd name="T28" fmla="*/ 297 w 669"/>
                <a:gd name="T29" fmla="*/ 127 h 582"/>
                <a:gd name="T30" fmla="*/ 345 w 669"/>
                <a:gd name="T31" fmla="*/ 141 h 582"/>
                <a:gd name="T32" fmla="*/ 396 w 669"/>
                <a:gd name="T33" fmla="*/ 156 h 582"/>
                <a:gd name="T34" fmla="*/ 448 w 669"/>
                <a:gd name="T35" fmla="*/ 163 h 582"/>
                <a:gd name="T36" fmla="*/ 477 w 669"/>
                <a:gd name="T37" fmla="*/ 125 h 582"/>
                <a:gd name="T38" fmla="*/ 464 w 669"/>
                <a:gd name="T39" fmla="*/ 86 h 582"/>
                <a:gd name="T40" fmla="*/ 415 w 669"/>
                <a:gd name="T41" fmla="*/ 42 h 582"/>
                <a:gd name="T42" fmla="*/ 363 w 669"/>
                <a:gd name="T43" fmla="*/ 18 h 582"/>
                <a:gd name="T44" fmla="*/ 319 w 669"/>
                <a:gd name="T45" fmla="*/ 7 h 582"/>
                <a:gd name="T46" fmla="*/ 273 w 669"/>
                <a:gd name="T47" fmla="*/ 2 h 582"/>
                <a:gd name="T48" fmla="*/ 222 w 669"/>
                <a:gd name="T49" fmla="*/ 0 h 582"/>
                <a:gd name="T50" fmla="*/ 176 w 669"/>
                <a:gd name="T51" fmla="*/ 4 h 582"/>
                <a:gd name="T52" fmla="*/ 136 w 669"/>
                <a:gd name="T53" fmla="*/ 15 h 582"/>
                <a:gd name="T54" fmla="*/ 86 w 669"/>
                <a:gd name="T55" fmla="*/ 33 h 582"/>
                <a:gd name="T56" fmla="*/ 50 w 669"/>
                <a:gd name="T57" fmla="*/ 66 h 582"/>
                <a:gd name="T58" fmla="*/ 22 w 669"/>
                <a:gd name="T59" fmla="*/ 99 h 582"/>
                <a:gd name="T60" fmla="*/ 6 w 669"/>
                <a:gd name="T61" fmla="*/ 145 h 582"/>
                <a:gd name="T62" fmla="*/ 0 w 669"/>
                <a:gd name="T63" fmla="*/ 189 h 582"/>
                <a:gd name="T64" fmla="*/ 9 w 669"/>
                <a:gd name="T65" fmla="*/ 237 h 582"/>
                <a:gd name="T66" fmla="*/ 22 w 669"/>
                <a:gd name="T67" fmla="*/ 285 h 582"/>
                <a:gd name="T68" fmla="*/ 50 w 669"/>
                <a:gd name="T69" fmla="*/ 330 h 582"/>
                <a:gd name="T70" fmla="*/ 81 w 669"/>
                <a:gd name="T71" fmla="*/ 375 h 582"/>
                <a:gd name="T72" fmla="*/ 125 w 669"/>
                <a:gd name="T73" fmla="*/ 419 h 582"/>
                <a:gd name="T74" fmla="*/ 169 w 669"/>
                <a:gd name="T75" fmla="*/ 457 h 582"/>
                <a:gd name="T76" fmla="*/ 217 w 669"/>
                <a:gd name="T77" fmla="*/ 488 h 582"/>
                <a:gd name="T78" fmla="*/ 266 w 669"/>
                <a:gd name="T79" fmla="*/ 514 h 582"/>
                <a:gd name="T80" fmla="*/ 310 w 669"/>
                <a:gd name="T81" fmla="*/ 534 h 582"/>
                <a:gd name="T82" fmla="*/ 369 w 669"/>
                <a:gd name="T83" fmla="*/ 549 h 582"/>
                <a:gd name="T84" fmla="*/ 437 w 669"/>
                <a:gd name="T85" fmla="*/ 568 h 582"/>
                <a:gd name="T86" fmla="*/ 516 w 669"/>
                <a:gd name="T87" fmla="*/ 581 h 582"/>
                <a:gd name="T88" fmla="*/ 595 w 669"/>
                <a:gd name="T89" fmla="*/ 577 h 582"/>
                <a:gd name="T90" fmla="*/ 668 w 669"/>
                <a:gd name="T91" fmla="*/ 5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69" h="582">
                  <a:moveTo>
                    <a:pt x="668" y="553"/>
                  </a:moveTo>
                  <a:lnTo>
                    <a:pt x="668" y="450"/>
                  </a:lnTo>
                  <a:lnTo>
                    <a:pt x="562" y="435"/>
                  </a:lnTo>
                  <a:lnTo>
                    <a:pt x="448" y="420"/>
                  </a:lnTo>
                  <a:lnTo>
                    <a:pt x="367" y="400"/>
                  </a:lnTo>
                  <a:lnTo>
                    <a:pt x="314" y="378"/>
                  </a:lnTo>
                  <a:lnTo>
                    <a:pt x="257" y="349"/>
                  </a:lnTo>
                  <a:lnTo>
                    <a:pt x="220" y="314"/>
                  </a:lnTo>
                  <a:lnTo>
                    <a:pt x="193" y="274"/>
                  </a:lnTo>
                  <a:lnTo>
                    <a:pt x="180" y="231"/>
                  </a:lnTo>
                  <a:lnTo>
                    <a:pt x="180" y="189"/>
                  </a:lnTo>
                  <a:lnTo>
                    <a:pt x="193" y="165"/>
                  </a:lnTo>
                  <a:lnTo>
                    <a:pt x="209" y="143"/>
                  </a:lnTo>
                  <a:lnTo>
                    <a:pt x="255" y="127"/>
                  </a:lnTo>
                  <a:lnTo>
                    <a:pt x="297" y="127"/>
                  </a:lnTo>
                  <a:lnTo>
                    <a:pt x="345" y="141"/>
                  </a:lnTo>
                  <a:lnTo>
                    <a:pt x="396" y="156"/>
                  </a:lnTo>
                  <a:lnTo>
                    <a:pt x="448" y="163"/>
                  </a:lnTo>
                  <a:lnTo>
                    <a:pt x="477" y="125"/>
                  </a:lnTo>
                  <a:lnTo>
                    <a:pt x="464" y="86"/>
                  </a:lnTo>
                  <a:lnTo>
                    <a:pt x="415" y="42"/>
                  </a:lnTo>
                  <a:lnTo>
                    <a:pt x="363" y="18"/>
                  </a:lnTo>
                  <a:lnTo>
                    <a:pt x="319" y="7"/>
                  </a:lnTo>
                  <a:lnTo>
                    <a:pt x="273" y="2"/>
                  </a:lnTo>
                  <a:lnTo>
                    <a:pt x="222" y="0"/>
                  </a:lnTo>
                  <a:lnTo>
                    <a:pt x="176" y="4"/>
                  </a:lnTo>
                  <a:lnTo>
                    <a:pt x="136" y="15"/>
                  </a:lnTo>
                  <a:lnTo>
                    <a:pt x="86" y="33"/>
                  </a:lnTo>
                  <a:lnTo>
                    <a:pt x="50" y="66"/>
                  </a:lnTo>
                  <a:lnTo>
                    <a:pt x="22" y="99"/>
                  </a:lnTo>
                  <a:lnTo>
                    <a:pt x="6" y="145"/>
                  </a:lnTo>
                  <a:lnTo>
                    <a:pt x="0" y="189"/>
                  </a:lnTo>
                  <a:lnTo>
                    <a:pt x="9" y="237"/>
                  </a:lnTo>
                  <a:lnTo>
                    <a:pt x="22" y="285"/>
                  </a:lnTo>
                  <a:lnTo>
                    <a:pt x="50" y="330"/>
                  </a:lnTo>
                  <a:lnTo>
                    <a:pt x="81" y="375"/>
                  </a:lnTo>
                  <a:lnTo>
                    <a:pt x="125" y="419"/>
                  </a:lnTo>
                  <a:lnTo>
                    <a:pt x="169" y="457"/>
                  </a:lnTo>
                  <a:lnTo>
                    <a:pt x="217" y="488"/>
                  </a:lnTo>
                  <a:lnTo>
                    <a:pt x="266" y="514"/>
                  </a:lnTo>
                  <a:lnTo>
                    <a:pt x="310" y="534"/>
                  </a:lnTo>
                  <a:lnTo>
                    <a:pt x="369" y="549"/>
                  </a:lnTo>
                  <a:lnTo>
                    <a:pt x="437" y="568"/>
                  </a:lnTo>
                  <a:lnTo>
                    <a:pt x="516" y="581"/>
                  </a:lnTo>
                  <a:lnTo>
                    <a:pt x="595" y="577"/>
                  </a:lnTo>
                  <a:lnTo>
                    <a:pt x="668" y="553"/>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 name="Freeform 15"/>
            <p:cNvSpPr>
              <a:spLocks/>
            </p:cNvSpPr>
            <p:nvPr/>
          </p:nvSpPr>
          <p:spPr bwMode="auto">
            <a:xfrm>
              <a:off x="1365" y="583"/>
              <a:ext cx="1413" cy="549"/>
            </a:xfrm>
            <a:custGeom>
              <a:avLst/>
              <a:gdLst>
                <a:gd name="T0" fmla="*/ 1412 w 1413"/>
                <a:gd name="T1" fmla="*/ 548 h 549"/>
                <a:gd name="T2" fmla="*/ 1316 w 1413"/>
                <a:gd name="T3" fmla="*/ 537 h 549"/>
                <a:gd name="T4" fmla="*/ 1237 w 1413"/>
                <a:gd name="T5" fmla="*/ 524 h 549"/>
                <a:gd name="T6" fmla="*/ 1179 w 1413"/>
                <a:gd name="T7" fmla="*/ 511 h 549"/>
                <a:gd name="T8" fmla="*/ 1118 w 1413"/>
                <a:gd name="T9" fmla="*/ 499 h 549"/>
                <a:gd name="T10" fmla="*/ 1060 w 1413"/>
                <a:gd name="T11" fmla="*/ 493 h 549"/>
                <a:gd name="T12" fmla="*/ 1000 w 1413"/>
                <a:gd name="T13" fmla="*/ 495 h 549"/>
                <a:gd name="T14" fmla="*/ 939 w 1413"/>
                <a:gd name="T15" fmla="*/ 499 h 549"/>
                <a:gd name="T16" fmla="*/ 894 w 1413"/>
                <a:gd name="T17" fmla="*/ 482 h 549"/>
                <a:gd name="T18" fmla="*/ 962 w 1413"/>
                <a:gd name="T19" fmla="*/ 440 h 549"/>
                <a:gd name="T20" fmla="*/ 1005 w 1413"/>
                <a:gd name="T21" fmla="*/ 411 h 549"/>
                <a:gd name="T22" fmla="*/ 1043 w 1413"/>
                <a:gd name="T23" fmla="*/ 381 h 549"/>
                <a:gd name="T24" fmla="*/ 1069 w 1413"/>
                <a:gd name="T25" fmla="*/ 348 h 549"/>
                <a:gd name="T26" fmla="*/ 962 w 1413"/>
                <a:gd name="T27" fmla="*/ 383 h 549"/>
                <a:gd name="T28" fmla="*/ 855 w 1413"/>
                <a:gd name="T29" fmla="*/ 418 h 549"/>
                <a:gd name="T30" fmla="*/ 783 w 1413"/>
                <a:gd name="T31" fmla="*/ 436 h 549"/>
                <a:gd name="T32" fmla="*/ 670 w 1413"/>
                <a:gd name="T33" fmla="*/ 449 h 549"/>
                <a:gd name="T34" fmla="*/ 597 w 1413"/>
                <a:gd name="T35" fmla="*/ 449 h 549"/>
                <a:gd name="T36" fmla="*/ 531 w 1413"/>
                <a:gd name="T37" fmla="*/ 444 h 549"/>
                <a:gd name="T38" fmla="*/ 486 w 1413"/>
                <a:gd name="T39" fmla="*/ 427 h 549"/>
                <a:gd name="T40" fmla="*/ 459 w 1413"/>
                <a:gd name="T41" fmla="*/ 407 h 549"/>
                <a:gd name="T42" fmla="*/ 527 w 1413"/>
                <a:gd name="T43" fmla="*/ 389 h 549"/>
                <a:gd name="T44" fmla="*/ 572 w 1413"/>
                <a:gd name="T45" fmla="*/ 365 h 549"/>
                <a:gd name="T46" fmla="*/ 599 w 1413"/>
                <a:gd name="T47" fmla="*/ 339 h 549"/>
                <a:gd name="T48" fmla="*/ 634 w 1413"/>
                <a:gd name="T49" fmla="*/ 308 h 549"/>
                <a:gd name="T50" fmla="*/ 544 w 1413"/>
                <a:gd name="T51" fmla="*/ 334 h 549"/>
                <a:gd name="T52" fmla="*/ 463 w 1413"/>
                <a:gd name="T53" fmla="*/ 348 h 549"/>
                <a:gd name="T54" fmla="*/ 378 w 1413"/>
                <a:gd name="T55" fmla="*/ 356 h 549"/>
                <a:gd name="T56" fmla="*/ 303 w 1413"/>
                <a:gd name="T57" fmla="*/ 352 h 549"/>
                <a:gd name="T58" fmla="*/ 254 w 1413"/>
                <a:gd name="T59" fmla="*/ 334 h 549"/>
                <a:gd name="T60" fmla="*/ 233 w 1413"/>
                <a:gd name="T61" fmla="*/ 312 h 549"/>
                <a:gd name="T62" fmla="*/ 281 w 1413"/>
                <a:gd name="T63" fmla="*/ 291 h 549"/>
                <a:gd name="T64" fmla="*/ 313 w 1413"/>
                <a:gd name="T65" fmla="*/ 269 h 549"/>
                <a:gd name="T66" fmla="*/ 341 w 1413"/>
                <a:gd name="T67" fmla="*/ 244 h 549"/>
                <a:gd name="T68" fmla="*/ 339 w 1413"/>
                <a:gd name="T69" fmla="*/ 229 h 549"/>
                <a:gd name="T70" fmla="*/ 262 w 1413"/>
                <a:gd name="T71" fmla="*/ 246 h 549"/>
                <a:gd name="T72" fmla="*/ 179 w 1413"/>
                <a:gd name="T73" fmla="*/ 255 h 549"/>
                <a:gd name="T74" fmla="*/ 109 w 1413"/>
                <a:gd name="T75" fmla="*/ 254 h 549"/>
                <a:gd name="T76" fmla="*/ 51 w 1413"/>
                <a:gd name="T77" fmla="*/ 244 h 549"/>
                <a:gd name="T78" fmla="*/ 19 w 1413"/>
                <a:gd name="T79" fmla="*/ 229 h 549"/>
                <a:gd name="T80" fmla="*/ 0 w 1413"/>
                <a:gd name="T81" fmla="*/ 205 h 549"/>
                <a:gd name="T82" fmla="*/ 120 w 1413"/>
                <a:gd name="T83" fmla="*/ 187 h 549"/>
                <a:gd name="T84" fmla="*/ 309 w 1413"/>
                <a:gd name="T85" fmla="*/ 156 h 549"/>
                <a:gd name="T86" fmla="*/ 544 w 1413"/>
                <a:gd name="T87" fmla="*/ 119 h 549"/>
                <a:gd name="T88" fmla="*/ 742 w 1413"/>
                <a:gd name="T89" fmla="*/ 71 h 549"/>
                <a:gd name="T90" fmla="*/ 926 w 1413"/>
                <a:gd name="T91" fmla="*/ 26 h 549"/>
                <a:gd name="T92" fmla="*/ 1020 w 1413"/>
                <a:gd name="T93" fmla="*/ 9 h 549"/>
                <a:gd name="T94" fmla="*/ 1098 w 1413"/>
                <a:gd name="T95" fmla="*/ 0 h 549"/>
                <a:gd name="T96" fmla="*/ 1165 w 1413"/>
                <a:gd name="T97" fmla="*/ 2 h 549"/>
                <a:gd name="T98" fmla="*/ 1211 w 1413"/>
                <a:gd name="T99" fmla="*/ 7 h 549"/>
                <a:gd name="T100" fmla="*/ 1254 w 1413"/>
                <a:gd name="T101" fmla="*/ 27 h 549"/>
                <a:gd name="T102" fmla="*/ 1288 w 1413"/>
                <a:gd name="T103" fmla="*/ 71 h 549"/>
                <a:gd name="T104" fmla="*/ 1301 w 1413"/>
                <a:gd name="T105" fmla="*/ 117 h 549"/>
                <a:gd name="T106" fmla="*/ 1316 w 1413"/>
                <a:gd name="T107" fmla="*/ 148 h 549"/>
                <a:gd name="T108" fmla="*/ 1344 w 1413"/>
                <a:gd name="T109" fmla="*/ 159 h 549"/>
                <a:gd name="T110" fmla="*/ 1384 w 1413"/>
                <a:gd name="T111" fmla="*/ 156 h 549"/>
                <a:gd name="T112" fmla="*/ 1412 w 1413"/>
                <a:gd name="T113" fmla="*/ 145 h 549"/>
                <a:gd name="T114" fmla="*/ 1412 w 1413"/>
                <a:gd name="T115" fmla="*/ 548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13" h="549">
                  <a:moveTo>
                    <a:pt x="1412" y="548"/>
                  </a:moveTo>
                  <a:lnTo>
                    <a:pt x="1316" y="537"/>
                  </a:lnTo>
                  <a:lnTo>
                    <a:pt x="1237" y="524"/>
                  </a:lnTo>
                  <a:lnTo>
                    <a:pt x="1179" y="511"/>
                  </a:lnTo>
                  <a:lnTo>
                    <a:pt x="1118" y="499"/>
                  </a:lnTo>
                  <a:lnTo>
                    <a:pt x="1060" y="493"/>
                  </a:lnTo>
                  <a:lnTo>
                    <a:pt x="1000" y="495"/>
                  </a:lnTo>
                  <a:lnTo>
                    <a:pt x="939" y="499"/>
                  </a:lnTo>
                  <a:lnTo>
                    <a:pt x="894" y="482"/>
                  </a:lnTo>
                  <a:lnTo>
                    <a:pt x="962" y="440"/>
                  </a:lnTo>
                  <a:lnTo>
                    <a:pt x="1005" y="411"/>
                  </a:lnTo>
                  <a:lnTo>
                    <a:pt x="1043" y="381"/>
                  </a:lnTo>
                  <a:lnTo>
                    <a:pt x="1069" y="348"/>
                  </a:lnTo>
                  <a:lnTo>
                    <a:pt x="962" y="383"/>
                  </a:lnTo>
                  <a:lnTo>
                    <a:pt x="855" y="418"/>
                  </a:lnTo>
                  <a:lnTo>
                    <a:pt x="783" y="436"/>
                  </a:lnTo>
                  <a:lnTo>
                    <a:pt x="670" y="449"/>
                  </a:lnTo>
                  <a:lnTo>
                    <a:pt x="597" y="449"/>
                  </a:lnTo>
                  <a:lnTo>
                    <a:pt x="531" y="444"/>
                  </a:lnTo>
                  <a:lnTo>
                    <a:pt x="486" y="427"/>
                  </a:lnTo>
                  <a:lnTo>
                    <a:pt x="459" y="407"/>
                  </a:lnTo>
                  <a:lnTo>
                    <a:pt x="527" y="389"/>
                  </a:lnTo>
                  <a:lnTo>
                    <a:pt x="572" y="365"/>
                  </a:lnTo>
                  <a:lnTo>
                    <a:pt x="599" y="339"/>
                  </a:lnTo>
                  <a:lnTo>
                    <a:pt x="634" y="308"/>
                  </a:lnTo>
                  <a:lnTo>
                    <a:pt x="544" y="334"/>
                  </a:lnTo>
                  <a:lnTo>
                    <a:pt x="463" y="348"/>
                  </a:lnTo>
                  <a:lnTo>
                    <a:pt x="378" y="356"/>
                  </a:lnTo>
                  <a:lnTo>
                    <a:pt x="303" y="352"/>
                  </a:lnTo>
                  <a:lnTo>
                    <a:pt x="254" y="334"/>
                  </a:lnTo>
                  <a:lnTo>
                    <a:pt x="233" y="312"/>
                  </a:lnTo>
                  <a:lnTo>
                    <a:pt x="281" y="291"/>
                  </a:lnTo>
                  <a:lnTo>
                    <a:pt x="313" y="269"/>
                  </a:lnTo>
                  <a:lnTo>
                    <a:pt x="341" y="244"/>
                  </a:lnTo>
                  <a:lnTo>
                    <a:pt x="339" y="229"/>
                  </a:lnTo>
                  <a:lnTo>
                    <a:pt x="262" y="246"/>
                  </a:lnTo>
                  <a:lnTo>
                    <a:pt x="179" y="255"/>
                  </a:lnTo>
                  <a:lnTo>
                    <a:pt x="109" y="254"/>
                  </a:lnTo>
                  <a:lnTo>
                    <a:pt x="51" y="244"/>
                  </a:lnTo>
                  <a:lnTo>
                    <a:pt x="19" y="229"/>
                  </a:lnTo>
                  <a:lnTo>
                    <a:pt x="0" y="205"/>
                  </a:lnTo>
                  <a:lnTo>
                    <a:pt x="120" y="187"/>
                  </a:lnTo>
                  <a:lnTo>
                    <a:pt x="309" y="156"/>
                  </a:lnTo>
                  <a:lnTo>
                    <a:pt x="544" y="119"/>
                  </a:lnTo>
                  <a:lnTo>
                    <a:pt x="742" y="71"/>
                  </a:lnTo>
                  <a:lnTo>
                    <a:pt x="926" y="26"/>
                  </a:lnTo>
                  <a:lnTo>
                    <a:pt x="1020" y="9"/>
                  </a:lnTo>
                  <a:lnTo>
                    <a:pt x="1098" y="0"/>
                  </a:lnTo>
                  <a:lnTo>
                    <a:pt x="1165" y="2"/>
                  </a:lnTo>
                  <a:lnTo>
                    <a:pt x="1211" y="7"/>
                  </a:lnTo>
                  <a:lnTo>
                    <a:pt x="1254" y="27"/>
                  </a:lnTo>
                  <a:lnTo>
                    <a:pt x="1288" y="71"/>
                  </a:lnTo>
                  <a:lnTo>
                    <a:pt x="1301" y="117"/>
                  </a:lnTo>
                  <a:lnTo>
                    <a:pt x="1316" y="148"/>
                  </a:lnTo>
                  <a:lnTo>
                    <a:pt x="1344" y="159"/>
                  </a:lnTo>
                  <a:lnTo>
                    <a:pt x="1384" y="156"/>
                  </a:lnTo>
                  <a:lnTo>
                    <a:pt x="1412" y="145"/>
                  </a:lnTo>
                  <a:lnTo>
                    <a:pt x="1412" y="548"/>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6" name="Oval 16"/>
            <p:cNvSpPr>
              <a:spLocks noChangeArrowheads="1"/>
            </p:cNvSpPr>
            <p:nvPr/>
          </p:nvSpPr>
          <p:spPr bwMode="auto">
            <a:xfrm>
              <a:off x="2785" y="355"/>
              <a:ext cx="187" cy="198"/>
            </a:xfrm>
            <a:prstGeom prst="ellipse">
              <a:avLst/>
            </a:prstGeom>
            <a:grp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7" name="Freeform 17"/>
            <p:cNvSpPr>
              <a:spLocks/>
            </p:cNvSpPr>
            <p:nvPr/>
          </p:nvSpPr>
          <p:spPr bwMode="auto">
            <a:xfrm>
              <a:off x="2976" y="583"/>
              <a:ext cx="1413" cy="549"/>
            </a:xfrm>
            <a:custGeom>
              <a:avLst/>
              <a:gdLst>
                <a:gd name="T0" fmla="*/ 0 w 1413"/>
                <a:gd name="T1" fmla="*/ 548 h 549"/>
                <a:gd name="T2" fmla="*/ 96 w 1413"/>
                <a:gd name="T3" fmla="*/ 537 h 549"/>
                <a:gd name="T4" fmla="*/ 175 w 1413"/>
                <a:gd name="T5" fmla="*/ 524 h 549"/>
                <a:gd name="T6" fmla="*/ 233 w 1413"/>
                <a:gd name="T7" fmla="*/ 511 h 549"/>
                <a:gd name="T8" fmla="*/ 294 w 1413"/>
                <a:gd name="T9" fmla="*/ 499 h 549"/>
                <a:gd name="T10" fmla="*/ 352 w 1413"/>
                <a:gd name="T11" fmla="*/ 493 h 549"/>
                <a:gd name="T12" fmla="*/ 412 w 1413"/>
                <a:gd name="T13" fmla="*/ 495 h 549"/>
                <a:gd name="T14" fmla="*/ 473 w 1413"/>
                <a:gd name="T15" fmla="*/ 499 h 549"/>
                <a:gd name="T16" fmla="*/ 518 w 1413"/>
                <a:gd name="T17" fmla="*/ 482 h 549"/>
                <a:gd name="T18" fmla="*/ 450 w 1413"/>
                <a:gd name="T19" fmla="*/ 440 h 549"/>
                <a:gd name="T20" fmla="*/ 407 w 1413"/>
                <a:gd name="T21" fmla="*/ 411 h 549"/>
                <a:gd name="T22" fmla="*/ 369 w 1413"/>
                <a:gd name="T23" fmla="*/ 381 h 549"/>
                <a:gd name="T24" fmla="*/ 343 w 1413"/>
                <a:gd name="T25" fmla="*/ 348 h 549"/>
                <a:gd name="T26" fmla="*/ 450 w 1413"/>
                <a:gd name="T27" fmla="*/ 383 h 549"/>
                <a:gd name="T28" fmla="*/ 557 w 1413"/>
                <a:gd name="T29" fmla="*/ 418 h 549"/>
                <a:gd name="T30" fmla="*/ 629 w 1413"/>
                <a:gd name="T31" fmla="*/ 436 h 549"/>
                <a:gd name="T32" fmla="*/ 742 w 1413"/>
                <a:gd name="T33" fmla="*/ 449 h 549"/>
                <a:gd name="T34" fmla="*/ 815 w 1413"/>
                <a:gd name="T35" fmla="*/ 449 h 549"/>
                <a:gd name="T36" fmla="*/ 881 w 1413"/>
                <a:gd name="T37" fmla="*/ 444 h 549"/>
                <a:gd name="T38" fmla="*/ 926 w 1413"/>
                <a:gd name="T39" fmla="*/ 427 h 549"/>
                <a:gd name="T40" fmla="*/ 953 w 1413"/>
                <a:gd name="T41" fmla="*/ 407 h 549"/>
                <a:gd name="T42" fmla="*/ 885 w 1413"/>
                <a:gd name="T43" fmla="*/ 389 h 549"/>
                <a:gd name="T44" fmla="*/ 840 w 1413"/>
                <a:gd name="T45" fmla="*/ 365 h 549"/>
                <a:gd name="T46" fmla="*/ 809 w 1413"/>
                <a:gd name="T47" fmla="*/ 339 h 549"/>
                <a:gd name="T48" fmla="*/ 778 w 1413"/>
                <a:gd name="T49" fmla="*/ 308 h 549"/>
                <a:gd name="T50" fmla="*/ 868 w 1413"/>
                <a:gd name="T51" fmla="*/ 334 h 549"/>
                <a:gd name="T52" fmla="*/ 949 w 1413"/>
                <a:gd name="T53" fmla="*/ 348 h 549"/>
                <a:gd name="T54" fmla="*/ 1034 w 1413"/>
                <a:gd name="T55" fmla="*/ 356 h 549"/>
                <a:gd name="T56" fmla="*/ 1109 w 1413"/>
                <a:gd name="T57" fmla="*/ 352 h 549"/>
                <a:gd name="T58" fmla="*/ 1158 w 1413"/>
                <a:gd name="T59" fmla="*/ 334 h 549"/>
                <a:gd name="T60" fmla="*/ 1179 w 1413"/>
                <a:gd name="T61" fmla="*/ 312 h 549"/>
                <a:gd name="T62" fmla="*/ 1131 w 1413"/>
                <a:gd name="T63" fmla="*/ 291 h 549"/>
                <a:gd name="T64" fmla="*/ 1099 w 1413"/>
                <a:gd name="T65" fmla="*/ 269 h 549"/>
                <a:gd name="T66" fmla="*/ 1071 w 1413"/>
                <a:gd name="T67" fmla="*/ 244 h 549"/>
                <a:gd name="T68" fmla="*/ 1073 w 1413"/>
                <a:gd name="T69" fmla="*/ 229 h 549"/>
                <a:gd name="T70" fmla="*/ 1150 w 1413"/>
                <a:gd name="T71" fmla="*/ 246 h 549"/>
                <a:gd name="T72" fmla="*/ 1233 w 1413"/>
                <a:gd name="T73" fmla="*/ 255 h 549"/>
                <a:gd name="T74" fmla="*/ 1311 w 1413"/>
                <a:gd name="T75" fmla="*/ 253 h 549"/>
                <a:gd name="T76" fmla="*/ 1361 w 1413"/>
                <a:gd name="T77" fmla="*/ 244 h 549"/>
                <a:gd name="T78" fmla="*/ 1393 w 1413"/>
                <a:gd name="T79" fmla="*/ 229 h 549"/>
                <a:gd name="T80" fmla="*/ 1412 w 1413"/>
                <a:gd name="T81" fmla="*/ 205 h 549"/>
                <a:gd name="T82" fmla="*/ 1292 w 1413"/>
                <a:gd name="T83" fmla="*/ 187 h 549"/>
                <a:gd name="T84" fmla="*/ 1087 w 1413"/>
                <a:gd name="T85" fmla="*/ 158 h 549"/>
                <a:gd name="T86" fmla="*/ 868 w 1413"/>
                <a:gd name="T87" fmla="*/ 119 h 549"/>
                <a:gd name="T88" fmla="*/ 670 w 1413"/>
                <a:gd name="T89" fmla="*/ 71 h 549"/>
                <a:gd name="T90" fmla="*/ 486 w 1413"/>
                <a:gd name="T91" fmla="*/ 26 h 549"/>
                <a:gd name="T92" fmla="*/ 392 w 1413"/>
                <a:gd name="T93" fmla="*/ 9 h 549"/>
                <a:gd name="T94" fmla="*/ 314 w 1413"/>
                <a:gd name="T95" fmla="*/ 0 h 549"/>
                <a:gd name="T96" fmla="*/ 247 w 1413"/>
                <a:gd name="T97" fmla="*/ 2 h 549"/>
                <a:gd name="T98" fmla="*/ 201 w 1413"/>
                <a:gd name="T99" fmla="*/ 7 h 549"/>
                <a:gd name="T100" fmla="*/ 158 w 1413"/>
                <a:gd name="T101" fmla="*/ 27 h 549"/>
                <a:gd name="T102" fmla="*/ 124 w 1413"/>
                <a:gd name="T103" fmla="*/ 71 h 549"/>
                <a:gd name="T104" fmla="*/ 111 w 1413"/>
                <a:gd name="T105" fmla="*/ 117 h 549"/>
                <a:gd name="T106" fmla="*/ 96 w 1413"/>
                <a:gd name="T107" fmla="*/ 148 h 549"/>
                <a:gd name="T108" fmla="*/ 68 w 1413"/>
                <a:gd name="T109" fmla="*/ 159 h 549"/>
                <a:gd name="T110" fmla="*/ 28 w 1413"/>
                <a:gd name="T111" fmla="*/ 156 h 549"/>
                <a:gd name="T112" fmla="*/ 0 w 1413"/>
                <a:gd name="T113" fmla="*/ 145 h 549"/>
                <a:gd name="T114" fmla="*/ 0 w 1413"/>
                <a:gd name="T115" fmla="*/ 548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13" h="549">
                  <a:moveTo>
                    <a:pt x="0" y="548"/>
                  </a:moveTo>
                  <a:lnTo>
                    <a:pt x="96" y="537"/>
                  </a:lnTo>
                  <a:lnTo>
                    <a:pt x="175" y="524"/>
                  </a:lnTo>
                  <a:lnTo>
                    <a:pt x="233" y="511"/>
                  </a:lnTo>
                  <a:lnTo>
                    <a:pt x="294" y="499"/>
                  </a:lnTo>
                  <a:lnTo>
                    <a:pt x="352" y="493"/>
                  </a:lnTo>
                  <a:lnTo>
                    <a:pt x="412" y="495"/>
                  </a:lnTo>
                  <a:lnTo>
                    <a:pt x="473" y="499"/>
                  </a:lnTo>
                  <a:lnTo>
                    <a:pt x="518" y="482"/>
                  </a:lnTo>
                  <a:lnTo>
                    <a:pt x="450" y="440"/>
                  </a:lnTo>
                  <a:lnTo>
                    <a:pt x="407" y="411"/>
                  </a:lnTo>
                  <a:lnTo>
                    <a:pt x="369" y="381"/>
                  </a:lnTo>
                  <a:lnTo>
                    <a:pt x="343" y="348"/>
                  </a:lnTo>
                  <a:lnTo>
                    <a:pt x="450" y="383"/>
                  </a:lnTo>
                  <a:lnTo>
                    <a:pt x="557" y="418"/>
                  </a:lnTo>
                  <a:lnTo>
                    <a:pt x="629" y="436"/>
                  </a:lnTo>
                  <a:lnTo>
                    <a:pt x="742" y="449"/>
                  </a:lnTo>
                  <a:lnTo>
                    <a:pt x="815" y="449"/>
                  </a:lnTo>
                  <a:lnTo>
                    <a:pt x="881" y="444"/>
                  </a:lnTo>
                  <a:lnTo>
                    <a:pt x="926" y="427"/>
                  </a:lnTo>
                  <a:lnTo>
                    <a:pt x="953" y="407"/>
                  </a:lnTo>
                  <a:lnTo>
                    <a:pt x="885" y="389"/>
                  </a:lnTo>
                  <a:lnTo>
                    <a:pt x="840" y="365"/>
                  </a:lnTo>
                  <a:lnTo>
                    <a:pt x="809" y="339"/>
                  </a:lnTo>
                  <a:lnTo>
                    <a:pt x="778" y="308"/>
                  </a:lnTo>
                  <a:lnTo>
                    <a:pt x="868" y="334"/>
                  </a:lnTo>
                  <a:lnTo>
                    <a:pt x="949" y="348"/>
                  </a:lnTo>
                  <a:lnTo>
                    <a:pt x="1034" y="356"/>
                  </a:lnTo>
                  <a:lnTo>
                    <a:pt x="1109" y="352"/>
                  </a:lnTo>
                  <a:lnTo>
                    <a:pt x="1158" y="334"/>
                  </a:lnTo>
                  <a:lnTo>
                    <a:pt x="1179" y="312"/>
                  </a:lnTo>
                  <a:lnTo>
                    <a:pt x="1131" y="291"/>
                  </a:lnTo>
                  <a:lnTo>
                    <a:pt x="1099" y="269"/>
                  </a:lnTo>
                  <a:lnTo>
                    <a:pt x="1071" y="244"/>
                  </a:lnTo>
                  <a:lnTo>
                    <a:pt x="1073" y="229"/>
                  </a:lnTo>
                  <a:lnTo>
                    <a:pt x="1150" y="246"/>
                  </a:lnTo>
                  <a:lnTo>
                    <a:pt x="1233" y="255"/>
                  </a:lnTo>
                  <a:lnTo>
                    <a:pt x="1311" y="253"/>
                  </a:lnTo>
                  <a:lnTo>
                    <a:pt x="1361" y="244"/>
                  </a:lnTo>
                  <a:lnTo>
                    <a:pt x="1393" y="229"/>
                  </a:lnTo>
                  <a:lnTo>
                    <a:pt x="1412" y="205"/>
                  </a:lnTo>
                  <a:lnTo>
                    <a:pt x="1292" y="187"/>
                  </a:lnTo>
                  <a:lnTo>
                    <a:pt x="1087" y="158"/>
                  </a:lnTo>
                  <a:lnTo>
                    <a:pt x="868" y="119"/>
                  </a:lnTo>
                  <a:lnTo>
                    <a:pt x="670" y="71"/>
                  </a:lnTo>
                  <a:lnTo>
                    <a:pt x="486" y="26"/>
                  </a:lnTo>
                  <a:lnTo>
                    <a:pt x="392" y="9"/>
                  </a:lnTo>
                  <a:lnTo>
                    <a:pt x="314" y="0"/>
                  </a:lnTo>
                  <a:lnTo>
                    <a:pt x="247" y="2"/>
                  </a:lnTo>
                  <a:lnTo>
                    <a:pt x="201" y="7"/>
                  </a:lnTo>
                  <a:lnTo>
                    <a:pt x="158" y="27"/>
                  </a:lnTo>
                  <a:lnTo>
                    <a:pt x="124" y="71"/>
                  </a:lnTo>
                  <a:lnTo>
                    <a:pt x="111" y="117"/>
                  </a:lnTo>
                  <a:lnTo>
                    <a:pt x="96" y="148"/>
                  </a:lnTo>
                  <a:lnTo>
                    <a:pt x="68" y="159"/>
                  </a:lnTo>
                  <a:lnTo>
                    <a:pt x="28" y="156"/>
                  </a:lnTo>
                  <a:lnTo>
                    <a:pt x="0" y="145"/>
                  </a:lnTo>
                  <a:lnTo>
                    <a:pt x="0" y="548"/>
                  </a:lnTo>
                </a:path>
              </a:pathLst>
            </a:custGeom>
            <a:grp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Tree>
    <p:extLst>
      <p:ext uri="{BB962C8B-B14F-4D97-AF65-F5344CB8AC3E}">
        <p14:creationId xmlns:p14="http://schemas.microsoft.com/office/powerpoint/2010/main" val="1165621288"/>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p14:dur="0"/>
    </mc:Choice>
    <mc:Fallback xmlns="">
      <p:transition/>
    </mc:Fallback>
  </mc:AlternateContent>
  <p:hf sldNum="0" hdr="0" ftr="0" dt="0"/>
  <p:txStyles>
    <p:titleStyle>
      <a:lvl1pPr algn="ctr" rtl="0" eaLnBrk="1" latinLnBrk="0" hangingPunct="1">
        <a:spcBef>
          <a:spcPct val="0"/>
        </a:spcBef>
        <a:buNone/>
        <a:defRPr kumimoji="0" sz="4100" b="1" kern="1200" cap="none" baseline="0">
          <a:ln w="6350">
            <a:noFill/>
          </a:ln>
          <a:solidFill>
            <a:schemeClr val="accent2"/>
          </a:soli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bg2"/>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bg2"/>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bg2"/>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bg2"/>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bg2"/>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bg2"/>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bg2"/>
        </a:buClr>
        <a:buFont typeface="Wingdings 2"/>
        <a:buChar char=""/>
        <a:defRPr kumimoji="0" sz="1800" kern="1200">
          <a:solidFill>
            <a:schemeClr val="tx1"/>
          </a:solidFill>
          <a:latin typeface="+mn-lt"/>
          <a:ea typeface="+mn-ea"/>
          <a:cs typeface="+mn-cs"/>
        </a:defRPr>
      </a:lvl7pPr>
      <a:lvl8pPr marL="2167128" indent="-182880" algn="l" rtl="0" eaLnBrk="1" latinLnBrk="0" hangingPunct="1">
        <a:spcBef>
          <a:spcPct val="20000"/>
        </a:spcBef>
        <a:buClr>
          <a:schemeClr val="bg2"/>
        </a:buClr>
        <a:buFont typeface="Wingdings 2"/>
        <a:buChar char=""/>
        <a:defRPr kumimoji="0" sz="1800" kern="1200">
          <a:solidFill>
            <a:schemeClr val="tx1"/>
          </a:solidFill>
          <a:latin typeface="+mn-lt"/>
          <a:ea typeface="+mn-ea"/>
          <a:cs typeface="+mn-cs"/>
        </a:defRPr>
      </a:lvl8pPr>
      <a:lvl9pPr marL="2368296" indent="-182880" algn="l" rtl="0" eaLnBrk="1" latinLnBrk="0" hangingPunct="1">
        <a:spcBef>
          <a:spcPct val="20000"/>
        </a:spcBef>
        <a:buClr>
          <a:schemeClr val="bg2"/>
        </a:buClr>
        <a:buFont typeface="Wingdings 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guide id="3" orient="horz" pos="16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Bob Marshall, MD MPH MISM FAAFP</a:t>
            </a:r>
          </a:p>
          <a:p>
            <a:r>
              <a:rPr lang="en-US" dirty="0" smtClean="0"/>
              <a:t>DoD Clinical Informatics Fellowship</a:t>
            </a:r>
          </a:p>
          <a:p>
            <a:r>
              <a:rPr lang="en-US" dirty="0" smtClean="0"/>
              <a:t>January 2016</a:t>
            </a:r>
            <a:endParaRPr lang="en-US" dirty="0"/>
          </a:p>
        </p:txBody>
      </p:sp>
      <p:sp>
        <p:nvSpPr>
          <p:cNvPr id="2" name="Title 1"/>
          <p:cNvSpPr>
            <a:spLocks noGrp="1"/>
          </p:cNvSpPr>
          <p:nvPr>
            <p:ph type="ctrTitle"/>
          </p:nvPr>
        </p:nvSpPr>
        <p:spPr/>
        <p:txBody>
          <a:bodyPr/>
          <a:lstStyle/>
          <a:p>
            <a:r>
              <a:rPr lang="en-US" dirty="0" smtClean="0"/>
              <a:t>Clinical Research Informatics </a:t>
            </a:r>
            <a:r>
              <a:rPr lang="en-US" smtClean="0"/>
              <a:t>and Interdepartmental </a:t>
            </a:r>
            <a:r>
              <a:rPr lang="en-US" dirty="0" smtClean="0"/>
              <a:t>collaboration</a:t>
            </a:r>
            <a:endParaRPr lang="en-US" dirty="0"/>
          </a:p>
        </p:txBody>
      </p:sp>
    </p:spTree>
    <p:extLst>
      <p:ext uri="{BB962C8B-B14F-4D97-AF65-F5344CB8AC3E}">
        <p14:creationId xmlns:p14="http://schemas.microsoft.com/office/powerpoint/2010/main" val="12976457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During </a:t>
            </a:r>
            <a:r>
              <a:rPr lang="en-US" dirty="0" smtClean="0"/>
              <a:t>early planning phases</a:t>
            </a:r>
            <a:r>
              <a:rPr lang="en-US" dirty="0"/>
              <a:t>, study feasibility assessment </a:t>
            </a:r>
            <a:r>
              <a:rPr lang="en-US" dirty="0" smtClean="0"/>
              <a:t>and cohort </a:t>
            </a:r>
            <a:r>
              <a:rPr lang="en-US" dirty="0"/>
              <a:t>identification are important tasks </a:t>
            </a:r>
            <a:r>
              <a:rPr lang="en-US" dirty="0" smtClean="0"/>
              <a:t>for ensuring </a:t>
            </a:r>
            <a:r>
              <a:rPr lang="en-US" dirty="0"/>
              <a:t>that sufficient study participants and </a:t>
            </a:r>
            <a:r>
              <a:rPr lang="en-US" dirty="0" smtClean="0"/>
              <a:t>data exist </a:t>
            </a:r>
            <a:r>
              <a:rPr lang="en-US" dirty="0"/>
              <a:t>to move </a:t>
            </a:r>
            <a:r>
              <a:rPr lang="en-US" dirty="0" smtClean="0"/>
              <a:t>proposed </a:t>
            </a:r>
            <a:r>
              <a:rPr lang="en-US" dirty="0"/>
              <a:t>study </a:t>
            </a:r>
            <a:r>
              <a:rPr lang="en-US" dirty="0" smtClean="0"/>
              <a:t>forward</a:t>
            </a:r>
          </a:p>
          <a:p>
            <a:r>
              <a:rPr lang="en-US" dirty="0" smtClean="0"/>
              <a:t>Eligibility alerting</a:t>
            </a:r>
            <a:r>
              <a:rPr lang="en-US" dirty="0"/>
              <a:t>, </a:t>
            </a:r>
            <a:r>
              <a:rPr lang="en-US" dirty="0" smtClean="0"/>
              <a:t>to </a:t>
            </a:r>
            <a:r>
              <a:rPr lang="en-US" dirty="0"/>
              <a:t>notify </a:t>
            </a:r>
            <a:r>
              <a:rPr lang="en-US" dirty="0" smtClean="0"/>
              <a:t>physicians of </a:t>
            </a:r>
            <a:r>
              <a:rPr lang="en-US" dirty="0"/>
              <a:t>their patients’ eligibility for clinical trials</a:t>
            </a:r>
            <a:r>
              <a:rPr lang="en-US" dirty="0" smtClean="0"/>
              <a:t>, is major </a:t>
            </a:r>
            <a:r>
              <a:rPr lang="en-US" dirty="0"/>
              <a:t>informatics solutions to </a:t>
            </a:r>
            <a:r>
              <a:rPr lang="en-US" dirty="0" smtClean="0"/>
              <a:t>address the </a:t>
            </a:r>
            <a:r>
              <a:rPr lang="en-US" dirty="0"/>
              <a:t>leading cause of failures in </a:t>
            </a:r>
            <a:r>
              <a:rPr lang="en-US" dirty="0" smtClean="0"/>
              <a:t>clinical studies: inability </a:t>
            </a:r>
            <a:r>
              <a:rPr lang="en-US" dirty="0"/>
              <a:t>to recruit sufficient </a:t>
            </a:r>
            <a:r>
              <a:rPr lang="en-US" dirty="0" smtClean="0"/>
              <a:t>study participants</a:t>
            </a:r>
          </a:p>
          <a:p>
            <a:r>
              <a:rPr lang="en-US" dirty="0"/>
              <a:t>CRI supports the cycle for converting data into knowledge </a:t>
            </a:r>
            <a:r>
              <a:rPr lang="en-US" dirty="0" smtClean="0"/>
              <a:t>by encompassing </a:t>
            </a:r>
            <a:r>
              <a:rPr lang="en-US" dirty="0"/>
              <a:t>data analysis, evidence generation, and </a:t>
            </a:r>
            <a:r>
              <a:rPr lang="en-US" dirty="0" smtClean="0"/>
              <a:t>evidence synthesis</a:t>
            </a:r>
            <a:endParaRPr lang="en-US" dirty="0"/>
          </a:p>
        </p:txBody>
      </p:sp>
      <p:sp>
        <p:nvSpPr>
          <p:cNvPr id="3" name="Title 2"/>
          <p:cNvSpPr>
            <a:spLocks noGrp="1"/>
          </p:cNvSpPr>
          <p:nvPr>
            <p:ph type="title"/>
          </p:nvPr>
        </p:nvSpPr>
        <p:spPr/>
        <p:txBody>
          <a:bodyPr/>
          <a:lstStyle/>
          <a:p>
            <a:r>
              <a:rPr lang="en-US" dirty="0" smtClean="0"/>
              <a:t>Helping to Advance Clinical Research</a:t>
            </a:r>
            <a:endParaRPr lang="en-US" dirty="0"/>
          </a:p>
        </p:txBody>
      </p:sp>
      <p:sp>
        <p:nvSpPr>
          <p:cNvPr id="4" name="TextBox 3"/>
          <p:cNvSpPr txBox="1"/>
          <p:nvPr/>
        </p:nvSpPr>
        <p:spPr>
          <a:xfrm>
            <a:off x="10789920" y="6080760"/>
            <a:ext cx="853440" cy="369332"/>
          </a:xfrm>
          <a:prstGeom prst="rect">
            <a:avLst/>
          </a:prstGeom>
          <a:noFill/>
        </p:spPr>
        <p:txBody>
          <a:bodyPr wrap="square" rtlCol="0">
            <a:spAutoFit/>
          </a:bodyPr>
          <a:lstStyle/>
          <a:p>
            <a:r>
              <a:rPr lang="en-US" dirty="0" smtClean="0"/>
              <a:t>1 of 3</a:t>
            </a:r>
            <a:endParaRPr lang="en-US" dirty="0"/>
          </a:p>
        </p:txBody>
      </p:sp>
    </p:spTree>
    <p:extLst>
      <p:ext uri="{BB962C8B-B14F-4D97-AF65-F5344CB8AC3E}">
        <p14:creationId xmlns:p14="http://schemas.microsoft.com/office/powerpoint/2010/main" val="31168823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data integration </a:t>
            </a:r>
            <a:r>
              <a:rPr lang="en-US" dirty="0" smtClean="0"/>
              <a:t>across EHRs </a:t>
            </a:r>
            <a:r>
              <a:rPr lang="en-US" dirty="0"/>
              <a:t>or over time to form integrated longitudinal data repositories</a:t>
            </a:r>
            <a:r>
              <a:rPr lang="en-US" dirty="0" smtClean="0"/>
              <a:t>, which </a:t>
            </a:r>
            <a:r>
              <a:rPr lang="en-US" dirty="0"/>
              <a:t>in turn are integrated across institutions to </a:t>
            </a:r>
            <a:r>
              <a:rPr lang="en-US" dirty="0" smtClean="0"/>
              <a:t>form multi-institutional </a:t>
            </a:r>
            <a:r>
              <a:rPr lang="en-US" dirty="0"/>
              <a:t>federated data </a:t>
            </a:r>
            <a:r>
              <a:rPr lang="en-US" dirty="0" smtClean="0"/>
              <a:t>networks</a:t>
            </a:r>
          </a:p>
          <a:p>
            <a:r>
              <a:rPr lang="en-US" dirty="0" smtClean="0"/>
              <a:t>Can also integrate data across different storage and input methods: </a:t>
            </a:r>
          </a:p>
          <a:p>
            <a:pPr lvl="1"/>
            <a:r>
              <a:rPr lang="en-US" dirty="0"/>
              <a:t>personal </a:t>
            </a:r>
            <a:r>
              <a:rPr lang="en-US" dirty="0" smtClean="0"/>
              <a:t>health records</a:t>
            </a:r>
            <a:r>
              <a:rPr lang="en-US" dirty="0"/>
              <a:t>, registries, claims databases, public reports, and </a:t>
            </a:r>
            <a:r>
              <a:rPr lang="en-US" dirty="0" smtClean="0"/>
              <a:t>social media </a:t>
            </a:r>
            <a:r>
              <a:rPr lang="en-US" dirty="0"/>
              <a:t>that contain patient self-reported outcome </a:t>
            </a:r>
            <a:r>
              <a:rPr lang="en-US" dirty="0" smtClean="0"/>
              <a:t>data</a:t>
            </a:r>
          </a:p>
          <a:p>
            <a:r>
              <a:rPr lang="en-US" dirty="0" smtClean="0"/>
              <a:t>Informatics </a:t>
            </a:r>
            <a:r>
              <a:rPr lang="en-US" dirty="0"/>
              <a:t>research has </a:t>
            </a:r>
            <a:r>
              <a:rPr lang="en-US" dirty="0" smtClean="0"/>
              <a:t>developed alternative </a:t>
            </a:r>
            <a:r>
              <a:rPr lang="en-US" dirty="0"/>
              <a:t>models for data federation across independent </a:t>
            </a:r>
            <a:r>
              <a:rPr lang="en-US" dirty="0" smtClean="0"/>
              <a:t>data sources</a:t>
            </a:r>
            <a:r>
              <a:rPr lang="en-US" dirty="0"/>
              <a:t>, including distributed, federated, and </a:t>
            </a:r>
            <a:r>
              <a:rPr lang="en-US" dirty="0" smtClean="0"/>
              <a:t>mediator-based architectures</a:t>
            </a:r>
            <a:endParaRPr lang="en-US" dirty="0"/>
          </a:p>
        </p:txBody>
      </p:sp>
      <p:sp>
        <p:nvSpPr>
          <p:cNvPr id="3" name="Title 2"/>
          <p:cNvSpPr>
            <a:spLocks noGrp="1"/>
          </p:cNvSpPr>
          <p:nvPr>
            <p:ph type="title"/>
          </p:nvPr>
        </p:nvSpPr>
        <p:spPr/>
        <p:txBody>
          <a:bodyPr/>
          <a:lstStyle/>
          <a:p>
            <a:r>
              <a:rPr lang="en-US" dirty="0"/>
              <a:t>Helping to Advance Clinical Research</a:t>
            </a:r>
          </a:p>
        </p:txBody>
      </p:sp>
      <p:sp>
        <p:nvSpPr>
          <p:cNvPr id="4" name="TextBox 3"/>
          <p:cNvSpPr txBox="1"/>
          <p:nvPr/>
        </p:nvSpPr>
        <p:spPr>
          <a:xfrm>
            <a:off x="10789920" y="6080760"/>
            <a:ext cx="853440" cy="369332"/>
          </a:xfrm>
          <a:prstGeom prst="rect">
            <a:avLst/>
          </a:prstGeom>
          <a:noFill/>
        </p:spPr>
        <p:txBody>
          <a:bodyPr wrap="square" rtlCol="0">
            <a:spAutoFit/>
          </a:bodyPr>
          <a:lstStyle/>
          <a:p>
            <a:r>
              <a:rPr lang="en-US" dirty="0"/>
              <a:t>2</a:t>
            </a:r>
            <a:r>
              <a:rPr lang="en-US" dirty="0" smtClean="0"/>
              <a:t> of 3</a:t>
            </a:r>
            <a:endParaRPr lang="en-US" dirty="0"/>
          </a:p>
        </p:txBody>
      </p:sp>
    </p:spTree>
    <p:extLst>
      <p:ext uri="{BB962C8B-B14F-4D97-AF65-F5344CB8AC3E}">
        <p14:creationId xmlns:p14="http://schemas.microsoft.com/office/powerpoint/2010/main" val="17645880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The bottom portion </a:t>
            </a:r>
            <a:r>
              <a:rPr lang="en-US" dirty="0" smtClean="0"/>
              <a:t>of figure highlights major </a:t>
            </a:r>
            <a:r>
              <a:rPr lang="en-US" dirty="0"/>
              <a:t>core research topics in </a:t>
            </a:r>
            <a:r>
              <a:rPr lang="en-US" dirty="0" smtClean="0"/>
              <a:t>CRI: </a:t>
            </a:r>
          </a:p>
          <a:p>
            <a:pPr lvl="1"/>
            <a:r>
              <a:rPr lang="en-US" dirty="0" smtClean="0"/>
              <a:t>Secondary use </a:t>
            </a:r>
            <a:r>
              <a:rPr lang="en-US" dirty="0"/>
              <a:t>of clinical data for research, distributed queries, </a:t>
            </a:r>
            <a:r>
              <a:rPr lang="en-US" dirty="0" smtClean="0"/>
              <a:t>data integration</a:t>
            </a:r>
            <a:r>
              <a:rPr lang="en-US" dirty="0"/>
              <a:t>, record linkage, data quality assessment, </a:t>
            </a:r>
            <a:r>
              <a:rPr lang="en-US" dirty="0" smtClean="0"/>
              <a:t>integrated data </a:t>
            </a:r>
            <a:r>
              <a:rPr lang="en-US" dirty="0"/>
              <a:t>models and terminologies, and </a:t>
            </a:r>
            <a:endParaRPr lang="en-US" dirty="0" smtClean="0"/>
          </a:p>
          <a:p>
            <a:pPr lvl="1"/>
            <a:r>
              <a:rPr lang="en-US" dirty="0" smtClean="0"/>
              <a:t>Set </a:t>
            </a:r>
            <a:r>
              <a:rPr lang="en-US" dirty="0"/>
              <a:t>of common </a:t>
            </a:r>
            <a:r>
              <a:rPr lang="en-US" dirty="0" smtClean="0"/>
              <a:t>informatics methods</a:t>
            </a:r>
            <a:r>
              <a:rPr lang="en-US" dirty="0"/>
              <a:t>, including </a:t>
            </a:r>
            <a:r>
              <a:rPr lang="en-US" dirty="0" smtClean="0"/>
              <a:t>human-computer </a:t>
            </a:r>
            <a:r>
              <a:rPr lang="en-US" dirty="0"/>
              <a:t>interaction, </a:t>
            </a:r>
            <a:r>
              <a:rPr lang="en-US" dirty="0" smtClean="0"/>
              <a:t>knowledge management</a:t>
            </a:r>
            <a:r>
              <a:rPr lang="en-US" dirty="0"/>
              <a:t>, NLP, information extraction, and text </a:t>
            </a:r>
            <a:r>
              <a:rPr lang="en-US" dirty="0" smtClean="0"/>
              <a:t>classification</a:t>
            </a:r>
            <a:endParaRPr lang="en-US" dirty="0"/>
          </a:p>
          <a:p>
            <a:r>
              <a:rPr lang="en-US" dirty="0"/>
              <a:t>Each core topic builds upon and extends </a:t>
            </a:r>
            <a:r>
              <a:rPr lang="en-US" dirty="0" smtClean="0"/>
              <a:t>fundamental informatics </a:t>
            </a:r>
            <a:r>
              <a:rPr lang="en-US" dirty="0"/>
              <a:t>theories and methodologies that are </a:t>
            </a:r>
            <a:r>
              <a:rPr lang="en-US" dirty="0" smtClean="0"/>
              <a:t>implemented and </a:t>
            </a:r>
            <a:r>
              <a:rPr lang="en-US" dirty="0"/>
              <a:t>assembled into functioning CRI solutions</a:t>
            </a:r>
          </a:p>
        </p:txBody>
      </p:sp>
      <p:sp>
        <p:nvSpPr>
          <p:cNvPr id="3" name="Title 2"/>
          <p:cNvSpPr>
            <a:spLocks noGrp="1"/>
          </p:cNvSpPr>
          <p:nvPr>
            <p:ph type="title"/>
          </p:nvPr>
        </p:nvSpPr>
        <p:spPr/>
        <p:txBody>
          <a:bodyPr/>
          <a:lstStyle/>
          <a:p>
            <a:r>
              <a:rPr lang="en-US" dirty="0"/>
              <a:t>Helping to Advance Clinical Research</a:t>
            </a:r>
          </a:p>
        </p:txBody>
      </p:sp>
      <p:sp>
        <p:nvSpPr>
          <p:cNvPr id="4" name="TextBox 3"/>
          <p:cNvSpPr txBox="1"/>
          <p:nvPr/>
        </p:nvSpPr>
        <p:spPr>
          <a:xfrm>
            <a:off x="10789920" y="6080760"/>
            <a:ext cx="853440" cy="369332"/>
          </a:xfrm>
          <a:prstGeom prst="rect">
            <a:avLst/>
          </a:prstGeom>
          <a:noFill/>
        </p:spPr>
        <p:txBody>
          <a:bodyPr wrap="square" rtlCol="0">
            <a:spAutoFit/>
          </a:bodyPr>
          <a:lstStyle/>
          <a:p>
            <a:r>
              <a:rPr lang="en-US" dirty="0"/>
              <a:t>3</a:t>
            </a:r>
            <a:r>
              <a:rPr lang="en-US" dirty="0" smtClean="0"/>
              <a:t> of 3</a:t>
            </a:r>
            <a:endParaRPr lang="en-US" dirty="0"/>
          </a:p>
        </p:txBody>
      </p:sp>
    </p:spTree>
    <p:extLst>
      <p:ext uri="{BB962C8B-B14F-4D97-AF65-F5344CB8AC3E}">
        <p14:creationId xmlns:p14="http://schemas.microsoft.com/office/powerpoint/2010/main" val="2694392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Ensure that you have robust tools to provide useful information to clinical researchers</a:t>
            </a:r>
          </a:p>
          <a:p>
            <a:r>
              <a:rPr lang="en-US" dirty="0"/>
              <a:t>Once the robust tools are in effect, make sure you advertise across the medical staff your ability to support their research efforts</a:t>
            </a:r>
          </a:p>
          <a:p>
            <a:r>
              <a:rPr lang="en-US" dirty="0"/>
              <a:t>In a location with a formal clinical research department, you can go directly to the CRD director and let him or her know of your capabilities</a:t>
            </a:r>
          </a:p>
          <a:p>
            <a:r>
              <a:rPr lang="en-US" dirty="0"/>
              <a:t>You might negotiate making inquiries by researchers of the clinical informatics department a required step in clinical research design</a:t>
            </a:r>
          </a:p>
          <a:p>
            <a:r>
              <a:rPr lang="en-US" dirty="0"/>
              <a:t>You will want a formal governance process, </a:t>
            </a:r>
            <a:r>
              <a:rPr lang="en-US" dirty="0" smtClean="0"/>
              <a:t>easy </a:t>
            </a:r>
            <a:r>
              <a:rPr lang="en-US" dirty="0"/>
              <a:t>for end-users, to help with understanding what the researchers need/want</a:t>
            </a:r>
          </a:p>
        </p:txBody>
      </p:sp>
      <p:sp>
        <p:nvSpPr>
          <p:cNvPr id="3" name="Title 2"/>
          <p:cNvSpPr>
            <a:spLocks noGrp="1"/>
          </p:cNvSpPr>
          <p:nvPr>
            <p:ph type="title"/>
          </p:nvPr>
        </p:nvSpPr>
        <p:spPr/>
        <p:txBody>
          <a:bodyPr/>
          <a:lstStyle/>
          <a:p>
            <a:r>
              <a:rPr lang="en-US" dirty="0" smtClean="0"/>
              <a:t>Practical Application</a:t>
            </a:r>
            <a:endParaRPr lang="en-US" dirty="0"/>
          </a:p>
        </p:txBody>
      </p:sp>
    </p:spTree>
    <p:extLst>
      <p:ext uri="{BB962C8B-B14F-4D97-AF65-F5344CB8AC3E}">
        <p14:creationId xmlns:p14="http://schemas.microsoft.com/office/powerpoint/2010/main" val="25623765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0200" y="870902"/>
            <a:ext cx="8564880" cy="5709920"/>
          </a:xfrm>
          <a:prstGeom prst="rect">
            <a:avLst/>
          </a:prstGeom>
          <a:ln>
            <a:noFill/>
          </a:ln>
          <a:effectLst>
            <a:softEdge rad="112500"/>
          </a:effectLst>
        </p:spPr>
      </p:pic>
      <p:sp>
        <p:nvSpPr>
          <p:cNvPr id="3" name="Title 2"/>
          <p:cNvSpPr>
            <a:spLocks noGrp="1"/>
          </p:cNvSpPr>
          <p:nvPr>
            <p:ph type="title"/>
          </p:nvPr>
        </p:nvSpPr>
        <p:spPr>
          <a:xfrm>
            <a:off x="609600" y="274638"/>
            <a:ext cx="10972800" cy="1081722"/>
          </a:xfrm>
        </p:spPr>
        <p:txBody>
          <a:bodyPr/>
          <a:lstStyle/>
          <a:p>
            <a:r>
              <a:rPr lang="en-US" dirty="0" smtClean="0"/>
              <a:t>Questions</a:t>
            </a:r>
            <a:endParaRPr lang="en-US" dirty="0"/>
          </a:p>
        </p:txBody>
      </p:sp>
    </p:spTree>
    <p:extLst>
      <p:ext uri="{BB962C8B-B14F-4D97-AF65-F5344CB8AC3E}">
        <p14:creationId xmlns:p14="http://schemas.microsoft.com/office/powerpoint/2010/main" val="4393870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US"/>
          </a:p>
        </p:txBody>
      </p:sp>
      <p:sp>
        <p:nvSpPr>
          <p:cNvPr id="4" name="Title 3"/>
          <p:cNvSpPr>
            <a:spLocks noGrp="1"/>
          </p:cNvSpPr>
          <p:nvPr>
            <p:ph type="ctrTitle"/>
          </p:nvPr>
        </p:nvSpPr>
        <p:spPr/>
        <p:txBody>
          <a:bodyPr/>
          <a:lstStyle/>
          <a:p>
            <a:r>
              <a:rPr lang="en-US" dirty="0" smtClean="0"/>
              <a:t>Interdepartmental Collaboration and quality initiatives</a:t>
            </a:r>
            <a:endParaRPr lang="en-US" dirty="0"/>
          </a:p>
        </p:txBody>
      </p:sp>
    </p:spTree>
    <p:extLst>
      <p:ext uri="{BB962C8B-B14F-4D97-AF65-F5344CB8AC3E}">
        <p14:creationId xmlns:p14="http://schemas.microsoft.com/office/powerpoint/2010/main" val="14264039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r>
              <a:rPr lang="en-US" dirty="0" smtClean="0"/>
              <a:t>Determine need for clinical information/knowledge</a:t>
            </a:r>
          </a:p>
          <a:p>
            <a:pPr lvl="1"/>
            <a:r>
              <a:rPr lang="en-US" dirty="0"/>
              <a:t>Talk with department heads about what they and their people need in terms of information and knowledge to do their jobs </a:t>
            </a:r>
            <a:r>
              <a:rPr lang="en-US" dirty="0" smtClean="0"/>
              <a:t>better</a:t>
            </a:r>
          </a:p>
          <a:p>
            <a:r>
              <a:rPr lang="en-US" dirty="0"/>
              <a:t>Know/determine what information you can provide</a:t>
            </a:r>
          </a:p>
          <a:p>
            <a:r>
              <a:rPr lang="en-US" dirty="0"/>
              <a:t>Determine what gaps exist between knowledge/information desired and </a:t>
            </a:r>
            <a:r>
              <a:rPr lang="en-US" dirty="0" smtClean="0"/>
              <a:t>ability to </a:t>
            </a:r>
            <a:r>
              <a:rPr lang="en-US" dirty="0"/>
              <a:t>provide said </a:t>
            </a:r>
            <a:r>
              <a:rPr lang="en-US" dirty="0" smtClean="0"/>
              <a:t>information/knowledge</a:t>
            </a:r>
          </a:p>
          <a:p>
            <a:r>
              <a:rPr lang="en-US" dirty="0"/>
              <a:t>Let the department heads know what gaps exist and what you can provide now</a:t>
            </a:r>
          </a:p>
          <a:p>
            <a:r>
              <a:rPr lang="en-US" dirty="0"/>
              <a:t>Determine in working with your people what sort of timeline might be appropriate to provide the missing information/knowledge</a:t>
            </a:r>
          </a:p>
        </p:txBody>
      </p:sp>
      <p:sp>
        <p:nvSpPr>
          <p:cNvPr id="4" name="Title 3"/>
          <p:cNvSpPr>
            <a:spLocks noGrp="1"/>
          </p:cNvSpPr>
          <p:nvPr>
            <p:ph type="title"/>
          </p:nvPr>
        </p:nvSpPr>
        <p:spPr/>
        <p:txBody>
          <a:bodyPr/>
          <a:lstStyle/>
          <a:p>
            <a:r>
              <a:rPr lang="en-US" dirty="0" smtClean="0"/>
              <a:t>First Step First</a:t>
            </a:r>
            <a:endParaRPr lang="en-US" dirty="0"/>
          </a:p>
        </p:txBody>
      </p:sp>
    </p:spTree>
    <p:extLst>
      <p:ext uri="{BB962C8B-B14F-4D97-AF65-F5344CB8AC3E}">
        <p14:creationId xmlns:p14="http://schemas.microsoft.com/office/powerpoint/2010/main" val="18905288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Let the department heads know what the projected timeline would be to obtain and provide the </a:t>
            </a:r>
            <a:r>
              <a:rPr lang="en-US" dirty="0" smtClean="0"/>
              <a:t>information </a:t>
            </a:r>
            <a:r>
              <a:rPr lang="en-US" dirty="0"/>
              <a:t>they need that you cannot currently </a:t>
            </a:r>
            <a:r>
              <a:rPr lang="en-US" dirty="0" smtClean="0"/>
              <a:t>provide</a:t>
            </a:r>
          </a:p>
          <a:p>
            <a:r>
              <a:rPr lang="en-US" dirty="0"/>
              <a:t>Follow-up with the department heads regularly to keep them apprised of your progress in closing any existing gaps</a:t>
            </a:r>
          </a:p>
        </p:txBody>
      </p:sp>
      <p:sp>
        <p:nvSpPr>
          <p:cNvPr id="3" name="Title 2"/>
          <p:cNvSpPr>
            <a:spLocks noGrp="1"/>
          </p:cNvSpPr>
          <p:nvPr>
            <p:ph type="title"/>
          </p:nvPr>
        </p:nvSpPr>
        <p:spPr/>
        <p:txBody>
          <a:bodyPr/>
          <a:lstStyle/>
          <a:p>
            <a:r>
              <a:rPr lang="en-US" dirty="0"/>
              <a:t>First Step First</a:t>
            </a:r>
          </a:p>
        </p:txBody>
      </p:sp>
    </p:spTree>
    <p:extLst>
      <p:ext uri="{BB962C8B-B14F-4D97-AF65-F5344CB8AC3E}">
        <p14:creationId xmlns:p14="http://schemas.microsoft.com/office/powerpoint/2010/main" val="31920127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Take the same approach with the quality improvement people, both for the MTF and for the individual departments/divisions, as you did with the department heads in determining what information is needed/desired</a:t>
            </a:r>
          </a:p>
          <a:p>
            <a:r>
              <a:rPr lang="en-US" dirty="0" smtClean="0"/>
              <a:t>As </a:t>
            </a:r>
            <a:r>
              <a:rPr lang="en-US" dirty="0"/>
              <a:t>with the department heads, determine what gaps may exist between information desired/needed in the information you can currently </a:t>
            </a:r>
            <a:r>
              <a:rPr lang="en-US" dirty="0" smtClean="0"/>
              <a:t>provide</a:t>
            </a:r>
          </a:p>
          <a:p>
            <a:r>
              <a:rPr lang="en-US" dirty="0"/>
              <a:t>Again, work with your people to determine a potential timeline for closing said gaps</a:t>
            </a:r>
          </a:p>
          <a:p>
            <a:r>
              <a:rPr lang="en-US" dirty="0"/>
              <a:t>Communicate with the QI people regularly to keep them informed</a:t>
            </a:r>
          </a:p>
        </p:txBody>
      </p:sp>
      <p:sp>
        <p:nvSpPr>
          <p:cNvPr id="3" name="Title 2"/>
          <p:cNvSpPr>
            <a:spLocks noGrp="1"/>
          </p:cNvSpPr>
          <p:nvPr>
            <p:ph type="title"/>
          </p:nvPr>
        </p:nvSpPr>
        <p:spPr/>
        <p:txBody>
          <a:bodyPr/>
          <a:lstStyle/>
          <a:p>
            <a:r>
              <a:rPr lang="en-US" dirty="0" smtClean="0"/>
              <a:t>Quality Improvement</a:t>
            </a:r>
            <a:endParaRPr lang="en-US" dirty="0"/>
          </a:p>
        </p:txBody>
      </p:sp>
    </p:spTree>
    <p:extLst>
      <p:ext uri="{BB962C8B-B14F-4D97-AF65-F5344CB8AC3E}">
        <p14:creationId xmlns:p14="http://schemas.microsoft.com/office/powerpoint/2010/main" val="25547429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Part of the discussion that you will have with both the department heads and the QI people, centers around what information you need from them to provide them with the information they need</a:t>
            </a:r>
          </a:p>
          <a:p>
            <a:r>
              <a:rPr lang="en-US" dirty="0"/>
              <a:t>This goes back to the entire discussion about knowledge management and data quality</a:t>
            </a:r>
          </a:p>
          <a:p>
            <a:r>
              <a:rPr lang="en-US" dirty="0" smtClean="0"/>
              <a:t>One </a:t>
            </a:r>
            <a:r>
              <a:rPr lang="en-US" dirty="0"/>
              <a:t>of the </a:t>
            </a:r>
            <a:r>
              <a:rPr lang="en-US"/>
              <a:t>major </a:t>
            </a:r>
            <a:r>
              <a:rPr lang="en-US" smtClean="0"/>
              <a:t>supporting </a:t>
            </a:r>
            <a:r>
              <a:rPr lang="en-US" dirty="0"/>
              <a:t>products clinical informatics can provide to both department heads and QI people comes from clinical workflow </a:t>
            </a:r>
            <a:r>
              <a:rPr lang="en-US" dirty="0" smtClean="0"/>
              <a:t>improvement</a:t>
            </a:r>
          </a:p>
          <a:p>
            <a:pPr lvl="1"/>
            <a:r>
              <a:rPr lang="en-US" dirty="0"/>
              <a:t>This in and of itself can help both QI folks and the department heads by eliminating or improving dysfunctional clinical workflow</a:t>
            </a:r>
          </a:p>
        </p:txBody>
      </p:sp>
      <p:sp>
        <p:nvSpPr>
          <p:cNvPr id="3" name="Title 2"/>
          <p:cNvSpPr>
            <a:spLocks noGrp="1"/>
          </p:cNvSpPr>
          <p:nvPr>
            <p:ph type="title"/>
          </p:nvPr>
        </p:nvSpPr>
        <p:spPr/>
        <p:txBody>
          <a:bodyPr/>
          <a:lstStyle/>
          <a:p>
            <a:r>
              <a:rPr lang="en-US" dirty="0"/>
              <a:t>Bidirectional Collaboration</a:t>
            </a:r>
          </a:p>
        </p:txBody>
      </p:sp>
    </p:spTree>
    <p:extLst>
      <p:ext uri="{BB962C8B-B14F-4D97-AF65-F5344CB8AC3E}">
        <p14:creationId xmlns:p14="http://schemas.microsoft.com/office/powerpoint/2010/main" val="211930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Define Clinical Research Informatics</a:t>
            </a:r>
          </a:p>
          <a:p>
            <a:r>
              <a:rPr lang="en-US" dirty="0" smtClean="0"/>
              <a:t>Discuss how CRI fits into the Clinical Informatics universe</a:t>
            </a:r>
          </a:p>
          <a:p>
            <a:r>
              <a:rPr lang="en-US" dirty="0" smtClean="0"/>
              <a:t>Discuss the conceptual aspects of CRI</a:t>
            </a:r>
          </a:p>
          <a:p>
            <a:r>
              <a:rPr lang="en-US" dirty="0" smtClean="0"/>
              <a:t>Present a model for CRI and how to support it</a:t>
            </a:r>
          </a:p>
          <a:p>
            <a:r>
              <a:rPr lang="en-US" dirty="0" smtClean="0"/>
              <a:t>Discuss the practical aspects of making CRI work</a:t>
            </a:r>
          </a:p>
          <a:p>
            <a:endParaRPr lang="en-US" dirty="0"/>
          </a:p>
        </p:txBody>
      </p:sp>
      <p:sp>
        <p:nvSpPr>
          <p:cNvPr id="3" name="Title 2"/>
          <p:cNvSpPr>
            <a:spLocks noGrp="1"/>
          </p:cNvSpPr>
          <p:nvPr>
            <p:ph type="title"/>
          </p:nvPr>
        </p:nvSpPr>
        <p:spPr/>
        <p:txBody>
          <a:bodyPr/>
          <a:lstStyle/>
          <a:p>
            <a:r>
              <a:rPr lang="en-US" dirty="0" smtClean="0"/>
              <a:t>Objectives</a:t>
            </a:r>
            <a:endParaRPr lang="en-US" dirty="0"/>
          </a:p>
        </p:txBody>
      </p:sp>
    </p:spTree>
    <p:extLst>
      <p:ext uri="{BB962C8B-B14F-4D97-AF65-F5344CB8AC3E}">
        <p14:creationId xmlns:p14="http://schemas.microsoft.com/office/powerpoint/2010/main" val="13835095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clinical workflow analyst needs to be able to observe clinical workflow in various departments and the various steps in the process</a:t>
            </a:r>
          </a:p>
          <a:p>
            <a:r>
              <a:rPr lang="en-US" dirty="0"/>
              <a:t>This requires cooperation from everyone on the healthcare team to be able to be successful</a:t>
            </a:r>
          </a:p>
          <a:p>
            <a:r>
              <a:rPr lang="en-US" dirty="0" smtClean="0"/>
              <a:t>In </a:t>
            </a:r>
            <a:r>
              <a:rPr lang="en-US" dirty="0"/>
              <a:t>addition to observation, the clinical workflow analyst needs to be able to talk to people and ask them what they would do to improve clinical </a:t>
            </a:r>
            <a:r>
              <a:rPr lang="en-US" dirty="0" smtClean="0"/>
              <a:t>workflow</a:t>
            </a:r>
          </a:p>
          <a:p>
            <a:r>
              <a:rPr lang="en-US" dirty="0"/>
              <a:t>In </a:t>
            </a:r>
            <a:r>
              <a:rPr lang="en-US" dirty="0" smtClean="0"/>
              <a:t>addition, the CWA’s </a:t>
            </a:r>
            <a:r>
              <a:rPr lang="en-US" dirty="0"/>
              <a:t>need to be able to ask people in the trenches what information would make their job easier in terms of taking care of patients</a:t>
            </a:r>
          </a:p>
        </p:txBody>
      </p:sp>
      <p:sp>
        <p:nvSpPr>
          <p:cNvPr id="3" name="Title 2"/>
          <p:cNvSpPr>
            <a:spLocks noGrp="1"/>
          </p:cNvSpPr>
          <p:nvPr>
            <p:ph type="title"/>
          </p:nvPr>
        </p:nvSpPr>
        <p:spPr/>
        <p:txBody>
          <a:bodyPr/>
          <a:lstStyle/>
          <a:p>
            <a:r>
              <a:rPr lang="en-US" dirty="0"/>
              <a:t>Bidirectional Collaboration</a:t>
            </a:r>
          </a:p>
        </p:txBody>
      </p:sp>
    </p:spTree>
    <p:extLst>
      <p:ext uri="{BB962C8B-B14F-4D97-AF65-F5344CB8AC3E}">
        <p14:creationId xmlns:p14="http://schemas.microsoft.com/office/powerpoint/2010/main" val="25898443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Once you have buy-in from the department heads and the QI people, and you've been able to observe and talk to the folks in the trenches, now you need to turn that around and help folks be </a:t>
            </a:r>
            <a:r>
              <a:rPr lang="en-US" dirty="0" smtClean="0"/>
              <a:t>successful</a:t>
            </a:r>
          </a:p>
          <a:p>
            <a:r>
              <a:rPr lang="en-US" dirty="0"/>
              <a:t>This goes back to the initial step of determining need </a:t>
            </a:r>
            <a:r>
              <a:rPr lang="en-US" dirty="0" smtClean="0"/>
              <a:t>at </a:t>
            </a:r>
            <a:r>
              <a:rPr lang="en-US" dirty="0"/>
              <a:t>both a high level and in the trenches</a:t>
            </a:r>
          </a:p>
          <a:p>
            <a:r>
              <a:rPr lang="en-US" dirty="0"/>
              <a:t>Even if you cannot provide all of the information initially, the combination of workflow improvement and what information you can provide, as long as </a:t>
            </a:r>
            <a:r>
              <a:rPr lang="en-US" dirty="0" smtClean="0"/>
              <a:t>it is </a:t>
            </a:r>
            <a:r>
              <a:rPr lang="en-US" dirty="0"/>
              <a:t>in a usable format for multiple levels of end-users, you can provide at least a modicum of success for </a:t>
            </a:r>
            <a:r>
              <a:rPr lang="en-US" dirty="0" smtClean="0"/>
              <a:t>all</a:t>
            </a:r>
          </a:p>
        </p:txBody>
      </p:sp>
      <p:sp>
        <p:nvSpPr>
          <p:cNvPr id="3" name="Title 2"/>
          <p:cNvSpPr>
            <a:spLocks noGrp="1"/>
          </p:cNvSpPr>
          <p:nvPr>
            <p:ph type="title"/>
          </p:nvPr>
        </p:nvSpPr>
        <p:spPr/>
        <p:txBody>
          <a:bodyPr/>
          <a:lstStyle/>
          <a:p>
            <a:r>
              <a:rPr lang="en-US" dirty="0"/>
              <a:t>Improving Quality and Workflow</a:t>
            </a:r>
          </a:p>
        </p:txBody>
      </p:sp>
    </p:spTree>
    <p:extLst>
      <p:ext uri="{BB962C8B-B14F-4D97-AF65-F5344CB8AC3E}">
        <p14:creationId xmlns:p14="http://schemas.microsoft.com/office/powerpoint/2010/main" val="28571966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That modicum of success will lead to increased collaboration for all levels within the organization</a:t>
            </a:r>
          </a:p>
          <a:p>
            <a:r>
              <a:rPr lang="en-US" dirty="0"/>
              <a:t>However, you need to keep moving forward with providing the information people need and closing any existing </a:t>
            </a:r>
            <a:r>
              <a:rPr lang="en-US" dirty="0" smtClean="0"/>
              <a:t>gaps</a:t>
            </a:r>
          </a:p>
          <a:p>
            <a:r>
              <a:rPr lang="en-US" dirty="0"/>
              <a:t>Success will breed further collaboration</a:t>
            </a:r>
          </a:p>
          <a:p>
            <a:r>
              <a:rPr lang="en-US" dirty="0" smtClean="0"/>
              <a:t>If </a:t>
            </a:r>
            <a:r>
              <a:rPr lang="en-US" dirty="0"/>
              <a:t>you can also improve data quality, that will be a huge win for everyone along the chain of </a:t>
            </a:r>
            <a:r>
              <a:rPr lang="en-US" dirty="0" smtClean="0"/>
              <a:t>command</a:t>
            </a:r>
          </a:p>
          <a:p>
            <a:r>
              <a:rPr lang="en-US" dirty="0"/>
              <a:t>Remember: the two major things that clinical informatics can help both clinical end-users and supervisory/command personnel </a:t>
            </a:r>
            <a:r>
              <a:rPr lang="en-US" dirty="0" smtClean="0"/>
              <a:t>are: </a:t>
            </a:r>
            <a:r>
              <a:rPr lang="en-US" dirty="0"/>
              <a:t>improving clinical workflow and providing information back in a timely fashion</a:t>
            </a:r>
          </a:p>
        </p:txBody>
      </p:sp>
      <p:sp>
        <p:nvSpPr>
          <p:cNvPr id="3" name="Title 2"/>
          <p:cNvSpPr>
            <a:spLocks noGrp="1"/>
          </p:cNvSpPr>
          <p:nvPr>
            <p:ph type="title"/>
          </p:nvPr>
        </p:nvSpPr>
        <p:spPr/>
        <p:txBody>
          <a:bodyPr/>
          <a:lstStyle/>
          <a:p>
            <a:r>
              <a:rPr lang="en-US" dirty="0"/>
              <a:t>Improving Quality and Workflow</a:t>
            </a:r>
          </a:p>
        </p:txBody>
      </p:sp>
    </p:spTree>
    <p:extLst>
      <p:ext uri="{BB962C8B-B14F-4D97-AF65-F5344CB8AC3E}">
        <p14:creationId xmlns:p14="http://schemas.microsoft.com/office/powerpoint/2010/main" val="34895246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Additional Questions</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9824" y="1417638"/>
            <a:ext cx="10569216" cy="5062566"/>
          </a:xfrm>
          <a:prstGeom prst="rect">
            <a:avLst/>
          </a:prstGeom>
          <a:ln>
            <a:noFill/>
          </a:ln>
          <a:effectLst>
            <a:softEdge rad="112500"/>
          </a:effectLst>
        </p:spPr>
      </p:pic>
    </p:spTree>
    <p:extLst>
      <p:ext uri="{BB962C8B-B14F-4D97-AF65-F5344CB8AC3E}">
        <p14:creationId xmlns:p14="http://schemas.microsoft.com/office/powerpoint/2010/main" val="9430565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R</a:t>
            </a:r>
            <a:r>
              <a:rPr lang="en-US" dirty="0" smtClean="0"/>
              <a:t>apidly </a:t>
            </a:r>
            <a:r>
              <a:rPr lang="en-US" dirty="0"/>
              <a:t>evolving sub-discipline within biomedical </a:t>
            </a:r>
            <a:r>
              <a:rPr lang="en-US" dirty="0" smtClean="0"/>
              <a:t>informatics </a:t>
            </a:r>
          </a:p>
          <a:p>
            <a:r>
              <a:rPr lang="en-US" dirty="0"/>
              <a:t>F</a:t>
            </a:r>
            <a:r>
              <a:rPr lang="en-US" dirty="0" smtClean="0"/>
              <a:t>ocuses </a:t>
            </a:r>
            <a:r>
              <a:rPr lang="en-US" dirty="0"/>
              <a:t>on developing new </a:t>
            </a:r>
            <a:r>
              <a:rPr lang="en-US" dirty="0" smtClean="0"/>
              <a:t>informatics theories</a:t>
            </a:r>
            <a:r>
              <a:rPr lang="en-US" dirty="0"/>
              <a:t>, tools, and solutions to accelerate the full translational continuum: basic research, clinical trials, and medical centers and </a:t>
            </a:r>
            <a:r>
              <a:rPr lang="en-US" dirty="0" smtClean="0"/>
              <a:t>community practice </a:t>
            </a:r>
          </a:p>
          <a:p>
            <a:r>
              <a:rPr lang="en-US" dirty="0" smtClean="0"/>
              <a:t>Two </a:t>
            </a:r>
            <a:r>
              <a:rPr lang="en-US" dirty="0"/>
              <a:t>recent factors accelerating CRI research and development </a:t>
            </a:r>
            <a:r>
              <a:rPr lang="en-US" dirty="0" smtClean="0"/>
              <a:t>efforts: </a:t>
            </a:r>
          </a:p>
          <a:p>
            <a:pPr lvl="1"/>
            <a:r>
              <a:rPr lang="en-US" dirty="0" smtClean="0"/>
              <a:t>Extensive </a:t>
            </a:r>
            <a:r>
              <a:rPr lang="en-US" dirty="0"/>
              <a:t>and diverse informatics needs of the NIH </a:t>
            </a:r>
            <a:r>
              <a:rPr lang="en-US" dirty="0" smtClean="0"/>
              <a:t>Clinical and </a:t>
            </a:r>
            <a:r>
              <a:rPr lang="en-US" dirty="0"/>
              <a:t>Translational Sciences </a:t>
            </a:r>
            <a:r>
              <a:rPr lang="en-US" dirty="0" smtClean="0"/>
              <a:t>Awards, </a:t>
            </a:r>
            <a:r>
              <a:rPr lang="en-US" dirty="0"/>
              <a:t>and </a:t>
            </a:r>
            <a:endParaRPr lang="en-US" dirty="0" smtClean="0"/>
          </a:p>
          <a:p>
            <a:pPr lvl="1"/>
            <a:r>
              <a:rPr lang="en-US" dirty="0" smtClean="0"/>
              <a:t>Growing </a:t>
            </a:r>
            <a:r>
              <a:rPr lang="en-US" dirty="0"/>
              <a:t>interest in sustainable, large-scale, multi-institutional distributed research networks </a:t>
            </a:r>
            <a:r>
              <a:rPr lang="en-US" dirty="0" smtClean="0"/>
              <a:t>for comparative </a:t>
            </a:r>
            <a:r>
              <a:rPr lang="en-US" dirty="0"/>
              <a:t>effectiveness research</a:t>
            </a:r>
          </a:p>
        </p:txBody>
      </p:sp>
      <p:sp>
        <p:nvSpPr>
          <p:cNvPr id="3" name="Title 2"/>
          <p:cNvSpPr>
            <a:spLocks noGrp="1"/>
          </p:cNvSpPr>
          <p:nvPr>
            <p:ph type="title"/>
          </p:nvPr>
        </p:nvSpPr>
        <p:spPr/>
        <p:txBody>
          <a:bodyPr/>
          <a:lstStyle/>
          <a:p>
            <a:r>
              <a:rPr lang="en-US" dirty="0" smtClean="0"/>
              <a:t>Clinical Research Informatics</a:t>
            </a:r>
            <a:endParaRPr lang="en-US" dirty="0"/>
          </a:p>
        </p:txBody>
      </p:sp>
    </p:spTree>
    <p:extLst>
      <p:ext uri="{BB962C8B-B14F-4D97-AF65-F5344CB8AC3E}">
        <p14:creationId xmlns:p14="http://schemas.microsoft.com/office/powerpoint/2010/main" val="42670305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5143" y="930789"/>
            <a:ext cx="11928875" cy="5020068"/>
          </a:xfrm>
          <a:prstGeom prst="rect">
            <a:avLst/>
          </a:prstGeom>
        </p:spPr>
      </p:pic>
    </p:spTree>
    <p:extLst>
      <p:ext uri="{BB962C8B-B14F-4D97-AF65-F5344CB8AC3E}">
        <p14:creationId xmlns:p14="http://schemas.microsoft.com/office/powerpoint/2010/main" val="7781411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Translational Continuum</a:t>
            </a:r>
            <a:endParaRPr lang="en-US" dirty="0"/>
          </a:p>
        </p:txBody>
      </p:sp>
      <p:sp>
        <p:nvSpPr>
          <p:cNvPr id="3" name="Content Placeholder 2"/>
          <p:cNvSpPr>
            <a:spLocks noGrp="1"/>
          </p:cNvSpPr>
          <p:nvPr>
            <p:ph idx="1"/>
          </p:nvPr>
        </p:nvSpPr>
        <p:spPr/>
        <p:txBody>
          <a:bodyPr/>
          <a:lstStyle/>
          <a:p>
            <a:r>
              <a:rPr lang="en-US" dirty="0" smtClean="0"/>
              <a:t>Four parts to the full translational continuum: </a:t>
            </a:r>
          </a:p>
          <a:p>
            <a:pPr lvl="1"/>
            <a:r>
              <a:rPr lang="en-US" sz="2800" dirty="0" smtClean="0"/>
              <a:t>basic </a:t>
            </a:r>
            <a:r>
              <a:rPr lang="en-US" sz="2800" dirty="0"/>
              <a:t>research </a:t>
            </a:r>
            <a:r>
              <a:rPr lang="en-US" sz="2800" dirty="0" smtClean="0"/>
              <a:t>to clinical </a:t>
            </a:r>
            <a:r>
              <a:rPr lang="en-US" sz="2800" dirty="0"/>
              <a:t>trials (T1), </a:t>
            </a:r>
            <a:endParaRPr lang="en-US" sz="2800" dirty="0" smtClean="0"/>
          </a:p>
          <a:p>
            <a:pPr lvl="1"/>
            <a:r>
              <a:rPr lang="en-US" sz="2800" dirty="0" smtClean="0"/>
              <a:t>clinical </a:t>
            </a:r>
            <a:r>
              <a:rPr lang="en-US" sz="2800" dirty="0"/>
              <a:t>trials to academic </a:t>
            </a:r>
            <a:r>
              <a:rPr lang="en-US" sz="2800" dirty="0" smtClean="0"/>
              <a:t>health </a:t>
            </a:r>
            <a:r>
              <a:rPr lang="fr-FR" sz="2800" dirty="0" smtClean="0"/>
              <a:t>center </a:t>
            </a:r>
            <a:r>
              <a:rPr lang="fr-FR" sz="2800" dirty="0"/>
              <a:t>practice (T2), </a:t>
            </a:r>
            <a:endParaRPr lang="fr-FR" sz="2800" dirty="0" smtClean="0"/>
          </a:p>
          <a:p>
            <a:pPr lvl="1"/>
            <a:r>
              <a:rPr lang="fr-FR" sz="2800" dirty="0" smtClean="0"/>
              <a:t>diffusion </a:t>
            </a:r>
            <a:r>
              <a:rPr lang="fr-FR" sz="2800" dirty="0"/>
              <a:t>and </a:t>
            </a:r>
            <a:r>
              <a:rPr lang="fr-FR" sz="2800" dirty="0" smtClean="0"/>
              <a:t>implementation </a:t>
            </a:r>
            <a:r>
              <a:rPr lang="en-US" sz="2800" dirty="0" smtClean="0"/>
              <a:t>to </a:t>
            </a:r>
            <a:r>
              <a:rPr lang="en-US" sz="2800" dirty="0"/>
              <a:t>community practice (T3), </a:t>
            </a:r>
            <a:r>
              <a:rPr lang="en-US" sz="2800" dirty="0" smtClean="0"/>
              <a:t>and</a:t>
            </a:r>
          </a:p>
          <a:p>
            <a:pPr lvl="1"/>
            <a:r>
              <a:rPr lang="en-US" sz="2800" dirty="0" smtClean="0"/>
              <a:t>‘</a:t>
            </a:r>
            <a:r>
              <a:rPr lang="en-US" sz="2800" dirty="0"/>
              <a:t>real world</a:t>
            </a:r>
            <a:r>
              <a:rPr lang="en-US" sz="2800" dirty="0" smtClean="0"/>
              <a:t>’ outcomes </a:t>
            </a:r>
            <a:r>
              <a:rPr lang="en-US" sz="2800" dirty="0"/>
              <a:t>(T4</a:t>
            </a:r>
            <a:r>
              <a:rPr lang="en-US" sz="2800" dirty="0" smtClean="0"/>
              <a:t>)</a:t>
            </a:r>
            <a:endParaRPr lang="en-US" sz="2800" dirty="0"/>
          </a:p>
        </p:txBody>
      </p:sp>
    </p:spTree>
    <p:extLst>
      <p:ext uri="{BB962C8B-B14F-4D97-AF65-F5344CB8AC3E}">
        <p14:creationId xmlns:p14="http://schemas.microsoft.com/office/powerpoint/2010/main" val="22785247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AMIA Definition</a:t>
            </a:r>
            <a:endParaRPr lang="en-US" dirty="0"/>
          </a:p>
        </p:txBody>
      </p:sp>
      <p:sp>
        <p:nvSpPr>
          <p:cNvPr id="3" name="Content Placeholder 2"/>
          <p:cNvSpPr>
            <a:spLocks noGrp="1"/>
          </p:cNvSpPr>
          <p:nvPr>
            <p:ph idx="1"/>
          </p:nvPr>
        </p:nvSpPr>
        <p:spPr/>
        <p:txBody>
          <a:bodyPr/>
          <a:lstStyle/>
          <a:p>
            <a:r>
              <a:rPr lang="en-US" b="1" dirty="0"/>
              <a:t>Clinical Research Informatics </a:t>
            </a:r>
            <a:r>
              <a:rPr lang="en-US" dirty="0"/>
              <a:t>involves </a:t>
            </a:r>
            <a:r>
              <a:rPr lang="en-US" dirty="0" smtClean="0"/>
              <a:t>use </a:t>
            </a:r>
            <a:r>
              <a:rPr lang="en-US" dirty="0"/>
              <a:t>of informatics </a:t>
            </a:r>
            <a:r>
              <a:rPr lang="en-US" dirty="0" smtClean="0"/>
              <a:t>in </a:t>
            </a:r>
            <a:r>
              <a:rPr lang="en-US" dirty="0"/>
              <a:t>discovery </a:t>
            </a:r>
            <a:r>
              <a:rPr lang="en-US" dirty="0" smtClean="0"/>
              <a:t>and management </a:t>
            </a:r>
            <a:r>
              <a:rPr lang="en-US" dirty="0"/>
              <a:t>of new knowledge relating to health and </a:t>
            </a:r>
            <a:r>
              <a:rPr lang="en-US" dirty="0" smtClean="0"/>
              <a:t>disease </a:t>
            </a:r>
          </a:p>
          <a:p>
            <a:r>
              <a:rPr lang="en-US" dirty="0" smtClean="0"/>
              <a:t>Includes </a:t>
            </a:r>
            <a:r>
              <a:rPr lang="en-US" dirty="0"/>
              <a:t>management </a:t>
            </a:r>
            <a:r>
              <a:rPr lang="en-US" dirty="0" smtClean="0"/>
              <a:t>of information </a:t>
            </a:r>
            <a:r>
              <a:rPr lang="en-US" dirty="0"/>
              <a:t>related to clinical trials and also involves informatics related to secondary </a:t>
            </a:r>
            <a:r>
              <a:rPr lang="en-US" dirty="0" smtClean="0"/>
              <a:t>research </a:t>
            </a:r>
            <a:r>
              <a:rPr lang="en-US" dirty="0"/>
              <a:t>use of clinical data. </a:t>
            </a:r>
            <a:endParaRPr lang="en-US" dirty="0" smtClean="0"/>
          </a:p>
          <a:p>
            <a:r>
              <a:rPr lang="en-US" dirty="0" smtClean="0"/>
              <a:t>Clinical </a:t>
            </a:r>
            <a:r>
              <a:rPr lang="en-US" dirty="0"/>
              <a:t>research informatics and translational bioinformatics are the </a:t>
            </a:r>
            <a:r>
              <a:rPr lang="en-US" dirty="0" smtClean="0"/>
              <a:t>primary domains </a:t>
            </a:r>
            <a:r>
              <a:rPr lang="en-US" dirty="0"/>
              <a:t>related to informatics activities to support translational research</a:t>
            </a:r>
          </a:p>
        </p:txBody>
      </p:sp>
    </p:spTree>
    <p:extLst>
      <p:ext uri="{BB962C8B-B14F-4D97-AF65-F5344CB8AC3E}">
        <p14:creationId xmlns:p14="http://schemas.microsoft.com/office/powerpoint/2010/main" val="3279755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9556" y="853440"/>
            <a:ext cx="9902404" cy="5903039"/>
          </a:xfrm>
          <a:prstGeom prst="rect">
            <a:avLst/>
          </a:prstGeom>
        </p:spPr>
      </p:pic>
      <p:sp>
        <p:nvSpPr>
          <p:cNvPr id="3" name="Title 2"/>
          <p:cNvSpPr>
            <a:spLocks noGrp="1"/>
          </p:cNvSpPr>
          <p:nvPr>
            <p:ph type="title"/>
          </p:nvPr>
        </p:nvSpPr>
        <p:spPr>
          <a:xfrm>
            <a:off x="609600" y="274638"/>
            <a:ext cx="10972800" cy="990282"/>
          </a:xfrm>
        </p:spPr>
        <p:txBody>
          <a:bodyPr/>
          <a:lstStyle/>
          <a:p>
            <a:r>
              <a:rPr lang="en-US" dirty="0" smtClean="0"/>
              <a:t>Conceptual Model for CRI</a:t>
            </a:r>
            <a:endParaRPr lang="en-US" dirty="0"/>
          </a:p>
        </p:txBody>
      </p:sp>
    </p:spTree>
    <p:extLst>
      <p:ext uri="{BB962C8B-B14F-4D97-AF65-F5344CB8AC3E}">
        <p14:creationId xmlns:p14="http://schemas.microsoft.com/office/powerpoint/2010/main" val="3195723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a:t>CRI integrates clinical and </a:t>
            </a:r>
            <a:r>
              <a:rPr lang="en-US" dirty="0" smtClean="0"/>
              <a:t>translational research </a:t>
            </a:r>
            <a:r>
              <a:rPr lang="en-US" dirty="0"/>
              <a:t>workflows in addition to </a:t>
            </a:r>
            <a:r>
              <a:rPr lang="en-US" dirty="0" smtClean="0"/>
              <a:t>core informatics </a:t>
            </a:r>
            <a:r>
              <a:rPr lang="en-US" dirty="0"/>
              <a:t>methodologies and principles </a:t>
            </a:r>
            <a:r>
              <a:rPr lang="en-US" dirty="0" smtClean="0"/>
              <a:t>into framework </a:t>
            </a:r>
            <a:r>
              <a:rPr lang="en-US" dirty="0"/>
              <a:t>that reflects the unique </a:t>
            </a:r>
            <a:r>
              <a:rPr lang="en-US" dirty="0" smtClean="0"/>
              <a:t>informatics needs </a:t>
            </a:r>
            <a:r>
              <a:rPr lang="en-US" dirty="0"/>
              <a:t>of translational </a:t>
            </a:r>
            <a:r>
              <a:rPr lang="en-US" dirty="0" smtClean="0"/>
              <a:t>investigators </a:t>
            </a:r>
          </a:p>
          <a:p>
            <a:r>
              <a:rPr lang="en-US" dirty="0" smtClean="0"/>
              <a:t>The </a:t>
            </a:r>
            <a:r>
              <a:rPr lang="en-US" dirty="0"/>
              <a:t>model </a:t>
            </a:r>
            <a:r>
              <a:rPr lang="en-US" dirty="0" smtClean="0"/>
              <a:t>is organized </a:t>
            </a:r>
            <a:r>
              <a:rPr lang="en-US" dirty="0"/>
              <a:t>around three conceptual components</a:t>
            </a:r>
            <a:r>
              <a:rPr lang="en-US" dirty="0" smtClean="0"/>
              <a:t>: workflows</a:t>
            </a:r>
            <a:r>
              <a:rPr lang="en-US" dirty="0"/>
              <a:t>; data sources and platforms; </a:t>
            </a:r>
            <a:r>
              <a:rPr lang="en-US" dirty="0" smtClean="0"/>
              <a:t>and informatics </a:t>
            </a:r>
            <a:r>
              <a:rPr lang="en-US" dirty="0"/>
              <a:t>core methods and </a:t>
            </a:r>
            <a:r>
              <a:rPr lang="en-US" dirty="0" smtClean="0"/>
              <a:t>topics</a:t>
            </a:r>
          </a:p>
          <a:p>
            <a:r>
              <a:rPr lang="en-US" dirty="0"/>
              <a:t>The central structure that establishes the </a:t>
            </a:r>
            <a:r>
              <a:rPr lang="en-US" dirty="0" smtClean="0"/>
              <a:t>unique context </a:t>
            </a:r>
            <a:r>
              <a:rPr lang="en-US" dirty="0"/>
              <a:t>for CRI is the informatics-enabled </a:t>
            </a:r>
            <a:r>
              <a:rPr lang="en-US" dirty="0" smtClean="0"/>
              <a:t>clinical research workflow</a:t>
            </a:r>
          </a:p>
          <a:p>
            <a:r>
              <a:rPr lang="en-US" dirty="0"/>
              <a:t>F</a:t>
            </a:r>
            <a:r>
              <a:rPr lang="en-US" dirty="0" smtClean="0"/>
              <a:t>igure applies informatics-centric </a:t>
            </a:r>
            <a:r>
              <a:rPr lang="en-US" dirty="0"/>
              <a:t>perspective to </a:t>
            </a:r>
            <a:r>
              <a:rPr lang="en-US" dirty="0" smtClean="0"/>
              <a:t>each step </a:t>
            </a:r>
            <a:r>
              <a:rPr lang="en-US" dirty="0"/>
              <a:t>and contains two translational workflow cycles</a:t>
            </a:r>
            <a:r>
              <a:rPr lang="en-US" dirty="0" smtClean="0"/>
              <a:t>, reflecting use </a:t>
            </a:r>
            <a:r>
              <a:rPr lang="en-US" dirty="0"/>
              <a:t>of CRI technologies in </a:t>
            </a:r>
            <a:r>
              <a:rPr lang="en-US" dirty="0" smtClean="0"/>
              <a:t>both early </a:t>
            </a:r>
            <a:r>
              <a:rPr lang="en-US" dirty="0"/>
              <a:t>(‘</a:t>
            </a:r>
            <a:r>
              <a:rPr lang="en-US" dirty="0" smtClean="0"/>
              <a:t>T1-T2</a:t>
            </a:r>
            <a:r>
              <a:rPr lang="en-US" dirty="0"/>
              <a:t>’) and later (‘</a:t>
            </a:r>
            <a:r>
              <a:rPr lang="en-US" dirty="0" smtClean="0"/>
              <a:t>T3-T4</a:t>
            </a:r>
            <a:r>
              <a:rPr lang="en-US" dirty="0"/>
              <a:t>’) </a:t>
            </a:r>
            <a:r>
              <a:rPr lang="en-US" dirty="0" smtClean="0"/>
              <a:t>translational phases </a:t>
            </a:r>
            <a:endParaRPr lang="en-US" dirty="0"/>
          </a:p>
        </p:txBody>
      </p:sp>
      <p:sp>
        <p:nvSpPr>
          <p:cNvPr id="2" name="Title 1"/>
          <p:cNvSpPr>
            <a:spLocks noGrp="1"/>
          </p:cNvSpPr>
          <p:nvPr>
            <p:ph type="title"/>
          </p:nvPr>
        </p:nvSpPr>
        <p:spPr/>
        <p:txBody>
          <a:bodyPr/>
          <a:lstStyle/>
          <a:p>
            <a:r>
              <a:rPr lang="en-US" dirty="0" smtClean="0"/>
              <a:t>Conceptual Model Explained</a:t>
            </a:r>
            <a:endParaRPr lang="en-US" dirty="0"/>
          </a:p>
        </p:txBody>
      </p:sp>
    </p:spTree>
    <p:extLst>
      <p:ext uri="{BB962C8B-B14F-4D97-AF65-F5344CB8AC3E}">
        <p14:creationId xmlns:p14="http://schemas.microsoft.com/office/powerpoint/2010/main" val="5903026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The ‘inner’ cycle represents </a:t>
            </a:r>
            <a:r>
              <a:rPr lang="en-US" dirty="0" smtClean="0"/>
              <a:t>translational discoveries </a:t>
            </a:r>
            <a:r>
              <a:rPr lang="en-US" dirty="0"/>
              <a:t>within carefully controlled </a:t>
            </a:r>
            <a:r>
              <a:rPr lang="en-US" dirty="0" smtClean="0"/>
              <a:t>study conditions </a:t>
            </a:r>
            <a:r>
              <a:rPr lang="en-US" dirty="0"/>
              <a:t>in </a:t>
            </a:r>
            <a:r>
              <a:rPr lang="en-US" dirty="0" smtClean="0"/>
              <a:t>limited </a:t>
            </a:r>
            <a:r>
              <a:rPr lang="en-US" dirty="0"/>
              <a:t>number of clinical trial </a:t>
            </a:r>
            <a:r>
              <a:rPr lang="en-US" dirty="0" smtClean="0"/>
              <a:t>sites</a:t>
            </a:r>
            <a:endParaRPr lang="en-US" dirty="0"/>
          </a:p>
          <a:p>
            <a:r>
              <a:rPr lang="en-US" dirty="0"/>
              <a:t>The ‘outer’ cycle represents </a:t>
            </a:r>
            <a:r>
              <a:rPr lang="en-US" dirty="0" smtClean="0"/>
              <a:t>later </a:t>
            </a:r>
            <a:r>
              <a:rPr lang="en-US" dirty="0"/>
              <a:t>stages of </a:t>
            </a:r>
            <a:r>
              <a:rPr lang="en-US" dirty="0" smtClean="0"/>
              <a:t>clinical translational </a:t>
            </a:r>
            <a:r>
              <a:rPr lang="en-US" dirty="0"/>
              <a:t>research, where implementation </a:t>
            </a:r>
            <a:r>
              <a:rPr lang="en-US" dirty="0" smtClean="0"/>
              <a:t>and dissemination </a:t>
            </a:r>
            <a:r>
              <a:rPr lang="en-US" dirty="0"/>
              <a:t>tasks become more prominent </a:t>
            </a:r>
            <a:r>
              <a:rPr lang="en-US" dirty="0" smtClean="0"/>
              <a:t>across community practices </a:t>
            </a:r>
          </a:p>
          <a:p>
            <a:r>
              <a:rPr lang="en-US" dirty="0"/>
              <a:t>L</a:t>
            </a:r>
            <a:r>
              <a:rPr lang="en-US" dirty="0" smtClean="0"/>
              <a:t>ater </a:t>
            </a:r>
            <a:r>
              <a:rPr lang="en-US" dirty="0"/>
              <a:t>stages of </a:t>
            </a:r>
            <a:r>
              <a:rPr lang="en-US" dirty="0" smtClean="0"/>
              <a:t>clinical translational </a:t>
            </a:r>
            <a:r>
              <a:rPr lang="en-US" dirty="0"/>
              <a:t>research </a:t>
            </a:r>
            <a:r>
              <a:rPr lang="en-US" dirty="0" smtClean="0"/>
              <a:t>represented </a:t>
            </a:r>
            <a:r>
              <a:rPr lang="en-US" dirty="0"/>
              <a:t>by </a:t>
            </a:r>
            <a:r>
              <a:rPr lang="en-US" dirty="0" smtClean="0"/>
              <a:t>implementation-oriented </a:t>
            </a:r>
            <a:r>
              <a:rPr lang="en-US" dirty="0"/>
              <a:t>translational activities such </a:t>
            </a:r>
            <a:r>
              <a:rPr lang="en-US" dirty="0" smtClean="0"/>
              <a:t>as:</a:t>
            </a:r>
          </a:p>
          <a:p>
            <a:pPr lvl="1"/>
            <a:r>
              <a:rPr lang="en-US" dirty="0" smtClean="0"/>
              <a:t>evidence </a:t>
            </a:r>
            <a:r>
              <a:rPr lang="en-US" dirty="0"/>
              <a:t>generation and synthesis, </a:t>
            </a:r>
            <a:endParaRPr lang="en-US" dirty="0" smtClean="0"/>
          </a:p>
          <a:p>
            <a:pPr lvl="1"/>
            <a:r>
              <a:rPr lang="en-US" dirty="0" smtClean="0"/>
              <a:t>personalized evidence </a:t>
            </a:r>
            <a:r>
              <a:rPr lang="en-US" dirty="0"/>
              <a:t>application, and </a:t>
            </a:r>
            <a:endParaRPr lang="en-US" dirty="0" smtClean="0"/>
          </a:p>
          <a:p>
            <a:pPr lvl="1"/>
            <a:r>
              <a:rPr lang="en-US" dirty="0" smtClean="0"/>
              <a:t>population </a:t>
            </a:r>
            <a:r>
              <a:rPr lang="en-US" dirty="0"/>
              <a:t>surveillance</a:t>
            </a:r>
          </a:p>
        </p:txBody>
      </p:sp>
      <p:sp>
        <p:nvSpPr>
          <p:cNvPr id="3" name="Title 2"/>
          <p:cNvSpPr>
            <a:spLocks noGrp="1"/>
          </p:cNvSpPr>
          <p:nvPr>
            <p:ph type="title"/>
          </p:nvPr>
        </p:nvSpPr>
        <p:spPr/>
        <p:txBody>
          <a:bodyPr/>
          <a:lstStyle/>
          <a:p>
            <a:r>
              <a:rPr lang="en-US" dirty="0" smtClean="0"/>
              <a:t>Conceptual Model continued</a:t>
            </a:r>
            <a:endParaRPr lang="en-US" dirty="0"/>
          </a:p>
        </p:txBody>
      </p:sp>
    </p:spTree>
    <p:extLst>
      <p:ext uri="{BB962C8B-B14F-4D97-AF65-F5344CB8AC3E}">
        <p14:creationId xmlns:p14="http://schemas.microsoft.com/office/powerpoint/2010/main" val="33492928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dical design template">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extLst>
    <a:ext uri="{05A4C25C-085E-4340-85A3-A5531E510DB2}">
      <thm15:themeFamily xmlns:thm15="http://schemas.microsoft.com/office/thememl/2012/main" name="Medical design template" id="{BE883315-6697-4975-AEB2-5905098383C4}" vid="{D3CC9EF4-996F-4232-B765-B82F773B7949}"/>
    </a:ext>
  </a:extLst>
</a:theme>
</file>

<file path=ppt/theme/theme2.xml><?xml version="1.0" encoding="utf-8"?>
<a:theme xmlns:a="http://schemas.openxmlformats.org/drawingml/2006/main" name="Office Theme">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lue Re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Medical presentation design slides</Template>
  <TotalTime>0</TotalTime>
  <Words>1404</Words>
  <Application>Microsoft Macintosh PowerPoint</Application>
  <PresentationFormat>Widescreen</PresentationFormat>
  <Paragraphs>101</Paragraphs>
  <Slides>23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Wingdings</vt:lpstr>
      <vt:lpstr>Calibri</vt:lpstr>
      <vt:lpstr>Wingdings 2</vt:lpstr>
      <vt:lpstr>Wingdings 3</vt:lpstr>
      <vt:lpstr>Medical design template</vt:lpstr>
      <vt:lpstr>Clinical Research Informatics and Interdepartmental collaboration</vt:lpstr>
      <vt:lpstr>Objectives</vt:lpstr>
      <vt:lpstr>Clinical Research Informatics</vt:lpstr>
      <vt:lpstr>PowerPoint Presentation</vt:lpstr>
      <vt:lpstr>Translational Continuum</vt:lpstr>
      <vt:lpstr>AMIA Definition</vt:lpstr>
      <vt:lpstr>Conceptual Model for CRI</vt:lpstr>
      <vt:lpstr>Conceptual Model Explained</vt:lpstr>
      <vt:lpstr>Conceptual Model continued</vt:lpstr>
      <vt:lpstr>Helping to Advance Clinical Research</vt:lpstr>
      <vt:lpstr>Helping to Advance Clinical Research</vt:lpstr>
      <vt:lpstr>Helping to Advance Clinical Research</vt:lpstr>
      <vt:lpstr>Practical Application</vt:lpstr>
      <vt:lpstr>Questions</vt:lpstr>
      <vt:lpstr>Interdepartmental Collaboration and quality initiatives</vt:lpstr>
      <vt:lpstr>First Step First</vt:lpstr>
      <vt:lpstr>First Step First</vt:lpstr>
      <vt:lpstr>Quality Improvement</vt:lpstr>
      <vt:lpstr>Bidirectional Collaboration</vt:lpstr>
      <vt:lpstr>Bidirectional Collaboration</vt:lpstr>
      <vt:lpstr>Improving Quality and Workflow</vt:lpstr>
      <vt:lpstr>Improving Quality and Workflow</vt:lpstr>
      <vt:lpstr>Additional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2</cp:revision>
  <dcterms:created xsi:type="dcterms:W3CDTF">2016-01-17T20:21:46Z</dcterms:created>
  <dcterms:modified xsi:type="dcterms:W3CDTF">2016-01-19T14:24:45Z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TC034605299991</vt:lpwstr>
  </property>
</Properties>
</file>